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04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97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63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08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25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2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05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16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62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72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83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6C19A-4782-48D6-A515-F17B4F1F9FED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EB4FA-468C-4C3F-AD22-B26D7AEF2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55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xmlns="" id="{3B618E7A-7FAC-495D-9C2F-60DD1A7C9062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70" name="AutoShape 46">
            <a:extLst>
              <a:ext uri="{FF2B5EF4-FFF2-40B4-BE49-F238E27FC236}">
                <a16:creationId xmlns:a16="http://schemas.microsoft.com/office/drawing/2014/main" xmlns="" id="{83C68612-7F58-48BF-BEAA-11031AF5036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-711612" y="4061362"/>
            <a:ext cx="4824000" cy="0"/>
          </a:xfrm>
          <a:prstGeom prst="bentConnector3">
            <a:avLst>
              <a:gd name="adj1" fmla="val 4999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7" name="AutoShape 43">
            <a:extLst>
              <a:ext uri="{FF2B5EF4-FFF2-40B4-BE49-F238E27FC236}">
                <a16:creationId xmlns:a16="http://schemas.microsoft.com/office/drawing/2014/main" xmlns="" id="{A99F57CE-B45E-4F44-84B6-D001B810FAF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18514" y="2812311"/>
            <a:ext cx="9468000" cy="0"/>
          </a:xfrm>
          <a:prstGeom prst="straightConnector1">
            <a:avLst/>
          </a:prstGeom>
          <a:noFill/>
          <a:ln w="38100">
            <a:solidFill>
              <a:srgbClr val="A5A5A5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6">
            <a:extLst>
              <a:ext uri="{FF2B5EF4-FFF2-40B4-BE49-F238E27FC236}">
                <a16:creationId xmlns:a16="http://schemas.microsoft.com/office/drawing/2014/main" xmlns="" id="{BA2CCB30-A9B9-4E7C-80E8-652491597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006" y="2897014"/>
            <a:ext cx="1552576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大雨警報発表</a:t>
            </a: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避難判断水位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65" name="AutoShape 41">
            <a:extLst>
              <a:ext uri="{FF2B5EF4-FFF2-40B4-BE49-F238E27FC236}">
                <a16:creationId xmlns:a16="http://schemas.microsoft.com/office/drawing/2014/main" xmlns="" id="{C617CC16-4E8C-4615-A3D6-DA40EDD910F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69588" y="3866492"/>
            <a:ext cx="5616000" cy="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A5A5A5"/>
            </a:solidFill>
            <a:prstDash val="sysDot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6" name="AutoShape 42">
            <a:extLst>
              <a:ext uri="{FF2B5EF4-FFF2-40B4-BE49-F238E27FC236}">
                <a16:creationId xmlns:a16="http://schemas.microsoft.com/office/drawing/2014/main" xmlns="" id="{43160C2B-E76A-4C64-8345-36214D56F79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169650" y="3865566"/>
            <a:ext cx="5616000" cy="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A5A5A5"/>
            </a:solidFill>
            <a:prstDash val="sysDot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xmlns="" id="{43360447-FC59-4976-979F-82C1B6A5E361}"/>
              </a:ext>
            </a:extLst>
          </p:cNvPr>
          <p:cNvSpPr/>
          <p:nvPr/>
        </p:nvSpPr>
        <p:spPr>
          <a:xfrm>
            <a:off x="98743" y="67821"/>
            <a:ext cx="9707541" cy="6717110"/>
          </a:xfrm>
          <a:prstGeom prst="roundRect">
            <a:avLst>
              <a:gd name="adj" fmla="val 321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F538FF57-A4B2-4216-A2A3-282C3BAE6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712" y="204169"/>
            <a:ext cx="8689398" cy="652900"/>
          </a:xfrm>
          <a:prstGeom prst="rect">
            <a:avLst/>
          </a:prstGeom>
          <a:solidFill>
            <a:srgbClr val="DAEEF3"/>
          </a:solidFill>
          <a:ln w="38100">
            <a:solidFill>
              <a:srgbClr val="0070C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◎　●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●地区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には完全に安全な場所はない！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◎　早目の行動が重要　　状況に応じた避難場所の選択を！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　　　　　　　　　　　　　　◎　いつでも避難できる準備を　常日頃から！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19707335-C943-4959-BF12-1AB6F4DCB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20" y="110374"/>
            <a:ext cx="2327275" cy="267792"/>
          </a:xfrm>
          <a:prstGeom prst="roundRect">
            <a:avLst>
              <a:gd name="adj" fmla="val 34176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避難の基本的な考え方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xmlns="" id="{85678B91-7965-4901-8588-BAECEA882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82" y="979467"/>
            <a:ext cx="3006581" cy="373088"/>
          </a:xfrm>
          <a:prstGeom prst="roundRect">
            <a:avLst>
              <a:gd name="adj" fmla="val 34176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避難に関する情報の流れ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xmlns="" id="{8D95F24F-9B5E-4DE9-8531-4EE67F813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846" y="979467"/>
            <a:ext cx="3269672" cy="476161"/>
          </a:xfrm>
          <a:prstGeom prst="roundRect">
            <a:avLst>
              <a:gd name="adj" fmla="val 34176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私たちはどのように？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（要支援者の支援を含む）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8">
            <a:extLst>
              <a:ext uri="{FF2B5EF4-FFF2-40B4-BE49-F238E27FC236}">
                <a16:creationId xmlns:a16="http://schemas.microsoft.com/office/drawing/2014/main" xmlns="" id="{137E781D-E02E-4897-9FAA-933AE8D73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0384" y="976585"/>
            <a:ext cx="2408615" cy="448665"/>
          </a:xfrm>
          <a:prstGeom prst="roundRect">
            <a:avLst>
              <a:gd name="adj" fmla="val 34176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どこに避難？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xmlns="" id="{40EC0F55-FFC3-44CC-AA50-9838EA924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4455" y="5350419"/>
            <a:ext cx="1765301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メッシュ情報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において</a:t>
            </a: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実況で基準値を超過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utoShape 9">
            <a:extLst>
              <a:ext uri="{FF2B5EF4-FFF2-40B4-BE49-F238E27FC236}">
                <a16:creationId xmlns:a16="http://schemas.microsoft.com/office/drawing/2014/main" xmlns="" id="{39F219CB-96B0-47ED-B064-A40C7C797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03" y="1470428"/>
            <a:ext cx="1403350" cy="423863"/>
          </a:xfrm>
          <a:prstGeom prst="roundRect">
            <a:avLst>
              <a:gd name="adj" fmla="val 39426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防災気象情報</a:t>
            </a: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（気象庁等）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AutoShape 10">
            <a:extLst>
              <a:ext uri="{FF2B5EF4-FFF2-40B4-BE49-F238E27FC236}">
                <a16:creationId xmlns:a16="http://schemas.microsoft.com/office/drawing/2014/main" xmlns="" id="{423F9E97-63B5-4AA7-AD75-0666F0471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150" y="1469912"/>
            <a:ext cx="1386515" cy="418574"/>
          </a:xfrm>
          <a:prstGeom prst="roundRect">
            <a:avLst>
              <a:gd name="adj" fmla="val 3729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避難に関する</a:t>
            </a:r>
          </a:p>
          <a:p>
            <a:pPr marL="0" marR="0" lvl="0" indent="0" algn="ct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情報（●●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町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xmlns="" id="{20FE1B4D-C7CA-4C7C-B04B-EDF81A9BC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9224" y="1966998"/>
            <a:ext cx="15525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大雨注意報発表</a:t>
            </a: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氾濫注意情報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xmlns="" id="{C3B8D9F4-D642-46E8-8668-41FDB7776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129" y="1925314"/>
            <a:ext cx="695326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状況により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AutoShape 13">
            <a:extLst>
              <a:ext uri="{FF2B5EF4-FFF2-40B4-BE49-F238E27FC236}">
                <a16:creationId xmlns:a16="http://schemas.microsoft.com/office/drawing/2014/main" xmlns="" id="{781E41CB-FC5D-47A0-A999-DCD157E3F68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381593" y="1977497"/>
            <a:ext cx="935038" cy="371475"/>
          </a:xfrm>
          <a:custGeom>
            <a:avLst/>
            <a:gdLst>
              <a:gd name="T0" fmla="*/ 31514090 w 21600"/>
              <a:gd name="T1" fmla="*/ 0 h 21600"/>
              <a:gd name="T2" fmla="*/ 22467140 w 21600"/>
              <a:gd name="T3" fmla="*/ 2828438 h 21600"/>
              <a:gd name="T4" fmla="*/ 0 w 21600"/>
              <a:gd name="T5" fmla="*/ 5796179 h 21600"/>
              <a:gd name="T6" fmla="*/ 17367208 w 21600"/>
              <a:gd name="T7" fmla="*/ 6388596 h 21600"/>
              <a:gd name="T8" fmla="*/ 34734372 w 21600"/>
              <a:gd name="T9" fmla="*/ 4845874 h 21600"/>
              <a:gd name="T10" fmla="*/ 40559133 w 21600"/>
              <a:gd name="T11" fmla="*/ 2828438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594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783" y="0"/>
                </a:moveTo>
                <a:lnTo>
                  <a:pt x="11965" y="9563"/>
                </a:lnTo>
                <a:lnTo>
                  <a:pt x="15067" y="9563"/>
                </a:lnTo>
                <a:lnTo>
                  <a:pt x="15067" y="17594"/>
                </a:lnTo>
                <a:lnTo>
                  <a:pt x="0" y="17594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9563"/>
                </a:lnTo>
                <a:lnTo>
                  <a:pt x="21600" y="9563"/>
                </a:lnTo>
                <a:lnTo>
                  <a:pt x="16783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pattFill prst="pct25">
                  <a:fgClr>
                    <a:srgbClr val="0000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xmlns="" id="{0FEDD2A9-FE43-4EC4-96EC-A8D9BD99F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8741" y="2293182"/>
            <a:ext cx="1552576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（注意を促す情報）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xmlns="" id="{9B34F08E-9981-49CE-A2A7-D7BC1FB44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592" y="3049216"/>
            <a:ext cx="695326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状況により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AutoShape 13">
            <a:extLst>
              <a:ext uri="{FF2B5EF4-FFF2-40B4-BE49-F238E27FC236}">
                <a16:creationId xmlns:a16="http://schemas.microsoft.com/office/drawing/2014/main" xmlns="" id="{8282C2E2-3FA6-4251-B86E-7F92011ECCE8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400052" y="3113122"/>
            <a:ext cx="935038" cy="371475"/>
          </a:xfrm>
          <a:custGeom>
            <a:avLst/>
            <a:gdLst>
              <a:gd name="T0" fmla="*/ 31514090 w 21600"/>
              <a:gd name="T1" fmla="*/ 0 h 21600"/>
              <a:gd name="T2" fmla="*/ 22467140 w 21600"/>
              <a:gd name="T3" fmla="*/ 2828438 h 21600"/>
              <a:gd name="T4" fmla="*/ 0 w 21600"/>
              <a:gd name="T5" fmla="*/ 5796179 h 21600"/>
              <a:gd name="T6" fmla="*/ 17367208 w 21600"/>
              <a:gd name="T7" fmla="*/ 6388596 h 21600"/>
              <a:gd name="T8" fmla="*/ 34734372 w 21600"/>
              <a:gd name="T9" fmla="*/ 4845874 h 21600"/>
              <a:gd name="T10" fmla="*/ 40559133 w 21600"/>
              <a:gd name="T11" fmla="*/ 2828438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594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783" y="0"/>
                </a:moveTo>
                <a:lnTo>
                  <a:pt x="11965" y="9563"/>
                </a:lnTo>
                <a:lnTo>
                  <a:pt x="15067" y="9563"/>
                </a:lnTo>
                <a:lnTo>
                  <a:pt x="15067" y="17594"/>
                </a:lnTo>
                <a:lnTo>
                  <a:pt x="0" y="17594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9563"/>
                </a:lnTo>
                <a:lnTo>
                  <a:pt x="21600" y="9563"/>
                </a:lnTo>
                <a:lnTo>
                  <a:pt x="16783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pattFill prst="pct25">
                  <a:fgClr>
                    <a:srgbClr val="0000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xmlns="" id="{AFA70CE8-E2F0-402A-A94B-4BF179159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559" y="3504565"/>
            <a:ext cx="206649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準備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・高齢者等避難開始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発令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AutoShape 19">
            <a:extLst>
              <a:ext uri="{FF2B5EF4-FFF2-40B4-BE49-F238E27FC236}">
                <a16:creationId xmlns:a16="http://schemas.microsoft.com/office/drawing/2014/main" xmlns="" id="{A2F9B05F-9662-405C-9A18-0F871D144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78" y="3808845"/>
            <a:ext cx="268534" cy="559241"/>
          </a:xfrm>
          <a:prstGeom prst="flowChartMerg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" name="Text Box 21">
            <a:extLst>
              <a:ext uri="{FF2B5EF4-FFF2-40B4-BE49-F238E27FC236}">
                <a16:creationId xmlns:a16="http://schemas.microsoft.com/office/drawing/2014/main" xmlns="" id="{4C269843-6234-4E4E-92CA-065BA5B0F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4508" y="4318831"/>
            <a:ext cx="1765301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土砂災害警戒</a:t>
            </a: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情報発表</a:t>
            </a: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氾濫危険水位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xmlns="" id="{8C3C98B1-42F2-4CBB-8C7A-968AF1F31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681" y="4477446"/>
            <a:ext cx="695326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状況により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AutoShape 13">
            <a:extLst>
              <a:ext uri="{FF2B5EF4-FFF2-40B4-BE49-F238E27FC236}">
                <a16:creationId xmlns:a16="http://schemas.microsoft.com/office/drawing/2014/main" xmlns="" id="{B9AC0B42-AEFE-4D49-BE23-DC6D87D0175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397358" y="4477446"/>
            <a:ext cx="935038" cy="371475"/>
          </a:xfrm>
          <a:custGeom>
            <a:avLst/>
            <a:gdLst>
              <a:gd name="T0" fmla="*/ 31514090 w 21600"/>
              <a:gd name="T1" fmla="*/ 0 h 21600"/>
              <a:gd name="T2" fmla="*/ 22467140 w 21600"/>
              <a:gd name="T3" fmla="*/ 2828438 h 21600"/>
              <a:gd name="T4" fmla="*/ 0 w 21600"/>
              <a:gd name="T5" fmla="*/ 5796179 h 21600"/>
              <a:gd name="T6" fmla="*/ 17367208 w 21600"/>
              <a:gd name="T7" fmla="*/ 6388596 h 21600"/>
              <a:gd name="T8" fmla="*/ 34734372 w 21600"/>
              <a:gd name="T9" fmla="*/ 4845874 h 21600"/>
              <a:gd name="T10" fmla="*/ 40559133 w 21600"/>
              <a:gd name="T11" fmla="*/ 2828438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594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783" y="0"/>
                </a:moveTo>
                <a:lnTo>
                  <a:pt x="11965" y="9563"/>
                </a:lnTo>
                <a:lnTo>
                  <a:pt x="15067" y="9563"/>
                </a:lnTo>
                <a:lnTo>
                  <a:pt x="15067" y="17594"/>
                </a:lnTo>
                <a:lnTo>
                  <a:pt x="0" y="17594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9563"/>
                </a:lnTo>
                <a:lnTo>
                  <a:pt x="21600" y="9563"/>
                </a:lnTo>
                <a:lnTo>
                  <a:pt x="16783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pattFill prst="pct25">
                  <a:fgClr>
                    <a:srgbClr val="0000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" name="Text Box 22">
            <a:extLst>
              <a:ext uri="{FF2B5EF4-FFF2-40B4-BE49-F238E27FC236}">
                <a16:creationId xmlns:a16="http://schemas.microsoft.com/office/drawing/2014/main" xmlns="" id="{217D8B8D-EFF0-4AC5-A704-412EFBE63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412" y="4863295"/>
            <a:ext cx="1552576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避難勧告発令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24">
            <a:extLst>
              <a:ext uri="{FF2B5EF4-FFF2-40B4-BE49-F238E27FC236}">
                <a16:creationId xmlns:a16="http://schemas.microsoft.com/office/drawing/2014/main" xmlns="" id="{43FBC796-70C4-4019-8981-0B2C69663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531" y="5871437"/>
            <a:ext cx="1552576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避難指示発令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AutoShape 13">
            <a:extLst>
              <a:ext uri="{FF2B5EF4-FFF2-40B4-BE49-F238E27FC236}">
                <a16:creationId xmlns:a16="http://schemas.microsoft.com/office/drawing/2014/main" xmlns="" id="{E4224B63-1833-4FCE-BE80-1252A6F4470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442187" y="5560012"/>
            <a:ext cx="935038" cy="371475"/>
          </a:xfrm>
          <a:custGeom>
            <a:avLst/>
            <a:gdLst>
              <a:gd name="T0" fmla="*/ 31514090 w 21600"/>
              <a:gd name="T1" fmla="*/ 0 h 21600"/>
              <a:gd name="T2" fmla="*/ 22467140 w 21600"/>
              <a:gd name="T3" fmla="*/ 2828438 h 21600"/>
              <a:gd name="T4" fmla="*/ 0 w 21600"/>
              <a:gd name="T5" fmla="*/ 5796179 h 21600"/>
              <a:gd name="T6" fmla="*/ 17367208 w 21600"/>
              <a:gd name="T7" fmla="*/ 6388596 h 21600"/>
              <a:gd name="T8" fmla="*/ 34734372 w 21600"/>
              <a:gd name="T9" fmla="*/ 4845874 h 21600"/>
              <a:gd name="T10" fmla="*/ 40559133 w 21600"/>
              <a:gd name="T11" fmla="*/ 2828438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594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783" y="0"/>
                </a:moveTo>
                <a:lnTo>
                  <a:pt x="11965" y="9563"/>
                </a:lnTo>
                <a:lnTo>
                  <a:pt x="15067" y="9563"/>
                </a:lnTo>
                <a:lnTo>
                  <a:pt x="15067" y="17594"/>
                </a:lnTo>
                <a:lnTo>
                  <a:pt x="0" y="17594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9563"/>
                </a:lnTo>
                <a:lnTo>
                  <a:pt x="21600" y="9563"/>
                </a:lnTo>
                <a:lnTo>
                  <a:pt x="16783" y="0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pattFill prst="pct25">
                  <a:fgClr>
                    <a:srgbClr val="0000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Text Box 12">
            <a:extLst>
              <a:ext uri="{FF2B5EF4-FFF2-40B4-BE49-F238E27FC236}">
                <a16:creationId xmlns:a16="http://schemas.microsoft.com/office/drawing/2014/main" xmlns="" id="{8E500E12-DA3E-48A9-9714-2299F8C17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812" y="5516798"/>
            <a:ext cx="695326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状況により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 Box 28">
            <a:extLst>
              <a:ext uri="{FF2B5EF4-FFF2-40B4-BE49-F238E27FC236}">
                <a16:creationId xmlns:a16="http://schemas.microsoft.com/office/drawing/2014/main" xmlns="" id="{55AE258D-7F66-43E8-8BA2-0DA262005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006" y="1496736"/>
            <a:ext cx="3443512" cy="43636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●●区長の判断により、避難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準備・高齢者等避難開始の発令段階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よりも前に●●小学校の鍵を開ける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29" descr="右上がり対角線 (反転)">
            <a:extLst>
              <a:ext uri="{FF2B5EF4-FFF2-40B4-BE49-F238E27FC236}">
                <a16:creationId xmlns:a16="http://schemas.microsoft.com/office/drawing/2014/main" xmlns="" id="{EC8A9D1A-D66B-4655-9D4A-95148A5B0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301" y="1965162"/>
            <a:ext cx="3443512" cy="431018"/>
          </a:xfrm>
          <a:prstGeom prst="rect">
            <a:avLst/>
          </a:prstGeom>
          <a:pattFill prst="ltUpDiag">
            <a:fgClr>
              <a:srgbClr val="FFCCFF"/>
            </a:fgClr>
            <a:bgClr>
              <a:schemeClr val="bg1"/>
            </a:bgClr>
          </a:patt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●●区の要支援者の方々の状況を組単位で、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訪問や電話で確認し、避難を開始する（検討中）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xmlns="" id="{B88412FF-5609-4867-ACF3-F0CDE4434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327" y="3392567"/>
            <a:ext cx="3443512" cy="428661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要支援者の避難支援が終了したら、自分自身も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避難する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 Box 32">
            <a:extLst>
              <a:ext uri="{FF2B5EF4-FFF2-40B4-BE49-F238E27FC236}">
                <a16:creationId xmlns:a16="http://schemas.microsoft.com/office/drawing/2014/main" xmlns="" id="{7EC330E6-B184-47F3-99C1-7B8924C5E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327" y="3847906"/>
            <a:ext cx="3443512" cy="46083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家族と離れている方は、どこに避難したかを連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0" lang="ja-JP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絡する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Text Box 34">
            <a:extLst>
              <a:ext uri="{FF2B5EF4-FFF2-40B4-BE49-F238E27FC236}">
                <a16:creationId xmlns:a16="http://schemas.microsoft.com/office/drawing/2014/main" xmlns="" id="{C672280A-342A-4ACC-AABE-09378D68D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2747" y="4526998"/>
            <a:ext cx="3450662" cy="46271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消防団は町内を巡回しスピーカーで広報、逃げ遅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kumimoji="0" lang="ja-JP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れた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区民がいないか確認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Text Box 35">
            <a:extLst>
              <a:ext uri="{FF2B5EF4-FFF2-40B4-BE49-F238E27FC236}">
                <a16:creationId xmlns:a16="http://schemas.microsoft.com/office/drawing/2014/main" xmlns="" id="{48F896D1-3D59-4B3A-B454-D94E3785D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005" y="5916627"/>
            <a:ext cx="3322885" cy="41444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いざという時は、自宅の中のできるだけ安全な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部屋に移動する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図 50" descr="\\Ro-file\koutsuu\LA\（LA0004）内閣府\01）モデル地区における取組支援\01）パンフレット作成\災害JPG\4-2.jpg">
            <a:extLst>
              <a:ext uri="{FF2B5EF4-FFF2-40B4-BE49-F238E27FC236}">
                <a16:creationId xmlns:a16="http://schemas.microsoft.com/office/drawing/2014/main" xmlns="" id="{FB9D1BE8-C925-45DC-A6FF-A6CCBD3623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9423" y="3394067"/>
            <a:ext cx="1271706" cy="990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2" name="図 51" descr="\\Ro-file\koutsuu\LA\（LA0004）内閣府\01）モデル地区における取組支援\01）パンフレット作成\災害JPG\4-3.jpg">
            <a:extLst>
              <a:ext uri="{FF2B5EF4-FFF2-40B4-BE49-F238E27FC236}">
                <a16:creationId xmlns:a16="http://schemas.microsoft.com/office/drawing/2014/main" xmlns="" id="{DC63C7FF-ECB0-4613-B573-3CBBEA42042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5117" y="5644841"/>
            <a:ext cx="1281111" cy="1008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5" name="Text Box 36">
            <a:extLst>
              <a:ext uri="{FF2B5EF4-FFF2-40B4-BE49-F238E27FC236}">
                <a16:creationId xmlns:a16="http://schemas.microsoft.com/office/drawing/2014/main" xmlns="" id="{CA3A5C6C-F592-4296-94AC-87EB89F91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102" y="1561357"/>
            <a:ext cx="2303439" cy="3615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●●小学校の２・３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F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 Box 37">
            <a:extLst>
              <a:ext uri="{FF2B5EF4-FFF2-40B4-BE49-F238E27FC236}">
                <a16:creationId xmlns:a16="http://schemas.microsoft.com/office/drawing/2014/main" xmlns="" id="{11AAA7F5-5BBC-4BBB-8C54-188340C95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101" y="1968460"/>
            <a:ext cx="2303439" cy="445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●●町福祉施設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など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要支援者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を受け入れ可能な施設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Text Box 39">
            <a:extLst>
              <a:ext uri="{FF2B5EF4-FFF2-40B4-BE49-F238E27FC236}">
                <a16:creationId xmlns:a16="http://schemas.microsoft.com/office/drawing/2014/main" xmlns="" id="{DD90B9FA-6E81-4996-B3FA-55A61B390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101" y="2951442"/>
            <a:ext cx="2303439" cy="421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地区外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の親戚・知人の家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6" name="AutoShape 43">
            <a:extLst>
              <a:ext uri="{FF2B5EF4-FFF2-40B4-BE49-F238E27FC236}">
                <a16:creationId xmlns:a16="http://schemas.microsoft.com/office/drawing/2014/main" xmlns="" id="{5C4135AB-04B0-484F-8253-954BD2D945B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02345" y="4365227"/>
            <a:ext cx="9468000" cy="0"/>
          </a:xfrm>
          <a:prstGeom prst="straightConnector1">
            <a:avLst/>
          </a:prstGeom>
          <a:noFill/>
          <a:ln w="38100">
            <a:solidFill>
              <a:srgbClr val="A5A5A5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AutoShape 20">
            <a:extLst>
              <a:ext uri="{FF2B5EF4-FFF2-40B4-BE49-F238E27FC236}">
                <a16:creationId xmlns:a16="http://schemas.microsoft.com/office/drawing/2014/main" xmlns="" id="{CEDDB500-331C-4CC5-9285-E016A5E0B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935" y="4062237"/>
            <a:ext cx="296862" cy="665162"/>
          </a:xfrm>
          <a:prstGeom prst="flowChartMerg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AutoShape 25">
            <a:extLst>
              <a:ext uri="{FF2B5EF4-FFF2-40B4-BE49-F238E27FC236}">
                <a16:creationId xmlns:a16="http://schemas.microsoft.com/office/drawing/2014/main" xmlns="" id="{B98E71A4-83CE-4173-B9AF-3687E3581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76" y="5960673"/>
            <a:ext cx="2263776" cy="834399"/>
          </a:xfrm>
          <a:prstGeom prst="irregularSeal1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災害発生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11">
            <a:extLst>
              <a:ext uri="{FF2B5EF4-FFF2-40B4-BE49-F238E27FC236}">
                <a16:creationId xmlns:a16="http://schemas.microsoft.com/office/drawing/2014/main" xmlns="" id="{35C3238B-56EA-4CC8-9080-DB5EABE30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9224" y="2968689"/>
            <a:ext cx="15525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大雨警報発表</a:t>
            </a:r>
          </a:p>
          <a:p>
            <a:pPr marL="0" marR="0" lvl="0" indent="0" algn="ctr" defTabSz="914400" rtl="0" eaLnBrk="0" fontAlgn="base" latinLnBrk="0" hangingPunct="0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避難判断水位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2" name="AutoShape 43">
            <a:extLst>
              <a:ext uri="{FF2B5EF4-FFF2-40B4-BE49-F238E27FC236}">
                <a16:creationId xmlns:a16="http://schemas.microsoft.com/office/drawing/2014/main" xmlns="" id="{DEF5604A-816F-44E2-9418-8678F0E7C51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38938" y="3875320"/>
            <a:ext cx="5436000" cy="0"/>
          </a:xfrm>
          <a:prstGeom prst="straightConnector1">
            <a:avLst/>
          </a:prstGeom>
          <a:noFill/>
          <a:ln w="38100">
            <a:solidFill>
              <a:srgbClr val="A5A5A5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AutoShape 43">
            <a:extLst>
              <a:ext uri="{FF2B5EF4-FFF2-40B4-BE49-F238E27FC236}">
                <a16:creationId xmlns:a16="http://schemas.microsoft.com/office/drawing/2014/main" xmlns="" id="{FE3F8172-28A8-4429-A4A2-82340DCA35D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40972" y="3873399"/>
            <a:ext cx="5436000" cy="0"/>
          </a:xfrm>
          <a:prstGeom prst="straightConnector1">
            <a:avLst/>
          </a:prstGeom>
          <a:noFill/>
          <a:ln w="38100">
            <a:solidFill>
              <a:srgbClr val="A5A5A5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AutoShape 43">
            <a:extLst>
              <a:ext uri="{FF2B5EF4-FFF2-40B4-BE49-F238E27FC236}">
                <a16:creationId xmlns:a16="http://schemas.microsoft.com/office/drawing/2014/main" xmlns="" id="{FFD789CF-585A-4581-A1F4-EBE51683F9D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209424" y="2749433"/>
            <a:ext cx="9468000" cy="0"/>
          </a:xfrm>
          <a:prstGeom prst="straightConnector1">
            <a:avLst/>
          </a:prstGeom>
          <a:noFill/>
          <a:ln w="38100">
            <a:solidFill>
              <a:srgbClr val="A5A5A5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15">
            <a:extLst>
              <a:ext uri="{FF2B5EF4-FFF2-40B4-BE49-F238E27FC236}">
                <a16:creationId xmlns:a16="http://schemas.microsoft.com/office/drawing/2014/main" xmlns="" id="{04E13A8B-B3C9-4BA5-9B92-02DE43A28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169" y="2603707"/>
            <a:ext cx="295275" cy="665162"/>
          </a:xfrm>
          <a:prstGeom prst="flowChartMerg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5" name="Text Box 30">
            <a:extLst>
              <a:ext uri="{FF2B5EF4-FFF2-40B4-BE49-F238E27FC236}">
                <a16:creationId xmlns:a16="http://schemas.microsoft.com/office/drawing/2014/main" xmlns="" id="{F3DEE7DC-B4FD-4DE7-8E70-6EE978528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301" y="2433594"/>
            <a:ext cx="3443512" cy="42541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要支援者を車で避難場所まで搬送する</a:t>
            </a:r>
            <a:endParaRPr kumimoji="0" lang="ja-JP" altLang="ja-JP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Text Box 40">
            <a:extLst>
              <a:ext uri="{FF2B5EF4-FFF2-40B4-BE49-F238E27FC236}">
                <a16:creationId xmlns:a16="http://schemas.microsoft.com/office/drawing/2014/main" xmlns="" id="{AE59D22E-F2EC-4CF2-908C-E46EDE53A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101" y="2457861"/>
            <a:ext cx="2303439" cy="4515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●地区と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協定を締結している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宿泊施設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3" name="AutoShape 43">
            <a:extLst>
              <a:ext uri="{FF2B5EF4-FFF2-40B4-BE49-F238E27FC236}">
                <a16:creationId xmlns:a16="http://schemas.microsoft.com/office/drawing/2014/main" xmlns="" id="{F5FFCB9A-A73B-4447-ADB5-8A1EB4F60BF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49949" y="3871200"/>
            <a:ext cx="5436000" cy="0"/>
          </a:xfrm>
          <a:prstGeom prst="straightConnector1">
            <a:avLst/>
          </a:prstGeom>
          <a:noFill/>
          <a:ln w="38100">
            <a:solidFill>
              <a:srgbClr val="A5A5A5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AutoShape 44">
            <a:extLst>
              <a:ext uri="{FF2B5EF4-FFF2-40B4-BE49-F238E27FC236}">
                <a16:creationId xmlns:a16="http://schemas.microsoft.com/office/drawing/2014/main" xmlns="" id="{F407C2E6-B103-41E1-BDB0-CA7621A877ED}"/>
              </a:ext>
            </a:extLst>
          </p:cNvPr>
          <p:cNvSpPr>
            <a:spLocks/>
          </p:cNvSpPr>
          <p:nvPr/>
        </p:nvSpPr>
        <p:spPr bwMode="auto">
          <a:xfrm>
            <a:off x="6684890" y="1402718"/>
            <a:ext cx="331039" cy="2943135"/>
          </a:xfrm>
          <a:prstGeom prst="rightBrace">
            <a:avLst>
              <a:gd name="adj1" fmla="val 59496"/>
              <a:gd name="adj2" fmla="val 33699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5" name="Text Box 47">
            <a:extLst>
              <a:ext uri="{FF2B5EF4-FFF2-40B4-BE49-F238E27FC236}">
                <a16:creationId xmlns:a16="http://schemas.microsoft.com/office/drawing/2014/main" xmlns="" id="{4C6EF8B7-6EFE-4A0C-9D7C-E0D44F148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300" y="2887809"/>
            <a:ext cx="3448931" cy="47066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□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避難が終了したら組長は区長に連絡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組長は区長に避難終了報告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AutoShape 17">
            <a:extLst>
              <a:ext uri="{FF2B5EF4-FFF2-40B4-BE49-F238E27FC236}">
                <a16:creationId xmlns:a16="http://schemas.microsoft.com/office/drawing/2014/main" xmlns="" id="{F6297914-FE2C-45B7-B4E8-98EDB64DA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50" y="2382849"/>
            <a:ext cx="296862" cy="509587"/>
          </a:xfrm>
          <a:prstGeom prst="flowChartMerg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1069" name="AutoShape 45">
            <a:extLst>
              <a:ext uri="{FF2B5EF4-FFF2-40B4-BE49-F238E27FC236}">
                <a16:creationId xmlns:a16="http://schemas.microsoft.com/office/drawing/2014/main" xmlns="" id="{29BB627B-66F8-46AE-85B4-B0739B34BF9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87779" y="5405840"/>
            <a:ext cx="9504000" cy="6350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FF0000"/>
            </a:solidFill>
            <a:prstDash val="sysDot"/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33">
            <a:extLst>
              <a:ext uri="{FF2B5EF4-FFF2-40B4-BE49-F238E27FC236}">
                <a16:creationId xmlns:a16="http://schemas.microsoft.com/office/drawing/2014/main" xmlns="" id="{DA7D0E98-08CA-433B-85DC-B78D879CB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585" y="5188018"/>
            <a:ext cx="6002387" cy="4857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ここまでに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避難指示（緊急）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発令前を目標）要支援者他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避難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を要する区民の避難行動を終了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AutoShape 27">
            <a:extLst>
              <a:ext uri="{FF2B5EF4-FFF2-40B4-BE49-F238E27FC236}">
                <a16:creationId xmlns:a16="http://schemas.microsoft.com/office/drawing/2014/main" xmlns="" id="{C051D776-CFF8-4240-A4C5-38F2D8708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080" y="5246814"/>
            <a:ext cx="296862" cy="665163"/>
          </a:xfrm>
          <a:prstGeom prst="flowChartMerg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7" name="AutoShape 17">
            <a:extLst>
              <a:ext uri="{FF2B5EF4-FFF2-40B4-BE49-F238E27FC236}">
                <a16:creationId xmlns:a16="http://schemas.microsoft.com/office/drawing/2014/main" xmlns="" id="{6BFC1C35-AAF6-4419-B5D3-FEDAFCED3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283" y="5031954"/>
            <a:ext cx="296862" cy="509587"/>
          </a:xfrm>
          <a:prstGeom prst="flowChartMerg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6990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291</Words>
  <Application>Microsoft Office PowerPoint</Application>
  <PresentationFormat>A4 210 x 297 mm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2018-03-29T03:23:46Z</dcterms:created>
  <dcterms:modified xsi:type="dcterms:W3CDTF">2018-03-29T03:23:57Z</dcterms:modified>
</cp:coreProperties>
</file>