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7616"/>
    <a:srgbClr val="53510F"/>
    <a:srgbClr val="FFD85B"/>
    <a:srgbClr val="00923A"/>
    <a:srgbClr val="C6B587"/>
    <a:srgbClr val="C8B789"/>
    <a:srgbClr val="F5E5CB"/>
    <a:srgbClr val="FAF2E5"/>
    <a:srgbClr val="FFF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60"/>
  </p:normalViewPr>
  <p:slideViewPr>
    <p:cSldViewPr snapToGrid="0">
      <p:cViewPr varScale="1">
        <p:scale>
          <a:sx n="53" d="100"/>
          <a:sy n="53" d="100"/>
        </p:scale>
        <p:origin x="23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403974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337158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322149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42905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210563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271439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244206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409430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222238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279547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14CCDA-E29C-4D7E-967E-89E0768E426F}" type="datetimeFigureOut">
              <a:rPr kumimoji="1" lang="ja-JP" altLang="en-US" smtClean="0"/>
              <a:t>2018/3/29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358520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414CCDA-E29C-4D7E-967E-89E0768E426F}" type="datetimeFigureOut">
              <a:rPr kumimoji="1" lang="ja-JP" altLang="en-US" smtClean="0"/>
              <a:t>2018/3/29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FC487A3-6566-4273-99A3-6527A72F58EC}" type="slidenum">
              <a:rPr kumimoji="1" lang="ja-JP" altLang="en-US" smtClean="0"/>
              <a:t>‹#›</a:t>
            </a:fld>
            <a:endParaRPr kumimoji="1" lang="ja-JP" altLang="en-US"/>
          </a:p>
        </p:txBody>
      </p:sp>
    </p:spTree>
    <p:extLst>
      <p:ext uri="{BB962C8B-B14F-4D97-AF65-F5344CB8AC3E}">
        <p14:creationId xmlns:p14="http://schemas.microsoft.com/office/powerpoint/2010/main" val="3795700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emf"/><Relationship Id="rId4" Type="http://schemas.openxmlformats.org/officeDocument/2006/relationships/image" Target="../media/image3.emf"/><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0FA0FD59-A685-4088-B5AC-978F43CEAF65}"/>
              </a:ext>
            </a:extLst>
          </p:cNvPr>
          <p:cNvPicPr>
            <a:picLocks noChangeAspect="1"/>
          </p:cNvPicPr>
          <p:nvPr/>
        </p:nvPicPr>
        <p:blipFill>
          <a:blip r:embed="rId2"/>
          <a:stretch>
            <a:fillRect/>
          </a:stretch>
        </p:blipFill>
        <p:spPr>
          <a:xfrm>
            <a:off x="0" y="0"/>
            <a:ext cx="6858000" cy="9906000"/>
          </a:xfrm>
          <a:prstGeom prst="rect">
            <a:avLst/>
          </a:prstGeom>
        </p:spPr>
      </p:pic>
      <p:pic>
        <p:nvPicPr>
          <p:cNvPr id="82" name="図 81">
            <a:extLst>
              <a:ext uri="{FF2B5EF4-FFF2-40B4-BE49-F238E27FC236}">
                <a16:creationId xmlns="" xmlns:a16="http://schemas.microsoft.com/office/drawing/2014/main" id="{645E6701-842B-4E11-A1E1-3A9700902814}"/>
              </a:ext>
            </a:extLst>
          </p:cNvPr>
          <p:cNvPicPr>
            <a:picLocks noChangeAspect="1"/>
          </p:cNvPicPr>
          <p:nvPr/>
        </p:nvPicPr>
        <p:blipFill>
          <a:blip r:embed="rId3"/>
          <a:stretch>
            <a:fillRect/>
          </a:stretch>
        </p:blipFill>
        <p:spPr>
          <a:xfrm>
            <a:off x="1" y="4352353"/>
            <a:ext cx="5541263" cy="5553647"/>
          </a:xfrm>
          <a:prstGeom prst="rect">
            <a:avLst/>
          </a:prstGeom>
        </p:spPr>
      </p:pic>
      <p:pic>
        <p:nvPicPr>
          <p:cNvPr id="5" name="図 4">
            <a:extLst>
              <a:ext uri="{FF2B5EF4-FFF2-40B4-BE49-F238E27FC236}">
                <a16:creationId xmlns="" xmlns:a16="http://schemas.microsoft.com/office/drawing/2014/main" id="{3BF147F1-C351-4A8B-B0E0-B590AC976BE3}"/>
              </a:ext>
            </a:extLst>
          </p:cNvPr>
          <p:cNvPicPr>
            <a:picLocks noChangeAspect="1"/>
          </p:cNvPicPr>
          <p:nvPr/>
        </p:nvPicPr>
        <p:blipFill>
          <a:blip r:embed="rId4"/>
          <a:stretch>
            <a:fillRect/>
          </a:stretch>
        </p:blipFill>
        <p:spPr>
          <a:xfrm>
            <a:off x="0" y="670109"/>
            <a:ext cx="6858000" cy="83030"/>
          </a:xfrm>
          <a:prstGeom prst="rect">
            <a:avLst/>
          </a:prstGeom>
        </p:spPr>
      </p:pic>
      <p:pic>
        <p:nvPicPr>
          <p:cNvPr id="6" name="図 5">
            <a:extLst>
              <a:ext uri="{FF2B5EF4-FFF2-40B4-BE49-F238E27FC236}">
                <a16:creationId xmlns="" xmlns:a16="http://schemas.microsoft.com/office/drawing/2014/main" id="{294CE3B1-9E80-44ED-BF79-C2DE0A0F7B28}"/>
              </a:ext>
            </a:extLst>
          </p:cNvPr>
          <p:cNvPicPr>
            <a:picLocks noChangeAspect="1"/>
          </p:cNvPicPr>
          <p:nvPr/>
        </p:nvPicPr>
        <p:blipFill>
          <a:blip r:embed="rId5"/>
          <a:stretch>
            <a:fillRect/>
          </a:stretch>
        </p:blipFill>
        <p:spPr>
          <a:xfrm>
            <a:off x="5069223" y="7022494"/>
            <a:ext cx="2271713" cy="2903334"/>
          </a:xfrm>
          <a:prstGeom prst="rect">
            <a:avLst/>
          </a:prstGeom>
        </p:spPr>
      </p:pic>
      <p:sp>
        <p:nvSpPr>
          <p:cNvPr id="19" name="テキスト ボックス 18">
            <a:extLst>
              <a:ext uri="{FF2B5EF4-FFF2-40B4-BE49-F238E27FC236}">
                <a16:creationId xmlns="" xmlns:a16="http://schemas.microsoft.com/office/drawing/2014/main" id="{68D8EF3C-5C2B-42E8-9743-F1D3A562DAD5}"/>
              </a:ext>
            </a:extLst>
          </p:cNvPr>
          <p:cNvSpPr txBox="1"/>
          <p:nvPr/>
        </p:nvSpPr>
        <p:spPr>
          <a:xfrm>
            <a:off x="-4226" y="69433"/>
            <a:ext cx="5230919" cy="523220"/>
          </a:xfrm>
          <a:prstGeom prst="rect">
            <a:avLst/>
          </a:prstGeom>
          <a:noFill/>
        </p:spPr>
        <p:txBody>
          <a:bodyPr wrap="none" rtlCol="0">
            <a:spAutoFit/>
          </a:bodyPr>
          <a:lstStyle/>
          <a:p>
            <a:r>
              <a:rPr kumimoji="1" lang="ja-JP" altLang="en-US" sz="2800" b="1" dirty="0">
                <a:effectLst>
                  <a:outerShdw blurRad="50800" dist="38100" algn="l" rotWithShape="0">
                    <a:prstClr val="black">
                      <a:alpha val="40000"/>
                    </a:prstClr>
                  </a:outerShdw>
                </a:effectLst>
                <a:latin typeface="HGPｺﾞｼｯｸE" panose="020B0900000000000000" pitchFamily="50" charset="-128"/>
                <a:ea typeface="HGPｺﾞｼｯｸE" panose="020B0900000000000000" pitchFamily="50" charset="-128"/>
              </a:rPr>
              <a:t>かけがえのない命をまもるために</a:t>
            </a:r>
          </a:p>
        </p:txBody>
      </p:sp>
      <p:sp>
        <p:nvSpPr>
          <p:cNvPr id="21" name="正方形/長方形 20">
            <a:extLst>
              <a:ext uri="{FF2B5EF4-FFF2-40B4-BE49-F238E27FC236}">
                <a16:creationId xmlns="" xmlns:a16="http://schemas.microsoft.com/office/drawing/2014/main" id="{F4A0C4FF-2D4D-4E23-8745-7B361B4D37C8}"/>
              </a:ext>
            </a:extLst>
          </p:cNvPr>
          <p:cNvSpPr/>
          <p:nvPr/>
        </p:nvSpPr>
        <p:spPr>
          <a:xfrm>
            <a:off x="240633" y="866274"/>
            <a:ext cx="6392852" cy="3356810"/>
          </a:xfrm>
          <a:prstGeom prst="rect">
            <a:avLst/>
          </a:prstGeom>
          <a:solidFill>
            <a:srgbClr val="787616">
              <a:alpha val="40000"/>
            </a:srgbClr>
          </a:solid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32" name="直線コネクタ 31">
            <a:extLst>
              <a:ext uri="{FF2B5EF4-FFF2-40B4-BE49-F238E27FC236}">
                <a16:creationId xmlns="" xmlns:a16="http://schemas.microsoft.com/office/drawing/2014/main" id="{A20C43FF-95F2-4157-8F23-F29DF3E8970A}"/>
              </a:ext>
            </a:extLst>
          </p:cNvPr>
          <p:cNvCxnSpPr>
            <a:cxnSpLocks/>
          </p:cNvCxnSpPr>
          <p:nvPr/>
        </p:nvCxnSpPr>
        <p:spPr>
          <a:xfrm>
            <a:off x="-3" y="6196584"/>
            <a:ext cx="55412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 xmlns:a16="http://schemas.microsoft.com/office/drawing/2014/main" id="{C51E9BB6-9211-454A-A456-AAD4C87D8D84}"/>
              </a:ext>
            </a:extLst>
          </p:cNvPr>
          <p:cNvCxnSpPr>
            <a:cxnSpLocks/>
          </p:cNvCxnSpPr>
          <p:nvPr/>
        </p:nvCxnSpPr>
        <p:spPr>
          <a:xfrm>
            <a:off x="0" y="8050212"/>
            <a:ext cx="554126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 xmlns:a16="http://schemas.microsoft.com/office/drawing/2014/main" id="{A11533CF-082E-4B44-94BD-BC07009F2B32}"/>
              </a:ext>
            </a:extLst>
          </p:cNvPr>
          <p:cNvCxnSpPr/>
          <p:nvPr/>
        </p:nvCxnSpPr>
        <p:spPr>
          <a:xfrm>
            <a:off x="-31563" y="4343400"/>
            <a:ext cx="685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 xmlns:a16="http://schemas.microsoft.com/office/drawing/2014/main" id="{6928F5C0-7B96-4DC4-954D-F6272F8EF770}"/>
              </a:ext>
            </a:extLst>
          </p:cNvPr>
          <p:cNvCxnSpPr>
            <a:cxnSpLocks/>
          </p:cNvCxnSpPr>
          <p:nvPr/>
        </p:nvCxnSpPr>
        <p:spPr>
          <a:xfrm>
            <a:off x="5536252" y="4343400"/>
            <a:ext cx="0" cy="556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 xmlns:a16="http://schemas.microsoft.com/office/drawing/2014/main" id="{7C5DAC21-4EB8-4BF6-8FDB-A8A86427D6E4}"/>
              </a:ext>
            </a:extLst>
          </p:cNvPr>
          <p:cNvSpPr txBox="1"/>
          <p:nvPr/>
        </p:nvSpPr>
        <p:spPr>
          <a:xfrm>
            <a:off x="5697247" y="4645450"/>
            <a:ext cx="1015663" cy="3051476"/>
          </a:xfrm>
          <a:prstGeom prst="rect">
            <a:avLst/>
          </a:prstGeom>
          <a:noFill/>
        </p:spPr>
        <p:txBody>
          <a:bodyPr vert="eaVert" wrap="none" rtlCol="0">
            <a:spAutoFit/>
          </a:bodyPr>
          <a:lstStyle/>
          <a:p>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災害に備えて、いつ・どこへ</a:t>
            </a:r>
            <a:endParaRPr kumimoji="1"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避難するか家族で話し合い</a:t>
            </a:r>
            <a:endParaRPr kumimoji="1"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決めておきましょう！</a:t>
            </a:r>
          </a:p>
        </p:txBody>
      </p:sp>
      <p:sp>
        <p:nvSpPr>
          <p:cNvPr id="88" name="正方形/長方形 87">
            <a:extLst>
              <a:ext uri="{FF2B5EF4-FFF2-40B4-BE49-F238E27FC236}">
                <a16:creationId xmlns="" xmlns:a16="http://schemas.microsoft.com/office/drawing/2014/main" id="{EB3DF6F9-7D71-4060-8687-C7A682316257}"/>
              </a:ext>
            </a:extLst>
          </p:cNvPr>
          <p:cNvSpPr/>
          <p:nvPr/>
        </p:nvSpPr>
        <p:spPr>
          <a:xfrm>
            <a:off x="1648993" y="1406459"/>
            <a:ext cx="3679717" cy="1263600"/>
          </a:xfrm>
          <a:prstGeom prst="rect">
            <a:avLst/>
          </a:prstGeom>
          <a:solidFill>
            <a:srgbClr val="FFF7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 xmlns:a16="http://schemas.microsoft.com/office/drawing/2014/main" id="{2DC0906B-24C3-45AF-9367-06404DEC8BAD}"/>
              </a:ext>
            </a:extLst>
          </p:cNvPr>
          <p:cNvSpPr/>
          <p:nvPr/>
        </p:nvSpPr>
        <p:spPr>
          <a:xfrm>
            <a:off x="1648992" y="2793518"/>
            <a:ext cx="3679717" cy="1263944"/>
          </a:xfrm>
          <a:prstGeom prst="rect">
            <a:avLst/>
          </a:prstGeom>
          <a:solidFill>
            <a:srgbClr val="F5E5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 xmlns:a16="http://schemas.microsoft.com/office/drawing/2014/main" id="{4ECDBEEA-8049-49BF-BCF9-B4F660670901}"/>
              </a:ext>
            </a:extLst>
          </p:cNvPr>
          <p:cNvSpPr txBox="1"/>
          <p:nvPr/>
        </p:nvSpPr>
        <p:spPr>
          <a:xfrm>
            <a:off x="1420756" y="923237"/>
            <a:ext cx="4108817" cy="369332"/>
          </a:xfrm>
          <a:prstGeom prst="rect">
            <a:avLst/>
          </a:prstGeom>
          <a:noFill/>
        </p:spPr>
        <p:txBody>
          <a:bodyPr wrap="none" rtlCol="0">
            <a:spAutoFit/>
          </a:bodyPr>
          <a:lstStyle/>
          <a:p>
            <a:r>
              <a:rPr kumimoji="1" lang="ja-JP" altLang="en-US" dirty="0">
                <a:latin typeface="HGS創英角ｺﾞｼｯｸUB" panose="020B0900000000000000" pitchFamily="50" charset="-128"/>
                <a:ea typeface="HGS創英角ｺﾞｼｯｸUB" panose="020B0900000000000000" pitchFamily="50" charset="-128"/>
              </a:rPr>
              <a:t>「災害・避難カード」の書き方（例）</a:t>
            </a:r>
          </a:p>
        </p:txBody>
      </p:sp>
      <p:grpSp>
        <p:nvGrpSpPr>
          <p:cNvPr id="122" name="グループ化 121">
            <a:extLst>
              <a:ext uri="{FF2B5EF4-FFF2-40B4-BE49-F238E27FC236}">
                <a16:creationId xmlns="" xmlns:a16="http://schemas.microsoft.com/office/drawing/2014/main" id="{65D9DDF8-9264-4FC0-BE28-C3805AEF942E}"/>
              </a:ext>
            </a:extLst>
          </p:cNvPr>
          <p:cNvGrpSpPr/>
          <p:nvPr/>
        </p:nvGrpSpPr>
        <p:grpSpPr>
          <a:xfrm>
            <a:off x="2862955" y="4402573"/>
            <a:ext cx="2514250" cy="1665255"/>
            <a:chOff x="4404170" y="2907199"/>
            <a:chExt cx="2046015" cy="1169358"/>
          </a:xfrm>
        </p:grpSpPr>
        <p:sp>
          <p:nvSpPr>
            <p:cNvPr id="123" name="正方形/長方形 122">
              <a:extLst>
                <a:ext uri="{FF2B5EF4-FFF2-40B4-BE49-F238E27FC236}">
                  <a16:creationId xmlns="" xmlns:a16="http://schemas.microsoft.com/office/drawing/2014/main" id="{2336BA7C-543E-445B-8BF5-962EEFF1BFD0}"/>
                </a:ext>
              </a:extLst>
            </p:cNvPr>
            <p:cNvSpPr/>
            <p:nvPr/>
          </p:nvSpPr>
          <p:spPr>
            <a:xfrm>
              <a:off x="4438115" y="3049126"/>
              <a:ext cx="2012070" cy="1013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図 123">
              <a:extLst>
                <a:ext uri="{FF2B5EF4-FFF2-40B4-BE49-F238E27FC236}">
                  <a16:creationId xmlns="" xmlns:a16="http://schemas.microsoft.com/office/drawing/2014/main" id="{0673BC52-92DF-452B-BEB4-E6077781DE1A}"/>
                </a:ext>
              </a:extLst>
            </p:cNvPr>
            <p:cNvPicPr>
              <a:picLocks noChangeAspect="1"/>
            </p:cNvPicPr>
            <p:nvPr/>
          </p:nvPicPr>
          <p:blipFill>
            <a:blip r:embed="rId6"/>
            <a:stretch>
              <a:fillRect/>
            </a:stretch>
          </p:blipFill>
          <p:spPr>
            <a:xfrm>
              <a:off x="4420695" y="2929070"/>
              <a:ext cx="116269" cy="107200"/>
            </a:xfrm>
            <a:prstGeom prst="rect">
              <a:avLst/>
            </a:prstGeom>
          </p:spPr>
        </p:pic>
        <p:pic>
          <p:nvPicPr>
            <p:cNvPr id="125" name="図 124">
              <a:extLst>
                <a:ext uri="{FF2B5EF4-FFF2-40B4-BE49-F238E27FC236}">
                  <a16:creationId xmlns="" xmlns:a16="http://schemas.microsoft.com/office/drawing/2014/main" id="{95823462-5AE5-49EE-82DD-A1512277FD62}"/>
                </a:ext>
              </a:extLst>
            </p:cNvPr>
            <p:cNvPicPr>
              <a:picLocks noChangeAspect="1"/>
            </p:cNvPicPr>
            <p:nvPr/>
          </p:nvPicPr>
          <p:blipFill>
            <a:blip r:embed="rId6"/>
            <a:stretch>
              <a:fillRect/>
            </a:stretch>
          </p:blipFill>
          <p:spPr>
            <a:xfrm>
              <a:off x="4572865" y="2926512"/>
              <a:ext cx="116269" cy="107200"/>
            </a:xfrm>
            <a:prstGeom prst="rect">
              <a:avLst/>
            </a:prstGeom>
          </p:spPr>
        </p:pic>
        <p:pic>
          <p:nvPicPr>
            <p:cNvPr id="126" name="図 125">
              <a:extLst>
                <a:ext uri="{FF2B5EF4-FFF2-40B4-BE49-F238E27FC236}">
                  <a16:creationId xmlns="" xmlns:a16="http://schemas.microsoft.com/office/drawing/2014/main" id="{D5438B2C-253C-40B6-9C3C-63E43A56DDB6}"/>
                </a:ext>
              </a:extLst>
            </p:cNvPr>
            <p:cNvPicPr>
              <a:picLocks noChangeAspect="1"/>
            </p:cNvPicPr>
            <p:nvPr/>
          </p:nvPicPr>
          <p:blipFill>
            <a:blip r:embed="rId6"/>
            <a:stretch>
              <a:fillRect/>
            </a:stretch>
          </p:blipFill>
          <p:spPr>
            <a:xfrm>
              <a:off x="4651423" y="2928889"/>
              <a:ext cx="116269" cy="107200"/>
            </a:xfrm>
            <a:prstGeom prst="rect">
              <a:avLst/>
            </a:prstGeom>
          </p:spPr>
        </p:pic>
        <p:pic>
          <p:nvPicPr>
            <p:cNvPr id="127" name="図 126">
              <a:extLst>
                <a:ext uri="{FF2B5EF4-FFF2-40B4-BE49-F238E27FC236}">
                  <a16:creationId xmlns="" xmlns:a16="http://schemas.microsoft.com/office/drawing/2014/main" id="{58908E33-1375-4BAE-8C6E-644454C1BF5F}"/>
                </a:ext>
              </a:extLst>
            </p:cNvPr>
            <p:cNvPicPr>
              <a:picLocks noChangeAspect="1"/>
            </p:cNvPicPr>
            <p:nvPr/>
          </p:nvPicPr>
          <p:blipFill>
            <a:blip r:embed="rId6"/>
            <a:stretch>
              <a:fillRect/>
            </a:stretch>
          </p:blipFill>
          <p:spPr>
            <a:xfrm>
              <a:off x="4802059" y="2924135"/>
              <a:ext cx="116269" cy="107200"/>
            </a:xfrm>
            <a:prstGeom prst="rect">
              <a:avLst/>
            </a:prstGeom>
          </p:spPr>
        </p:pic>
        <p:pic>
          <p:nvPicPr>
            <p:cNvPr id="128" name="図 127">
              <a:extLst>
                <a:ext uri="{FF2B5EF4-FFF2-40B4-BE49-F238E27FC236}">
                  <a16:creationId xmlns="" xmlns:a16="http://schemas.microsoft.com/office/drawing/2014/main" id="{9E750A2A-5F93-440A-A4F7-6C15CB7600B2}"/>
                </a:ext>
              </a:extLst>
            </p:cNvPr>
            <p:cNvPicPr>
              <a:picLocks noChangeAspect="1"/>
            </p:cNvPicPr>
            <p:nvPr/>
          </p:nvPicPr>
          <p:blipFill>
            <a:blip r:embed="rId6"/>
            <a:stretch>
              <a:fillRect/>
            </a:stretch>
          </p:blipFill>
          <p:spPr>
            <a:xfrm>
              <a:off x="4727746" y="2926512"/>
              <a:ext cx="116269" cy="107200"/>
            </a:xfrm>
            <a:prstGeom prst="rect">
              <a:avLst/>
            </a:prstGeom>
          </p:spPr>
        </p:pic>
        <p:pic>
          <p:nvPicPr>
            <p:cNvPr id="129" name="図 128">
              <a:extLst>
                <a:ext uri="{FF2B5EF4-FFF2-40B4-BE49-F238E27FC236}">
                  <a16:creationId xmlns="" xmlns:a16="http://schemas.microsoft.com/office/drawing/2014/main" id="{F20311CB-3786-491C-AD14-FF425440F7C2}"/>
                </a:ext>
              </a:extLst>
            </p:cNvPr>
            <p:cNvPicPr>
              <a:picLocks noChangeAspect="1"/>
            </p:cNvPicPr>
            <p:nvPr/>
          </p:nvPicPr>
          <p:blipFill>
            <a:blip r:embed="rId6"/>
            <a:stretch>
              <a:fillRect/>
            </a:stretch>
          </p:blipFill>
          <p:spPr>
            <a:xfrm>
              <a:off x="4497640" y="2927791"/>
              <a:ext cx="116269" cy="107200"/>
            </a:xfrm>
            <a:prstGeom prst="rect">
              <a:avLst/>
            </a:prstGeom>
          </p:spPr>
        </p:pic>
        <p:pic>
          <p:nvPicPr>
            <p:cNvPr id="130" name="図 129">
              <a:extLst>
                <a:ext uri="{FF2B5EF4-FFF2-40B4-BE49-F238E27FC236}">
                  <a16:creationId xmlns="" xmlns:a16="http://schemas.microsoft.com/office/drawing/2014/main" id="{FDE564DA-A329-4480-BFB6-5F2C994D5935}"/>
                </a:ext>
              </a:extLst>
            </p:cNvPr>
            <p:cNvPicPr>
              <a:picLocks noChangeAspect="1"/>
            </p:cNvPicPr>
            <p:nvPr/>
          </p:nvPicPr>
          <p:blipFill>
            <a:blip r:embed="rId6"/>
            <a:stretch>
              <a:fillRect/>
            </a:stretch>
          </p:blipFill>
          <p:spPr>
            <a:xfrm>
              <a:off x="5938932" y="2929070"/>
              <a:ext cx="116269" cy="107200"/>
            </a:xfrm>
            <a:prstGeom prst="rect">
              <a:avLst/>
            </a:prstGeom>
          </p:spPr>
        </p:pic>
        <p:pic>
          <p:nvPicPr>
            <p:cNvPr id="131" name="図 130">
              <a:extLst>
                <a:ext uri="{FF2B5EF4-FFF2-40B4-BE49-F238E27FC236}">
                  <a16:creationId xmlns="" xmlns:a16="http://schemas.microsoft.com/office/drawing/2014/main" id="{F5F48E5D-3A5C-4EE3-9A2E-1B616B4883BF}"/>
                </a:ext>
              </a:extLst>
            </p:cNvPr>
            <p:cNvPicPr>
              <a:picLocks noChangeAspect="1"/>
            </p:cNvPicPr>
            <p:nvPr/>
          </p:nvPicPr>
          <p:blipFill>
            <a:blip r:embed="rId6"/>
            <a:stretch>
              <a:fillRect/>
            </a:stretch>
          </p:blipFill>
          <p:spPr>
            <a:xfrm>
              <a:off x="6091102" y="2926512"/>
              <a:ext cx="116269" cy="107200"/>
            </a:xfrm>
            <a:prstGeom prst="rect">
              <a:avLst/>
            </a:prstGeom>
          </p:spPr>
        </p:pic>
        <p:pic>
          <p:nvPicPr>
            <p:cNvPr id="132" name="図 131">
              <a:extLst>
                <a:ext uri="{FF2B5EF4-FFF2-40B4-BE49-F238E27FC236}">
                  <a16:creationId xmlns="" xmlns:a16="http://schemas.microsoft.com/office/drawing/2014/main" id="{0DB4F649-00FE-48F9-BEFE-B72539683940}"/>
                </a:ext>
              </a:extLst>
            </p:cNvPr>
            <p:cNvPicPr>
              <a:picLocks noChangeAspect="1"/>
            </p:cNvPicPr>
            <p:nvPr/>
          </p:nvPicPr>
          <p:blipFill>
            <a:blip r:embed="rId6"/>
            <a:stretch>
              <a:fillRect/>
            </a:stretch>
          </p:blipFill>
          <p:spPr>
            <a:xfrm>
              <a:off x="6169660" y="2928889"/>
              <a:ext cx="116269" cy="107200"/>
            </a:xfrm>
            <a:prstGeom prst="rect">
              <a:avLst/>
            </a:prstGeom>
          </p:spPr>
        </p:pic>
        <p:pic>
          <p:nvPicPr>
            <p:cNvPr id="133" name="図 132">
              <a:extLst>
                <a:ext uri="{FF2B5EF4-FFF2-40B4-BE49-F238E27FC236}">
                  <a16:creationId xmlns="" xmlns:a16="http://schemas.microsoft.com/office/drawing/2014/main" id="{C16C9A1E-BD5E-440E-9291-0D4C4EDDD6D0}"/>
                </a:ext>
              </a:extLst>
            </p:cNvPr>
            <p:cNvPicPr>
              <a:picLocks noChangeAspect="1"/>
            </p:cNvPicPr>
            <p:nvPr/>
          </p:nvPicPr>
          <p:blipFill>
            <a:blip r:embed="rId6"/>
            <a:stretch>
              <a:fillRect/>
            </a:stretch>
          </p:blipFill>
          <p:spPr>
            <a:xfrm>
              <a:off x="6320296" y="2924135"/>
              <a:ext cx="116269" cy="107200"/>
            </a:xfrm>
            <a:prstGeom prst="rect">
              <a:avLst/>
            </a:prstGeom>
          </p:spPr>
        </p:pic>
        <p:pic>
          <p:nvPicPr>
            <p:cNvPr id="134" name="図 133">
              <a:extLst>
                <a:ext uri="{FF2B5EF4-FFF2-40B4-BE49-F238E27FC236}">
                  <a16:creationId xmlns="" xmlns:a16="http://schemas.microsoft.com/office/drawing/2014/main" id="{D1E9B4CD-5553-4429-BD94-512F94F35E8A}"/>
                </a:ext>
              </a:extLst>
            </p:cNvPr>
            <p:cNvPicPr>
              <a:picLocks noChangeAspect="1"/>
            </p:cNvPicPr>
            <p:nvPr/>
          </p:nvPicPr>
          <p:blipFill>
            <a:blip r:embed="rId6"/>
            <a:stretch>
              <a:fillRect/>
            </a:stretch>
          </p:blipFill>
          <p:spPr>
            <a:xfrm>
              <a:off x="6245983" y="2926512"/>
              <a:ext cx="116269" cy="107200"/>
            </a:xfrm>
            <a:prstGeom prst="rect">
              <a:avLst/>
            </a:prstGeom>
          </p:spPr>
        </p:pic>
        <p:pic>
          <p:nvPicPr>
            <p:cNvPr id="135" name="図 134">
              <a:extLst>
                <a:ext uri="{FF2B5EF4-FFF2-40B4-BE49-F238E27FC236}">
                  <a16:creationId xmlns="" xmlns:a16="http://schemas.microsoft.com/office/drawing/2014/main" id="{545E0093-500B-4308-804F-E894A30023D2}"/>
                </a:ext>
              </a:extLst>
            </p:cNvPr>
            <p:cNvPicPr>
              <a:picLocks noChangeAspect="1"/>
            </p:cNvPicPr>
            <p:nvPr/>
          </p:nvPicPr>
          <p:blipFill>
            <a:blip r:embed="rId6"/>
            <a:stretch>
              <a:fillRect/>
            </a:stretch>
          </p:blipFill>
          <p:spPr>
            <a:xfrm>
              <a:off x="6015877" y="2927791"/>
              <a:ext cx="116269" cy="107200"/>
            </a:xfrm>
            <a:prstGeom prst="rect">
              <a:avLst/>
            </a:prstGeom>
          </p:spPr>
        </p:pic>
        <p:sp>
          <p:nvSpPr>
            <p:cNvPr id="136" name="テキスト ボックス 135">
              <a:extLst>
                <a:ext uri="{FF2B5EF4-FFF2-40B4-BE49-F238E27FC236}">
                  <a16:creationId xmlns="" xmlns:a16="http://schemas.microsoft.com/office/drawing/2014/main" id="{1F245D82-011F-4121-ACED-F245277D1111}"/>
                </a:ext>
              </a:extLst>
            </p:cNvPr>
            <p:cNvSpPr txBox="1"/>
            <p:nvPr/>
          </p:nvSpPr>
          <p:spPr>
            <a:xfrm>
              <a:off x="4876314" y="2907199"/>
              <a:ext cx="1101165" cy="162093"/>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「災害・避難カード」</a:t>
              </a:r>
            </a:p>
          </p:txBody>
        </p:sp>
        <p:cxnSp>
          <p:nvCxnSpPr>
            <p:cNvPr id="137" name="直線コネクタ 136">
              <a:extLst>
                <a:ext uri="{FF2B5EF4-FFF2-40B4-BE49-F238E27FC236}">
                  <a16:creationId xmlns="" xmlns:a16="http://schemas.microsoft.com/office/drawing/2014/main" id="{3754A13A-B667-4F7D-BD1B-476BA996764F}"/>
                </a:ext>
              </a:extLst>
            </p:cNvPr>
            <p:cNvCxnSpPr>
              <a:cxnSpLocks/>
            </p:cNvCxnSpPr>
            <p:nvPr/>
          </p:nvCxnSpPr>
          <p:spPr>
            <a:xfrm>
              <a:off x="4492877" y="3237698"/>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 xmlns:a16="http://schemas.microsoft.com/office/drawing/2014/main" id="{52A67AF7-71EE-47DA-9556-F826B2681D64}"/>
                </a:ext>
              </a:extLst>
            </p:cNvPr>
            <p:cNvCxnSpPr>
              <a:cxnSpLocks/>
            </p:cNvCxnSpPr>
            <p:nvPr/>
          </p:nvCxnSpPr>
          <p:spPr>
            <a:xfrm>
              <a:off x="4492877" y="3401164"/>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 xmlns:a16="http://schemas.microsoft.com/office/drawing/2014/main" id="{430D70A9-A26A-4E9E-BF99-6FFF390AAA17}"/>
                </a:ext>
              </a:extLst>
            </p:cNvPr>
            <p:cNvCxnSpPr>
              <a:cxnSpLocks/>
            </p:cNvCxnSpPr>
            <p:nvPr/>
          </p:nvCxnSpPr>
          <p:spPr>
            <a:xfrm>
              <a:off x="4494625" y="3574747"/>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 xmlns:a16="http://schemas.microsoft.com/office/drawing/2014/main" id="{3BE6B0EC-92AE-4D85-8E59-8BEA390D585A}"/>
                </a:ext>
              </a:extLst>
            </p:cNvPr>
            <p:cNvCxnSpPr>
              <a:cxnSpLocks/>
            </p:cNvCxnSpPr>
            <p:nvPr/>
          </p:nvCxnSpPr>
          <p:spPr>
            <a:xfrm>
              <a:off x="4492877" y="3747412"/>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 xmlns:a16="http://schemas.microsoft.com/office/drawing/2014/main" id="{D1E7243A-7690-462A-8120-84AF5D7F4956}"/>
                </a:ext>
              </a:extLst>
            </p:cNvPr>
            <p:cNvCxnSpPr>
              <a:cxnSpLocks/>
            </p:cNvCxnSpPr>
            <p:nvPr/>
          </p:nvCxnSpPr>
          <p:spPr>
            <a:xfrm>
              <a:off x="4492877" y="3907326"/>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 xmlns:a16="http://schemas.microsoft.com/office/drawing/2014/main" id="{EB434915-F2D0-47ED-B13A-3D80E5DEBC97}"/>
                </a:ext>
              </a:extLst>
            </p:cNvPr>
            <p:cNvCxnSpPr/>
            <p:nvPr/>
          </p:nvCxnSpPr>
          <p:spPr>
            <a:xfrm>
              <a:off x="5089826"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 xmlns:a16="http://schemas.microsoft.com/office/drawing/2014/main" id="{B3733CB9-D476-46BB-8DB2-45CC445982BE}"/>
                </a:ext>
              </a:extLst>
            </p:cNvPr>
            <p:cNvCxnSpPr/>
            <p:nvPr/>
          </p:nvCxnSpPr>
          <p:spPr>
            <a:xfrm>
              <a:off x="5769133"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4" name="テキスト ボックス 143">
              <a:extLst>
                <a:ext uri="{FF2B5EF4-FFF2-40B4-BE49-F238E27FC236}">
                  <a16:creationId xmlns="" xmlns:a16="http://schemas.microsoft.com/office/drawing/2014/main" id="{F4D8F2D4-41E4-4F57-A01B-C5BC43F16B12}"/>
                </a:ext>
              </a:extLst>
            </p:cNvPr>
            <p:cNvSpPr txBox="1"/>
            <p:nvPr/>
          </p:nvSpPr>
          <p:spPr>
            <a:xfrm>
              <a:off x="4404170" y="3031778"/>
              <a:ext cx="275504" cy="129674"/>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名前</a:t>
              </a:r>
            </a:p>
          </p:txBody>
        </p:sp>
        <p:sp>
          <p:nvSpPr>
            <p:cNvPr id="145" name="テキスト ボックス 144">
              <a:extLst>
                <a:ext uri="{FF2B5EF4-FFF2-40B4-BE49-F238E27FC236}">
                  <a16:creationId xmlns="" xmlns:a16="http://schemas.microsoft.com/office/drawing/2014/main" id="{6878E6A0-DCD2-4815-8E5D-A26CED71297A}"/>
                </a:ext>
              </a:extLst>
            </p:cNvPr>
            <p:cNvSpPr txBox="1"/>
            <p:nvPr/>
          </p:nvSpPr>
          <p:spPr>
            <a:xfrm>
              <a:off x="4407048" y="3198841"/>
              <a:ext cx="275504" cy="129674"/>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住所</a:t>
              </a:r>
            </a:p>
          </p:txBody>
        </p:sp>
        <p:sp>
          <p:nvSpPr>
            <p:cNvPr id="146" name="テキスト ボックス 145">
              <a:extLst>
                <a:ext uri="{FF2B5EF4-FFF2-40B4-BE49-F238E27FC236}">
                  <a16:creationId xmlns="" xmlns:a16="http://schemas.microsoft.com/office/drawing/2014/main" id="{2F32F223-D7EF-4C9C-B52C-7A00138E4F27}"/>
                </a:ext>
              </a:extLst>
            </p:cNvPr>
            <p:cNvSpPr txBox="1"/>
            <p:nvPr/>
          </p:nvSpPr>
          <p:spPr>
            <a:xfrm>
              <a:off x="4417587" y="3714896"/>
              <a:ext cx="275504" cy="129674"/>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性別</a:t>
              </a:r>
            </a:p>
          </p:txBody>
        </p:sp>
        <p:sp>
          <p:nvSpPr>
            <p:cNvPr id="147" name="テキスト ボックス 146">
              <a:extLst>
                <a:ext uri="{FF2B5EF4-FFF2-40B4-BE49-F238E27FC236}">
                  <a16:creationId xmlns="" xmlns:a16="http://schemas.microsoft.com/office/drawing/2014/main" id="{D1FFCA51-3035-4494-A799-FD1DA07E3D15}"/>
                </a:ext>
              </a:extLst>
            </p:cNvPr>
            <p:cNvSpPr txBox="1"/>
            <p:nvPr/>
          </p:nvSpPr>
          <p:spPr>
            <a:xfrm>
              <a:off x="5025313" y="3707964"/>
              <a:ext cx="338119" cy="129674"/>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血液型</a:t>
              </a:r>
            </a:p>
          </p:txBody>
        </p:sp>
        <p:sp>
          <p:nvSpPr>
            <p:cNvPr id="148" name="テキスト ボックス 147">
              <a:extLst>
                <a:ext uri="{FF2B5EF4-FFF2-40B4-BE49-F238E27FC236}">
                  <a16:creationId xmlns="" xmlns:a16="http://schemas.microsoft.com/office/drawing/2014/main" id="{CE272A6C-770E-4AE2-86E6-08310940F1D2}"/>
                </a:ext>
              </a:extLst>
            </p:cNvPr>
            <p:cNvSpPr txBox="1"/>
            <p:nvPr/>
          </p:nvSpPr>
          <p:spPr>
            <a:xfrm>
              <a:off x="5713072" y="3710510"/>
              <a:ext cx="275504" cy="129674"/>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家族</a:t>
              </a:r>
            </a:p>
          </p:txBody>
        </p:sp>
        <p:sp>
          <p:nvSpPr>
            <p:cNvPr id="149" name="テキスト ボックス 148">
              <a:extLst>
                <a:ext uri="{FF2B5EF4-FFF2-40B4-BE49-F238E27FC236}">
                  <a16:creationId xmlns="" xmlns:a16="http://schemas.microsoft.com/office/drawing/2014/main" id="{BF33697D-F706-4412-A765-07AD3BBB93E1}"/>
                </a:ext>
              </a:extLst>
            </p:cNvPr>
            <p:cNvSpPr txBox="1"/>
            <p:nvPr/>
          </p:nvSpPr>
          <p:spPr>
            <a:xfrm>
              <a:off x="5607800" y="3794171"/>
              <a:ext cx="212890" cy="129674"/>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型</a:t>
              </a:r>
            </a:p>
          </p:txBody>
        </p:sp>
        <p:sp>
          <p:nvSpPr>
            <p:cNvPr id="150" name="テキスト ボックス 149">
              <a:extLst>
                <a:ext uri="{FF2B5EF4-FFF2-40B4-BE49-F238E27FC236}">
                  <a16:creationId xmlns="" xmlns:a16="http://schemas.microsoft.com/office/drawing/2014/main" id="{4DF373C9-6F0D-4DF4-B02A-48522980B54B}"/>
                </a:ext>
              </a:extLst>
            </p:cNvPr>
            <p:cNvSpPr txBox="1"/>
            <p:nvPr/>
          </p:nvSpPr>
          <p:spPr>
            <a:xfrm>
              <a:off x="4418972" y="3882046"/>
              <a:ext cx="338119" cy="194511"/>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緊急</a:t>
              </a:r>
              <a:endParaRPr kumimoji="1" lang="en-US" altLang="ja-JP" sz="600" dirty="0">
                <a:latin typeface="HG丸ｺﾞｼｯｸM-PRO" panose="020F0600000000000000" pitchFamily="50" charset="-128"/>
                <a:ea typeface="HG丸ｺﾞｼｯｸM-PRO" panose="020F0600000000000000" pitchFamily="50" charset="-128"/>
              </a:endParaRPr>
            </a:p>
            <a:p>
              <a:r>
                <a:rPr kumimoji="1" lang="ja-JP" altLang="en-US" sz="600" dirty="0">
                  <a:latin typeface="HG丸ｺﾞｼｯｸM-PRO" panose="020F0600000000000000" pitchFamily="50" charset="-128"/>
                  <a:ea typeface="HG丸ｺﾞｼｯｸM-PRO" panose="020F0600000000000000" pitchFamily="50" charset="-128"/>
                </a:rPr>
                <a:t>連絡先</a:t>
              </a:r>
            </a:p>
          </p:txBody>
        </p:sp>
        <p:sp>
          <p:nvSpPr>
            <p:cNvPr id="151" name="テキスト ボックス 150">
              <a:extLst>
                <a:ext uri="{FF2B5EF4-FFF2-40B4-BE49-F238E27FC236}">
                  <a16:creationId xmlns="" xmlns:a16="http://schemas.microsoft.com/office/drawing/2014/main" id="{FC3B8DEA-943C-49C5-B83E-F9B04C023D5E}"/>
                </a:ext>
              </a:extLst>
            </p:cNvPr>
            <p:cNvSpPr txBox="1"/>
            <p:nvPr/>
          </p:nvSpPr>
          <p:spPr>
            <a:xfrm>
              <a:off x="6226598" y="3787455"/>
              <a:ext cx="212890" cy="129674"/>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人</a:t>
              </a:r>
            </a:p>
          </p:txBody>
        </p:sp>
      </p:grpSp>
      <p:grpSp>
        <p:nvGrpSpPr>
          <p:cNvPr id="182" name="グループ化 181">
            <a:extLst>
              <a:ext uri="{FF2B5EF4-FFF2-40B4-BE49-F238E27FC236}">
                <a16:creationId xmlns="" xmlns:a16="http://schemas.microsoft.com/office/drawing/2014/main" id="{F6F34EB6-1689-40B4-AB51-F3E2127BEEB8}"/>
              </a:ext>
            </a:extLst>
          </p:cNvPr>
          <p:cNvGrpSpPr/>
          <p:nvPr/>
        </p:nvGrpSpPr>
        <p:grpSpPr>
          <a:xfrm>
            <a:off x="2892700" y="6298398"/>
            <a:ext cx="2493943" cy="1645772"/>
            <a:chOff x="4420695" y="2907199"/>
            <a:chExt cx="2029490" cy="1155677"/>
          </a:xfrm>
        </p:grpSpPr>
        <p:sp>
          <p:nvSpPr>
            <p:cNvPr id="183" name="正方形/長方形 182">
              <a:extLst>
                <a:ext uri="{FF2B5EF4-FFF2-40B4-BE49-F238E27FC236}">
                  <a16:creationId xmlns="" xmlns:a16="http://schemas.microsoft.com/office/drawing/2014/main" id="{3D11EEA4-6559-45B7-B9EC-070AB84199FD}"/>
                </a:ext>
              </a:extLst>
            </p:cNvPr>
            <p:cNvSpPr/>
            <p:nvPr/>
          </p:nvSpPr>
          <p:spPr>
            <a:xfrm>
              <a:off x="4438115" y="3049126"/>
              <a:ext cx="2012070" cy="1013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 name="図 183">
              <a:extLst>
                <a:ext uri="{FF2B5EF4-FFF2-40B4-BE49-F238E27FC236}">
                  <a16:creationId xmlns="" xmlns:a16="http://schemas.microsoft.com/office/drawing/2014/main" id="{DAD22028-869C-4B73-8ACF-B37A23940563}"/>
                </a:ext>
              </a:extLst>
            </p:cNvPr>
            <p:cNvPicPr>
              <a:picLocks noChangeAspect="1"/>
            </p:cNvPicPr>
            <p:nvPr/>
          </p:nvPicPr>
          <p:blipFill>
            <a:blip r:embed="rId6"/>
            <a:stretch>
              <a:fillRect/>
            </a:stretch>
          </p:blipFill>
          <p:spPr>
            <a:xfrm>
              <a:off x="4420695" y="2929070"/>
              <a:ext cx="116269" cy="107200"/>
            </a:xfrm>
            <a:prstGeom prst="rect">
              <a:avLst/>
            </a:prstGeom>
          </p:spPr>
        </p:pic>
        <p:pic>
          <p:nvPicPr>
            <p:cNvPr id="185" name="図 184">
              <a:extLst>
                <a:ext uri="{FF2B5EF4-FFF2-40B4-BE49-F238E27FC236}">
                  <a16:creationId xmlns="" xmlns:a16="http://schemas.microsoft.com/office/drawing/2014/main" id="{3CAB6FAC-DAA7-4F09-BF75-5470E34B7771}"/>
                </a:ext>
              </a:extLst>
            </p:cNvPr>
            <p:cNvPicPr>
              <a:picLocks noChangeAspect="1"/>
            </p:cNvPicPr>
            <p:nvPr/>
          </p:nvPicPr>
          <p:blipFill>
            <a:blip r:embed="rId6"/>
            <a:stretch>
              <a:fillRect/>
            </a:stretch>
          </p:blipFill>
          <p:spPr>
            <a:xfrm>
              <a:off x="4572865" y="2926512"/>
              <a:ext cx="116269" cy="107200"/>
            </a:xfrm>
            <a:prstGeom prst="rect">
              <a:avLst/>
            </a:prstGeom>
          </p:spPr>
        </p:pic>
        <p:pic>
          <p:nvPicPr>
            <p:cNvPr id="186" name="図 185">
              <a:extLst>
                <a:ext uri="{FF2B5EF4-FFF2-40B4-BE49-F238E27FC236}">
                  <a16:creationId xmlns="" xmlns:a16="http://schemas.microsoft.com/office/drawing/2014/main" id="{8FCEE818-B740-4C4E-8BD4-9F254D14A2E4}"/>
                </a:ext>
              </a:extLst>
            </p:cNvPr>
            <p:cNvPicPr>
              <a:picLocks noChangeAspect="1"/>
            </p:cNvPicPr>
            <p:nvPr/>
          </p:nvPicPr>
          <p:blipFill>
            <a:blip r:embed="rId6"/>
            <a:stretch>
              <a:fillRect/>
            </a:stretch>
          </p:blipFill>
          <p:spPr>
            <a:xfrm>
              <a:off x="4651423" y="2928889"/>
              <a:ext cx="116269" cy="107200"/>
            </a:xfrm>
            <a:prstGeom prst="rect">
              <a:avLst/>
            </a:prstGeom>
          </p:spPr>
        </p:pic>
        <p:pic>
          <p:nvPicPr>
            <p:cNvPr id="187" name="図 186">
              <a:extLst>
                <a:ext uri="{FF2B5EF4-FFF2-40B4-BE49-F238E27FC236}">
                  <a16:creationId xmlns="" xmlns:a16="http://schemas.microsoft.com/office/drawing/2014/main" id="{7FAF3E97-22BF-44F8-891E-B21FC1F7D8D4}"/>
                </a:ext>
              </a:extLst>
            </p:cNvPr>
            <p:cNvPicPr>
              <a:picLocks noChangeAspect="1"/>
            </p:cNvPicPr>
            <p:nvPr/>
          </p:nvPicPr>
          <p:blipFill>
            <a:blip r:embed="rId6"/>
            <a:stretch>
              <a:fillRect/>
            </a:stretch>
          </p:blipFill>
          <p:spPr>
            <a:xfrm>
              <a:off x="4802059" y="2924135"/>
              <a:ext cx="116269" cy="107200"/>
            </a:xfrm>
            <a:prstGeom prst="rect">
              <a:avLst/>
            </a:prstGeom>
          </p:spPr>
        </p:pic>
        <p:pic>
          <p:nvPicPr>
            <p:cNvPr id="188" name="図 187">
              <a:extLst>
                <a:ext uri="{FF2B5EF4-FFF2-40B4-BE49-F238E27FC236}">
                  <a16:creationId xmlns="" xmlns:a16="http://schemas.microsoft.com/office/drawing/2014/main" id="{0194025C-7603-4834-9E98-241C7C7F32D2}"/>
                </a:ext>
              </a:extLst>
            </p:cNvPr>
            <p:cNvPicPr>
              <a:picLocks noChangeAspect="1"/>
            </p:cNvPicPr>
            <p:nvPr/>
          </p:nvPicPr>
          <p:blipFill>
            <a:blip r:embed="rId6"/>
            <a:stretch>
              <a:fillRect/>
            </a:stretch>
          </p:blipFill>
          <p:spPr>
            <a:xfrm>
              <a:off x="4727746" y="2926512"/>
              <a:ext cx="116269" cy="107200"/>
            </a:xfrm>
            <a:prstGeom prst="rect">
              <a:avLst/>
            </a:prstGeom>
          </p:spPr>
        </p:pic>
        <p:pic>
          <p:nvPicPr>
            <p:cNvPr id="189" name="図 188">
              <a:extLst>
                <a:ext uri="{FF2B5EF4-FFF2-40B4-BE49-F238E27FC236}">
                  <a16:creationId xmlns="" xmlns:a16="http://schemas.microsoft.com/office/drawing/2014/main" id="{7506316F-AE85-4035-BC9F-029105EF3B8F}"/>
                </a:ext>
              </a:extLst>
            </p:cNvPr>
            <p:cNvPicPr>
              <a:picLocks noChangeAspect="1"/>
            </p:cNvPicPr>
            <p:nvPr/>
          </p:nvPicPr>
          <p:blipFill>
            <a:blip r:embed="rId6"/>
            <a:stretch>
              <a:fillRect/>
            </a:stretch>
          </p:blipFill>
          <p:spPr>
            <a:xfrm>
              <a:off x="4497640" y="2927791"/>
              <a:ext cx="116269" cy="107200"/>
            </a:xfrm>
            <a:prstGeom prst="rect">
              <a:avLst/>
            </a:prstGeom>
          </p:spPr>
        </p:pic>
        <p:pic>
          <p:nvPicPr>
            <p:cNvPr id="190" name="図 189">
              <a:extLst>
                <a:ext uri="{FF2B5EF4-FFF2-40B4-BE49-F238E27FC236}">
                  <a16:creationId xmlns="" xmlns:a16="http://schemas.microsoft.com/office/drawing/2014/main" id="{2E102B5C-5963-4A86-B6A4-308D678FEF20}"/>
                </a:ext>
              </a:extLst>
            </p:cNvPr>
            <p:cNvPicPr>
              <a:picLocks noChangeAspect="1"/>
            </p:cNvPicPr>
            <p:nvPr/>
          </p:nvPicPr>
          <p:blipFill>
            <a:blip r:embed="rId6"/>
            <a:stretch>
              <a:fillRect/>
            </a:stretch>
          </p:blipFill>
          <p:spPr>
            <a:xfrm>
              <a:off x="5938932" y="2929070"/>
              <a:ext cx="116269" cy="107200"/>
            </a:xfrm>
            <a:prstGeom prst="rect">
              <a:avLst/>
            </a:prstGeom>
          </p:spPr>
        </p:pic>
        <p:pic>
          <p:nvPicPr>
            <p:cNvPr id="191" name="図 190">
              <a:extLst>
                <a:ext uri="{FF2B5EF4-FFF2-40B4-BE49-F238E27FC236}">
                  <a16:creationId xmlns="" xmlns:a16="http://schemas.microsoft.com/office/drawing/2014/main" id="{61737D29-1427-48A8-BFC7-33AB6C69495A}"/>
                </a:ext>
              </a:extLst>
            </p:cNvPr>
            <p:cNvPicPr>
              <a:picLocks noChangeAspect="1"/>
            </p:cNvPicPr>
            <p:nvPr/>
          </p:nvPicPr>
          <p:blipFill>
            <a:blip r:embed="rId6"/>
            <a:stretch>
              <a:fillRect/>
            </a:stretch>
          </p:blipFill>
          <p:spPr>
            <a:xfrm>
              <a:off x="6091102" y="2926512"/>
              <a:ext cx="116269" cy="107200"/>
            </a:xfrm>
            <a:prstGeom prst="rect">
              <a:avLst/>
            </a:prstGeom>
          </p:spPr>
        </p:pic>
        <p:pic>
          <p:nvPicPr>
            <p:cNvPr id="192" name="図 191">
              <a:extLst>
                <a:ext uri="{FF2B5EF4-FFF2-40B4-BE49-F238E27FC236}">
                  <a16:creationId xmlns="" xmlns:a16="http://schemas.microsoft.com/office/drawing/2014/main" id="{0949713D-94F2-4855-854A-E1D05FFC2779}"/>
                </a:ext>
              </a:extLst>
            </p:cNvPr>
            <p:cNvPicPr>
              <a:picLocks noChangeAspect="1"/>
            </p:cNvPicPr>
            <p:nvPr/>
          </p:nvPicPr>
          <p:blipFill>
            <a:blip r:embed="rId6"/>
            <a:stretch>
              <a:fillRect/>
            </a:stretch>
          </p:blipFill>
          <p:spPr>
            <a:xfrm>
              <a:off x="6169660" y="2928889"/>
              <a:ext cx="116269" cy="107200"/>
            </a:xfrm>
            <a:prstGeom prst="rect">
              <a:avLst/>
            </a:prstGeom>
          </p:spPr>
        </p:pic>
        <p:pic>
          <p:nvPicPr>
            <p:cNvPr id="193" name="図 192">
              <a:extLst>
                <a:ext uri="{FF2B5EF4-FFF2-40B4-BE49-F238E27FC236}">
                  <a16:creationId xmlns="" xmlns:a16="http://schemas.microsoft.com/office/drawing/2014/main" id="{B51E85E4-00ED-4C24-BC31-7ECCA4493C2B}"/>
                </a:ext>
              </a:extLst>
            </p:cNvPr>
            <p:cNvPicPr>
              <a:picLocks noChangeAspect="1"/>
            </p:cNvPicPr>
            <p:nvPr/>
          </p:nvPicPr>
          <p:blipFill>
            <a:blip r:embed="rId6"/>
            <a:stretch>
              <a:fillRect/>
            </a:stretch>
          </p:blipFill>
          <p:spPr>
            <a:xfrm>
              <a:off x="6320296" y="2924135"/>
              <a:ext cx="116269" cy="107200"/>
            </a:xfrm>
            <a:prstGeom prst="rect">
              <a:avLst/>
            </a:prstGeom>
          </p:spPr>
        </p:pic>
        <p:pic>
          <p:nvPicPr>
            <p:cNvPr id="194" name="図 193">
              <a:extLst>
                <a:ext uri="{FF2B5EF4-FFF2-40B4-BE49-F238E27FC236}">
                  <a16:creationId xmlns="" xmlns:a16="http://schemas.microsoft.com/office/drawing/2014/main" id="{7DA3F9C0-62A6-4AB2-8B29-ED6C80867C1D}"/>
                </a:ext>
              </a:extLst>
            </p:cNvPr>
            <p:cNvPicPr>
              <a:picLocks noChangeAspect="1"/>
            </p:cNvPicPr>
            <p:nvPr/>
          </p:nvPicPr>
          <p:blipFill>
            <a:blip r:embed="rId6"/>
            <a:stretch>
              <a:fillRect/>
            </a:stretch>
          </p:blipFill>
          <p:spPr>
            <a:xfrm>
              <a:off x="6245983" y="2926512"/>
              <a:ext cx="116269" cy="107200"/>
            </a:xfrm>
            <a:prstGeom prst="rect">
              <a:avLst/>
            </a:prstGeom>
          </p:spPr>
        </p:pic>
        <p:pic>
          <p:nvPicPr>
            <p:cNvPr id="195" name="図 194">
              <a:extLst>
                <a:ext uri="{FF2B5EF4-FFF2-40B4-BE49-F238E27FC236}">
                  <a16:creationId xmlns="" xmlns:a16="http://schemas.microsoft.com/office/drawing/2014/main" id="{498DBC80-4D2C-4669-ACE4-F1B8368020EE}"/>
                </a:ext>
              </a:extLst>
            </p:cNvPr>
            <p:cNvPicPr>
              <a:picLocks noChangeAspect="1"/>
            </p:cNvPicPr>
            <p:nvPr/>
          </p:nvPicPr>
          <p:blipFill>
            <a:blip r:embed="rId6"/>
            <a:stretch>
              <a:fillRect/>
            </a:stretch>
          </p:blipFill>
          <p:spPr>
            <a:xfrm>
              <a:off x="6015877" y="2927791"/>
              <a:ext cx="116269" cy="107200"/>
            </a:xfrm>
            <a:prstGeom prst="rect">
              <a:avLst/>
            </a:prstGeom>
          </p:spPr>
        </p:pic>
        <p:sp>
          <p:nvSpPr>
            <p:cNvPr id="196" name="テキスト ボックス 195">
              <a:extLst>
                <a:ext uri="{FF2B5EF4-FFF2-40B4-BE49-F238E27FC236}">
                  <a16:creationId xmlns="" xmlns:a16="http://schemas.microsoft.com/office/drawing/2014/main" id="{C4A85519-A921-48D5-9540-F130FB589738}"/>
                </a:ext>
              </a:extLst>
            </p:cNvPr>
            <p:cNvSpPr txBox="1"/>
            <p:nvPr/>
          </p:nvSpPr>
          <p:spPr>
            <a:xfrm>
              <a:off x="4876314" y="2907199"/>
              <a:ext cx="1101165" cy="162093"/>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「災害・避難カード」</a:t>
              </a:r>
            </a:p>
          </p:txBody>
        </p:sp>
        <p:cxnSp>
          <p:nvCxnSpPr>
            <p:cNvPr id="197" name="直線コネクタ 196">
              <a:extLst>
                <a:ext uri="{FF2B5EF4-FFF2-40B4-BE49-F238E27FC236}">
                  <a16:creationId xmlns="" xmlns:a16="http://schemas.microsoft.com/office/drawing/2014/main" id="{671C07C5-E743-49D7-B380-266A2846F19D}"/>
                </a:ext>
              </a:extLst>
            </p:cNvPr>
            <p:cNvCxnSpPr>
              <a:cxnSpLocks/>
            </p:cNvCxnSpPr>
            <p:nvPr/>
          </p:nvCxnSpPr>
          <p:spPr>
            <a:xfrm>
              <a:off x="4492877" y="3237698"/>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 xmlns:a16="http://schemas.microsoft.com/office/drawing/2014/main" id="{FA9816C6-711F-4258-BBCD-5AB09A5BE7E6}"/>
                </a:ext>
              </a:extLst>
            </p:cNvPr>
            <p:cNvCxnSpPr>
              <a:cxnSpLocks/>
            </p:cNvCxnSpPr>
            <p:nvPr/>
          </p:nvCxnSpPr>
          <p:spPr>
            <a:xfrm>
              <a:off x="4492877" y="3401164"/>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 xmlns:a16="http://schemas.microsoft.com/office/drawing/2014/main" id="{62D45595-D830-4703-8D22-2990D953DF97}"/>
                </a:ext>
              </a:extLst>
            </p:cNvPr>
            <p:cNvCxnSpPr>
              <a:cxnSpLocks/>
            </p:cNvCxnSpPr>
            <p:nvPr/>
          </p:nvCxnSpPr>
          <p:spPr>
            <a:xfrm>
              <a:off x="4494625" y="3574747"/>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 xmlns:a16="http://schemas.microsoft.com/office/drawing/2014/main" id="{5CF83F66-DFFA-4118-B1C7-011D1250B504}"/>
                </a:ext>
              </a:extLst>
            </p:cNvPr>
            <p:cNvCxnSpPr>
              <a:cxnSpLocks/>
            </p:cNvCxnSpPr>
            <p:nvPr/>
          </p:nvCxnSpPr>
          <p:spPr>
            <a:xfrm>
              <a:off x="4492877" y="3747412"/>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 xmlns:a16="http://schemas.microsoft.com/office/drawing/2014/main" id="{5BFC6388-DE0C-4CFB-9F21-9079B7B55977}"/>
                </a:ext>
              </a:extLst>
            </p:cNvPr>
            <p:cNvCxnSpPr>
              <a:cxnSpLocks/>
            </p:cNvCxnSpPr>
            <p:nvPr/>
          </p:nvCxnSpPr>
          <p:spPr>
            <a:xfrm>
              <a:off x="4492877" y="3907326"/>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 xmlns:a16="http://schemas.microsoft.com/office/drawing/2014/main" id="{005E703B-3AC9-4DE9-A282-400262EA6DDE}"/>
                </a:ext>
              </a:extLst>
            </p:cNvPr>
            <p:cNvCxnSpPr/>
            <p:nvPr/>
          </p:nvCxnSpPr>
          <p:spPr>
            <a:xfrm>
              <a:off x="5089826"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 xmlns:a16="http://schemas.microsoft.com/office/drawing/2014/main" id="{AE2E8498-1C2F-4353-B86D-085555708BD4}"/>
                </a:ext>
              </a:extLst>
            </p:cNvPr>
            <p:cNvCxnSpPr/>
            <p:nvPr/>
          </p:nvCxnSpPr>
          <p:spPr>
            <a:xfrm>
              <a:off x="5769133"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2" name="グループ化 211">
            <a:extLst>
              <a:ext uri="{FF2B5EF4-FFF2-40B4-BE49-F238E27FC236}">
                <a16:creationId xmlns="" xmlns:a16="http://schemas.microsoft.com/office/drawing/2014/main" id="{C5D3D91D-62B5-4ADD-8567-51D60168B254}"/>
              </a:ext>
            </a:extLst>
          </p:cNvPr>
          <p:cNvGrpSpPr/>
          <p:nvPr/>
        </p:nvGrpSpPr>
        <p:grpSpPr>
          <a:xfrm>
            <a:off x="2888507" y="8164043"/>
            <a:ext cx="2493943" cy="1645772"/>
            <a:chOff x="4420695" y="2907199"/>
            <a:chExt cx="2029490" cy="1155677"/>
          </a:xfrm>
        </p:grpSpPr>
        <p:sp>
          <p:nvSpPr>
            <p:cNvPr id="213" name="正方形/長方形 212">
              <a:extLst>
                <a:ext uri="{FF2B5EF4-FFF2-40B4-BE49-F238E27FC236}">
                  <a16:creationId xmlns="" xmlns:a16="http://schemas.microsoft.com/office/drawing/2014/main" id="{61582A65-3527-44EB-BFD3-48C3F07B331F}"/>
                </a:ext>
              </a:extLst>
            </p:cNvPr>
            <p:cNvSpPr/>
            <p:nvPr/>
          </p:nvSpPr>
          <p:spPr>
            <a:xfrm>
              <a:off x="4438115" y="3049126"/>
              <a:ext cx="2012070" cy="1013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4" name="図 213">
              <a:extLst>
                <a:ext uri="{FF2B5EF4-FFF2-40B4-BE49-F238E27FC236}">
                  <a16:creationId xmlns="" xmlns:a16="http://schemas.microsoft.com/office/drawing/2014/main" id="{49D6194D-3AD7-4473-B27A-87C1EBA77852}"/>
                </a:ext>
              </a:extLst>
            </p:cNvPr>
            <p:cNvPicPr>
              <a:picLocks noChangeAspect="1"/>
            </p:cNvPicPr>
            <p:nvPr/>
          </p:nvPicPr>
          <p:blipFill>
            <a:blip r:embed="rId6"/>
            <a:stretch>
              <a:fillRect/>
            </a:stretch>
          </p:blipFill>
          <p:spPr>
            <a:xfrm>
              <a:off x="4420695" y="2929070"/>
              <a:ext cx="116269" cy="107200"/>
            </a:xfrm>
            <a:prstGeom prst="rect">
              <a:avLst/>
            </a:prstGeom>
          </p:spPr>
        </p:pic>
        <p:pic>
          <p:nvPicPr>
            <p:cNvPr id="215" name="図 214">
              <a:extLst>
                <a:ext uri="{FF2B5EF4-FFF2-40B4-BE49-F238E27FC236}">
                  <a16:creationId xmlns="" xmlns:a16="http://schemas.microsoft.com/office/drawing/2014/main" id="{28B35D38-A256-4917-AC7C-C84886229B6F}"/>
                </a:ext>
              </a:extLst>
            </p:cNvPr>
            <p:cNvPicPr>
              <a:picLocks noChangeAspect="1"/>
            </p:cNvPicPr>
            <p:nvPr/>
          </p:nvPicPr>
          <p:blipFill>
            <a:blip r:embed="rId6"/>
            <a:stretch>
              <a:fillRect/>
            </a:stretch>
          </p:blipFill>
          <p:spPr>
            <a:xfrm>
              <a:off x="4572865" y="2926512"/>
              <a:ext cx="116269" cy="107200"/>
            </a:xfrm>
            <a:prstGeom prst="rect">
              <a:avLst/>
            </a:prstGeom>
          </p:spPr>
        </p:pic>
        <p:pic>
          <p:nvPicPr>
            <p:cNvPr id="216" name="図 215">
              <a:extLst>
                <a:ext uri="{FF2B5EF4-FFF2-40B4-BE49-F238E27FC236}">
                  <a16:creationId xmlns="" xmlns:a16="http://schemas.microsoft.com/office/drawing/2014/main" id="{F70A6C74-E489-4777-B60D-CF613B2BF506}"/>
                </a:ext>
              </a:extLst>
            </p:cNvPr>
            <p:cNvPicPr>
              <a:picLocks noChangeAspect="1"/>
            </p:cNvPicPr>
            <p:nvPr/>
          </p:nvPicPr>
          <p:blipFill>
            <a:blip r:embed="rId6"/>
            <a:stretch>
              <a:fillRect/>
            </a:stretch>
          </p:blipFill>
          <p:spPr>
            <a:xfrm>
              <a:off x="4651423" y="2928889"/>
              <a:ext cx="116269" cy="107200"/>
            </a:xfrm>
            <a:prstGeom prst="rect">
              <a:avLst/>
            </a:prstGeom>
          </p:spPr>
        </p:pic>
        <p:pic>
          <p:nvPicPr>
            <p:cNvPr id="217" name="図 216">
              <a:extLst>
                <a:ext uri="{FF2B5EF4-FFF2-40B4-BE49-F238E27FC236}">
                  <a16:creationId xmlns="" xmlns:a16="http://schemas.microsoft.com/office/drawing/2014/main" id="{8EA94B48-CAF9-4F3B-A854-0C025EF6CAC9}"/>
                </a:ext>
              </a:extLst>
            </p:cNvPr>
            <p:cNvPicPr>
              <a:picLocks noChangeAspect="1"/>
            </p:cNvPicPr>
            <p:nvPr/>
          </p:nvPicPr>
          <p:blipFill>
            <a:blip r:embed="rId6"/>
            <a:stretch>
              <a:fillRect/>
            </a:stretch>
          </p:blipFill>
          <p:spPr>
            <a:xfrm>
              <a:off x="4802059" y="2924135"/>
              <a:ext cx="116269" cy="107200"/>
            </a:xfrm>
            <a:prstGeom prst="rect">
              <a:avLst/>
            </a:prstGeom>
          </p:spPr>
        </p:pic>
        <p:pic>
          <p:nvPicPr>
            <p:cNvPr id="218" name="図 217">
              <a:extLst>
                <a:ext uri="{FF2B5EF4-FFF2-40B4-BE49-F238E27FC236}">
                  <a16:creationId xmlns="" xmlns:a16="http://schemas.microsoft.com/office/drawing/2014/main" id="{56CDEB2B-D3FF-46C1-A3EF-F8CC11D98F2C}"/>
                </a:ext>
              </a:extLst>
            </p:cNvPr>
            <p:cNvPicPr>
              <a:picLocks noChangeAspect="1"/>
            </p:cNvPicPr>
            <p:nvPr/>
          </p:nvPicPr>
          <p:blipFill>
            <a:blip r:embed="rId6"/>
            <a:stretch>
              <a:fillRect/>
            </a:stretch>
          </p:blipFill>
          <p:spPr>
            <a:xfrm>
              <a:off x="4727746" y="2926512"/>
              <a:ext cx="116269" cy="107200"/>
            </a:xfrm>
            <a:prstGeom prst="rect">
              <a:avLst/>
            </a:prstGeom>
          </p:spPr>
        </p:pic>
        <p:pic>
          <p:nvPicPr>
            <p:cNvPr id="219" name="図 218">
              <a:extLst>
                <a:ext uri="{FF2B5EF4-FFF2-40B4-BE49-F238E27FC236}">
                  <a16:creationId xmlns="" xmlns:a16="http://schemas.microsoft.com/office/drawing/2014/main" id="{8DDEAC6F-63C1-4F8C-90FD-222F049530CA}"/>
                </a:ext>
              </a:extLst>
            </p:cNvPr>
            <p:cNvPicPr>
              <a:picLocks noChangeAspect="1"/>
            </p:cNvPicPr>
            <p:nvPr/>
          </p:nvPicPr>
          <p:blipFill>
            <a:blip r:embed="rId6"/>
            <a:stretch>
              <a:fillRect/>
            </a:stretch>
          </p:blipFill>
          <p:spPr>
            <a:xfrm>
              <a:off x="4497640" y="2927791"/>
              <a:ext cx="116269" cy="107200"/>
            </a:xfrm>
            <a:prstGeom prst="rect">
              <a:avLst/>
            </a:prstGeom>
          </p:spPr>
        </p:pic>
        <p:pic>
          <p:nvPicPr>
            <p:cNvPr id="220" name="図 219">
              <a:extLst>
                <a:ext uri="{FF2B5EF4-FFF2-40B4-BE49-F238E27FC236}">
                  <a16:creationId xmlns="" xmlns:a16="http://schemas.microsoft.com/office/drawing/2014/main" id="{AFF50076-23C8-4E06-9B1D-A0CDACCED75E}"/>
                </a:ext>
              </a:extLst>
            </p:cNvPr>
            <p:cNvPicPr>
              <a:picLocks noChangeAspect="1"/>
            </p:cNvPicPr>
            <p:nvPr/>
          </p:nvPicPr>
          <p:blipFill>
            <a:blip r:embed="rId6"/>
            <a:stretch>
              <a:fillRect/>
            </a:stretch>
          </p:blipFill>
          <p:spPr>
            <a:xfrm>
              <a:off x="5938932" y="2929070"/>
              <a:ext cx="116269" cy="107200"/>
            </a:xfrm>
            <a:prstGeom prst="rect">
              <a:avLst/>
            </a:prstGeom>
          </p:spPr>
        </p:pic>
        <p:pic>
          <p:nvPicPr>
            <p:cNvPr id="221" name="図 220">
              <a:extLst>
                <a:ext uri="{FF2B5EF4-FFF2-40B4-BE49-F238E27FC236}">
                  <a16:creationId xmlns="" xmlns:a16="http://schemas.microsoft.com/office/drawing/2014/main" id="{804D5269-5C64-4491-822F-67483C8F2EFA}"/>
                </a:ext>
              </a:extLst>
            </p:cNvPr>
            <p:cNvPicPr>
              <a:picLocks noChangeAspect="1"/>
            </p:cNvPicPr>
            <p:nvPr/>
          </p:nvPicPr>
          <p:blipFill>
            <a:blip r:embed="rId6"/>
            <a:stretch>
              <a:fillRect/>
            </a:stretch>
          </p:blipFill>
          <p:spPr>
            <a:xfrm>
              <a:off x="6091102" y="2926512"/>
              <a:ext cx="116269" cy="107200"/>
            </a:xfrm>
            <a:prstGeom prst="rect">
              <a:avLst/>
            </a:prstGeom>
          </p:spPr>
        </p:pic>
        <p:pic>
          <p:nvPicPr>
            <p:cNvPr id="222" name="図 221">
              <a:extLst>
                <a:ext uri="{FF2B5EF4-FFF2-40B4-BE49-F238E27FC236}">
                  <a16:creationId xmlns="" xmlns:a16="http://schemas.microsoft.com/office/drawing/2014/main" id="{2EC5381A-72E8-42A9-B711-106A32A3CFDF}"/>
                </a:ext>
              </a:extLst>
            </p:cNvPr>
            <p:cNvPicPr>
              <a:picLocks noChangeAspect="1"/>
            </p:cNvPicPr>
            <p:nvPr/>
          </p:nvPicPr>
          <p:blipFill>
            <a:blip r:embed="rId6"/>
            <a:stretch>
              <a:fillRect/>
            </a:stretch>
          </p:blipFill>
          <p:spPr>
            <a:xfrm>
              <a:off x="6169660" y="2928889"/>
              <a:ext cx="116269" cy="107200"/>
            </a:xfrm>
            <a:prstGeom prst="rect">
              <a:avLst/>
            </a:prstGeom>
          </p:spPr>
        </p:pic>
        <p:pic>
          <p:nvPicPr>
            <p:cNvPr id="223" name="図 222">
              <a:extLst>
                <a:ext uri="{FF2B5EF4-FFF2-40B4-BE49-F238E27FC236}">
                  <a16:creationId xmlns="" xmlns:a16="http://schemas.microsoft.com/office/drawing/2014/main" id="{2F654EEC-0E5D-4FC5-A1EB-1AE176833C04}"/>
                </a:ext>
              </a:extLst>
            </p:cNvPr>
            <p:cNvPicPr>
              <a:picLocks noChangeAspect="1"/>
            </p:cNvPicPr>
            <p:nvPr/>
          </p:nvPicPr>
          <p:blipFill>
            <a:blip r:embed="rId6"/>
            <a:stretch>
              <a:fillRect/>
            </a:stretch>
          </p:blipFill>
          <p:spPr>
            <a:xfrm>
              <a:off x="6320296" y="2924135"/>
              <a:ext cx="116269" cy="107200"/>
            </a:xfrm>
            <a:prstGeom prst="rect">
              <a:avLst/>
            </a:prstGeom>
          </p:spPr>
        </p:pic>
        <p:pic>
          <p:nvPicPr>
            <p:cNvPr id="224" name="図 223">
              <a:extLst>
                <a:ext uri="{FF2B5EF4-FFF2-40B4-BE49-F238E27FC236}">
                  <a16:creationId xmlns="" xmlns:a16="http://schemas.microsoft.com/office/drawing/2014/main" id="{BFBE882B-3D5D-4E5F-A894-16E085EF16D0}"/>
                </a:ext>
              </a:extLst>
            </p:cNvPr>
            <p:cNvPicPr>
              <a:picLocks noChangeAspect="1"/>
            </p:cNvPicPr>
            <p:nvPr/>
          </p:nvPicPr>
          <p:blipFill>
            <a:blip r:embed="rId6"/>
            <a:stretch>
              <a:fillRect/>
            </a:stretch>
          </p:blipFill>
          <p:spPr>
            <a:xfrm>
              <a:off x="6245983" y="2926512"/>
              <a:ext cx="116269" cy="107200"/>
            </a:xfrm>
            <a:prstGeom prst="rect">
              <a:avLst/>
            </a:prstGeom>
          </p:spPr>
        </p:pic>
        <p:pic>
          <p:nvPicPr>
            <p:cNvPr id="225" name="図 224">
              <a:extLst>
                <a:ext uri="{FF2B5EF4-FFF2-40B4-BE49-F238E27FC236}">
                  <a16:creationId xmlns="" xmlns:a16="http://schemas.microsoft.com/office/drawing/2014/main" id="{BB8BE629-D784-4FF2-B247-F23F80F77DA7}"/>
                </a:ext>
              </a:extLst>
            </p:cNvPr>
            <p:cNvPicPr>
              <a:picLocks noChangeAspect="1"/>
            </p:cNvPicPr>
            <p:nvPr/>
          </p:nvPicPr>
          <p:blipFill>
            <a:blip r:embed="rId6"/>
            <a:stretch>
              <a:fillRect/>
            </a:stretch>
          </p:blipFill>
          <p:spPr>
            <a:xfrm>
              <a:off x="6015877" y="2927791"/>
              <a:ext cx="116269" cy="107200"/>
            </a:xfrm>
            <a:prstGeom prst="rect">
              <a:avLst/>
            </a:prstGeom>
          </p:spPr>
        </p:pic>
        <p:sp>
          <p:nvSpPr>
            <p:cNvPr id="226" name="テキスト ボックス 225">
              <a:extLst>
                <a:ext uri="{FF2B5EF4-FFF2-40B4-BE49-F238E27FC236}">
                  <a16:creationId xmlns="" xmlns:a16="http://schemas.microsoft.com/office/drawing/2014/main" id="{36473F07-3705-4B63-A669-3C09FD3CB5EC}"/>
                </a:ext>
              </a:extLst>
            </p:cNvPr>
            <p:cNvSpPr txBox="1"/>
            <p:nvPr/>
          </p:nvSpPr>
          <p:spPr>
            <a:xfrm>
              <a:off x="4876314" y="2907199"/>
              <a:ext cx="1101165" cy="162093"/>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「災害・避難カード」</a:t>
              </a:r>
            </a:p>
          </p:txBody>
        </p:sp>
        <p:cxnSp>
          <p:nvCxnSpPr>
            <p:cNvPr id="227" name="直線コネクタ 226">
              <a:extLst>
                <a:ext uri="{FF2B5EF4-FFF2-40B4-BE49-F238E27FC236}">
                  <a16:creationId xmlns="" xmlns:a16="http://schemas.microsoft.com/office/drawing/2014/main" id="{24F115C5-16E9-455C-B0A1-4AAA718F295C}"/>
                </a:ext>
              </a:extLst>
            </p:cNvPr>
            <p:cNvCxnSpPr>
              <a:cxnSpLocks/>
            </p:cNvCxnSpPr>
            <p:nvPr/>
          </p:nvCxnSpPr>
          <p:spPr>
            <a:xfrm>
              <a:off x="4492877" y="3237698"/>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 xmlns:a16="http://schemas.microsoft.com/office/drawing/2014/main" id="{CA7D5048-1273-476D-8114-3F9DCCB5DB57}"/>
                </a:ext>
              </a:extLst>
            </p:cNvPr>
            <p:cNvCxnSpPr>
              <a:cxnSpLocks/>
            </p:cNvCxnSpPr>
            <p:nvPr/>
          </p:nvCxnSpPr>
          <p:spPr>
            <a:xfrm>
              <a:off x="4492877" y="3401164"/>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 xmlns:a16="http://schemas.microsoft.com/office/drawing/2014/main" id="{597FCAD0-A332-48C6-A34C-53CC0093F291}"/>
                </a:ext>
              </a:extLst>
            </p:cNvPr>
            <p:cNvCxnSpPr>
              <a:cxnSpLocks/>
            </p:cNvCxnSpPr>
            <p:nvPr/>
          </p:nvCxnSpPr>
          <p:spPr>
            <a:xfrm>
              <a:off x="4494625" y="3574747"/>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 xmlns:a16="http://schemas.microsoft.com/office/drawing/2014/main" id="{41E54DBD-A616-4124-AD4F-32731FB32EBC}"/>
                </a:ext>
              </a:extLst>
            </p:cNvPr>
            <p:cNvCxnSpPr>
              <a:cxnSpLocks/>
            </p:cNvCxnSpPr>
            <p:nvPr/>
          </p:nvCxnSpPr>
          <p:spPr>
            <a:xfrm>
              <a:off x="4492877" y="3747412"/>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1" name="直線コネクタ 230">
              <a:extLst>
                <a:ext uri="{FF2B5EF4-FFF2-40B4-BE49-F238E27FC236}">
                  <a16:creationId xmlns="" xmlns:a16="http://schemas.microsoft.com/office/drawing/2014/main" id="{9A1D06B1-9FD6-4958-AAFB-29D8936C9FEE}"/>
                </a:ext>
              </a:extLst>
            </p:cNvPr>
            <p:cNvCxnSpPr>
              <a:cxnSpLocks/>
            </p:cNvCxnSpPr>
            <p:nvPr/>
          </p:nvCxnSpPr>
          <p:spPr>
            <a:xfrm>
              <a:off x="4492877" y="3907326"/>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 xmlns:a16="http://schemas.microsoft.com/office/drawing/2014/main" id="{22EB8308-05D8-4ABC-9402-484D45FBBAB4}"/>
                </a:ext>
              </a:extLst>
            </p:cNvPr>
            <p:cNvCxnSpPr/>
            <p:nvPr/>
          </p:nvCxnSpPr>
          <p:spPr>
            <a:xfrm>
              <a:off x="5089826"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 xmlns:a16="http://schemas.microsoft.com/office/drawing/2014/main" id="{818F32B4-68F2-4C4E-9566-E51B23F91359}"/>
                </a:ext>
              </a:extLst>
            </p:cNvPr>
            <p:cNvCxnSpPr/>
            <p:nvPr/>
          </p:nvCxnSpPr>
          <p:spPr>
            <a:xfrm>
              <a:off x="5769133"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2" name="グループ化 241">
            <a:extLst>
              <a:ext uri="{FF2B5EF4-FFF2-40B4-BE49-F238E27FC236}">
                <a16:creationId xmlns="" xmlns:a16="http://schemas.microsoft.com/office/drawing/2014/main" id="{8592F320-4E49-43B5-87EF-FF42877250C5}"/>
              </a:ext>
            </a:extLst>
          </p:cNvPr>
          <p:cNvGrpSpPr/>
          <p:nvPr/>
        </p:nvGrpSpPr>
        <p:grpSpPr>
          <a:xfrm>
            <a:off x="1731382" y="1542533"/>
            <a:ext cx="1651847" cy="1013633"/>
            <a:chOff x="3804913" y="1341089"/>
            <a:chExt cx="1900800" cy="1166400"/>
          </a:xfrm>
        </p:grpSpPr>
        <p:sp>
          <p:nvSpPr>
            <p:cNvPr id="243" name="正方形/長方形 242">
              <a:extLst>
                <a:ext uri="{FF2B5EF4-FFF2-40B4-BE49-F238E27FC236}">
                  <a16:creationId xmlns="" xmlns:a16="http://schemas.microsoft.com/office/drawing/2014/main" id="{E2567B88-508E-490E-8FB6-F5E0AD6F0663}"/>
                </a:ext>
              </a:extLst>
            </p:cNvPr>
            <p:cNvSpPr/>
            <p:nvPr/>
          </p:nvSpPr>
          <p:spPr>
            <a:xfrm>
              <a:off x="3804913" y="1341089"/>
              <a:ext cx="1900800" cy="1166400"/>
            </a:xfrm>
            <a:prstGeom prst="rect">
              <a:avLst/>
            </a:prstGeom>
            <a:solidFill>
              <a:schemeClr val="bg1"/>
            </a:solidFill>
            <a:ln>
              <a:solidFill>
                <a:srgbClr val="009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244" name="正方形/長方形 243">
              <a:extLst>
                <a:ext uri="{FF2B5EF4-FFF2-40B4-BE49-F238E27FC236}">
                  <a16:creationId xmlns="" xmlns:a16="http://schemas.microsoft.com/office/drawing/2014/main" id="{0DE294B3-805C-4C40-9AB8-D1CD5797D5E1}"/>
                </a:ext>
              </a:extLst>
            </p:cNvPr>
            <p:cNvSpPr/>
            <p:nvPr/>
          </p:nvSpPr>
          <p:spPr>
            <a:xfrm>
              <a:off x="3804913" y="1341089"/>
              <a:ext cx="1900800" cy="196385"/>
            </a:xfrm>
            <a:prstGeom prst="rect">
              <a:avLst/>
            </a:prstGeom>
            <a:solidFill>
              <a:srgbClr val="009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5" name="直線コネクタ 244">
              <a:extLst>
                <a:ext uri="{FF2B5EF4-FFF2-40B4-BE49-F238E27FC236}">
                  <a16:creationId xmlns="" xmlns:a16="http://schemas.microsoft.com/office/drawing/2014/main" id="{28C0EB30-DAD1-4D41-A723-2E591FE9A1E5}"/>
                </a:ext>
              </a:extLst>
            </p:cNvPr>
            <p:cNvCxnSpPr>
              <a:cxnSpLocks/>
            </p:cNvCxnSpPr>
            <p:nvPr/>
          </p:nvCxnSpPr>
          <p:spPr>
            <a:xfrm>
              <a:off x="3879807" y="1710282"/>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 xmlns:a16="http://schemas.microsoft.com/office/drawing/2014/main" id="{18AA7C59-C0C9-43D0-8E4B-1A456119A3FD}"/>
                </a:ext>
              </a:extLst>
            </p:cNvPr>
            <p:cNvCxnSpPr>
              <a:cxnSpLocks/>
            </p:cNvCxnSpPr>
            <p:nvPr/>
          </p:nvCxnSpPr>
          <p:spPr>
            <a:xfrm>
              <a:off x="3878298" y="186792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 xmlns:a16="http://schemas.microsoft.com/office/drawing/2014/main" id="{EB3BBD0D-0F22-48A7-963A-6233B2CEBAF6}"/>
                </a:ext>
              </a:extLst>
            </p:cNvPr>
            <p:cNvCxnSpPr>
              <a:cxnSpLocks/>
            </p:cNvCxnSpPr>
            <p:nvPr/>
          </p:nvCxnSpPr>
          <p:spPr>
            <a:xfrm>
              <a:off x="3878298" y="2019376"/>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 xmlns:a16="http://schemas.microsoft.com/office/drawing/2014/main" id="{DFAEE69D-C0AD-47E4-85F6-3433E3930FF9}"/>
                </a:ext>
              </a:extLst>
            </p:cNvPr>
            <p:cNvCxnSpPr>
              <a:cxnSpLocks/>
            </p:cNvCxnSpPr>
            <p:nvPr/>
          </p:nvCxnSpPr>
          <p:spPr>
            <a:xfrm>
              <a:off x="3878298" y="218083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 xmlns:a16="http://schemas.microsoft.com/office/drawing/2014/main" id="{C75BEFE5-7126-4D12-9C9A-EA6D93046DCC}"/>
                </a:ext>
              </a:extLst>
            </p:cNvPr>
            <p:cNvCxnSpPr>
              <a:cxnSpLocks/>
            </p:cNvCxnSpPr>
            <p:nvPr/>
          </p:nvCxnSpPr>
          <p:spPr>
            <a:xfrm>
              <a:off x="3878298" y="2341809"/>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50" name="テキスト ボックス 249">
              <a:extLst>
                <a:ext uri="{FF2B5EF4-FFF2-40B4-BE49-F238E27FC236}">
                  <a16:creationId xmlns="" xmlns:a16="http://schemas.microsoft.com/office/drawing/2014/main" id="{04203276-7E6B-4C4C-A4C4-3E8B3BED614B}"/>
                </a:ext>
              </a:extLst>
            </p:cNvPr>
            <p:cNvSpPr txBox="1"/>
            <p:nvPr/>
          </p:nvSpPr>
          <p:spPr>
            <a:xfrm>
              <a:off x="4108928" y="1341089"/>
              <a:ext cx="1348768" cy="230206"/>
            </a:xfrm>
            <a:prstGeom prst="rect">
              <a:avLst/>
            </a:prstGeom>
            <a:noFill/>
          </p:spPr>
          <p:txBody>
            <a:bodyPr wrap="none" rtlCol="0">
              <a:spAutoFit/>
            </a:bodyPr>
            <a:lstStyle/>
            <a:p>
              <a:pPr algn="ctr"/>
              <a:r>
                <a:rPr kumimoji="1" lang="ja-JP" altLang="en-US" sz="700" b="1" dirty="0">
                  <a:solidFill>
                    <a:schemeClr val="bg1"/>
                  </a:solidFill>
                </a:rPr>
                <a:t>メモ欄（留意事項など）</a:t>
              </a:r>
            </a:p>
          </p:txBody>
        </p:sp>
      </p:grpSp>
      <p:grpSp>
        <p:nvGrpSpPr>
          <p:cNvPr id="251" name="グループ化 250">
            <a:extLst>
              <a:ext uri="{FF2B5EF4-FFF2-40B4-BE49-F238E27FC236}">
                <a16:creationId xmlns="" xmlns:a16="http://schemas.microsoft.com/office/drawing/2014/main" id="{B639C404-EC86-4F18-B832-B3FEC593BA1C}"/>
              </a:ext>
            </a:extLst>
          </p:cNvPr>
          <p:cNvGrpSpPr/>
          <p:nvPr/>
        </p:nvGrpSpPr>
        <p:grpSpPr>
          <a:xfrm>
            <a:off x="3432888" y="1493231"/>
            <a:ext cx="1852681" cy="1106961"/>
            <a:chOff x="4389973" y="2873864"/>
            <a:chExt cx="2088980" cy="1248146"/>
          </a:xfrm>
        </p:grpSpPr>
        <p:sp>
          <p:nvSpPr>
            <p:cNvPr id="252" name="正方形/長方形 251">
              <a:extLst>
                <a:ext uri="{FF2B5EF4-FFF2-40B4-BE49-F238E27FC236}">
                  <a16:creationId xmlns="" xmlns:a16="http://schemas.microsoft.com/office/drawing/2014/main" id="{77B76B53-3D6F-4620-A78D-54FF72430E6B}"/>
                </a:ext>
              </a:extLst>
            </p:cNvPr>
            <p:cNvSpPr/>
            <p:nvPr/>
          </p:nvSpPr>
          <p:spPr>
            <a:xfrm>
              <a:off x="4424495" y="3057279"/>
              <a:ext cx="2012070" cy="1013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3" name="図 252">
              <a:extLst>
                <a:ext uri="{FF2B5EF4-FFF2-40B4-BE49-F238E27FC236}">
                  <a16:creationId xmlns="" xmlns:a16="http://schemas.microsoft.com/office/drawing/2014/main" id="{CA3ABEF4-B272-4D92-A551-B1A5345C17E9}"/>
                </a:ext>
              </a:extLst>
            </p:cNvPr>
            <p:cNvPicPr>
              <a:picLocks noChangeAspect="1"/>
            </p:cNvPicPr>
            <p:nvPr/>
          </p:nvPicPr>
          <p:blipFill>
            <a:blip r:embed="rId6"/>
            <a:stretch>
              <a:fillRect/>
            </a:stretch>
          </p:blipFill>
          <p:spPr>
            <a:xfrm>
              <a:off x="4420695" y="2929070"/>
              <a:ext cx="116269" cy="107200"/>
            </a:xfrm>
            <a:prstGeom prst="rect">
              <a:avLst/>
            </a:prstGeom>
          </p:spPr>
        </p:pic>
        <p:pic>
          <p:nvPicPr>
            <p:cNvPr id="254" name="図 253">
              <a:extLst>
                <a:ext uri="{FF2B5EF4-FFF2-40B4-BE49-F238E27FC236}">
                  <a16:creationId xmlns="" xmlns:a16="http://schemas.microsoft.com/office/drawing/2014/main" id="{C2A018F6-E7F3-4507-B2EB-8C65DF819B5C}"/>
                </a:ext>
              </a:extLst>
            </p:cNvPr>
            <p:cNvPicPr>
              <a:picLocks noChangeAspect="1"/>
            </p:cNvPicPr>
            <p:nvPr/>
          </p:nvPicPr>
          <p:blipFill>
            <a:blip r:embed="rId6"/>
            <a:stretch>
              <a:fillRect/>
            </a:stretch>
          </p:blipFill>
          <p:spPr>
            <a:xfrm>
              <a:off x="4572865" y="2926512"/>
              <a:ext cx="116269" cy="107200"/>
            </a:xfrm>
            <a:prstGeom prst="rect">
              <a:avLst/>
            </a:prstGeom>
          </p:spPr>
        </p:pic>
        <p:pic>
          <p:nvPicPr>
            <p:cNvPr id="255" name="図 254">
              <a:extLst>
                <a:ext uri="{FF2B5EF4-FFF2-40B4-BE49-F238E27FC236}">
                  <a16:creationId xmlns="" xmlns:a16="http://schemas.microsoft.com/office/drawing/2014/main" id="{52C5C02C-C311-4423-A86F-0A4BC9E04CB3}"/>
                </a:ext>
              </a:extLst>
            </p:cNvPr>
            <p:cNvPicPr>
              <a:picLocks noChangeAspect="1"/>
            </p:cNvPicPr>
            <p:nvPr/>
          </p:nvPicPr>
          <p:blipFill>
            <a:blip r:embed="rId6"/>
            <a:stretch>
              <a:fillRect/>
            </a:stretch>
          </p:blipFill>
          <p:spPr>
            <a:xfrm>
              <a:off x="4651423" y="2928889"/>
              <a:ext cx="116269" cy="107200"/>
            </a:xfrm>
            <a:prstGeom prst="rect">
              <a:avLst/>
            </a:prstGeom>
          </p:spPr>
        </p:pic>
        <p:pic>
          <p:nvPicPr>
            <p:cNvPr id="256" name="図 255">
              <a:extLst>
                <a:ext uri="{FF2B5EF4-FFF2-40B4-BE49-F238E27FC236}">
                  <a16:creationId xmlns="" xmlns:a16="http://schemas.microsoft.com/office/drawing/2014/main" id="{1F64C3D9-1244-4BAB-A855-CA2F6A4D5912}"/>
                </a:ext>
              </a:extLst>
            </p:cNvPr>
            <p:cNvPicPr>
              <a:picLocks noChangeAspect="1"/>
            </p:cNvPicPr>
            <p:nvPr/>
          </p:nvPicPr>
          <p:blipFill>
            <a:blip r:embed="rId6"/>
            <a:stretch>
              <a:fillRect/>
            </a:stretch>
          </p:blipFill>
          <p:spPr>
            <a:xfrm>
              <a:off x="4802059" y="2924135"/>
              <a:ext cx="116269" cy="107200"/>
            </a:xfrm>
            <a:prstGeom prst="rect">
              <a:avLst/>
            </a:prstGeom>
          </p:spPr>
        </p:pic>
        <p:pic>
          <p:nvPicPr>
            <p:cNvPr id="257" name="図 256">
              <a:extLst>
                <a:ext uri="{FF2B5EF4-FFF2-40B4-BE49-F238E27FC236}">
                  <a16:creationId xmlns="" xmlns:a16="http://schemas.microsoft.com/office/drawing/2014/main" id="{F27D0F9D-4416-44E1-A111-A6B0C3155832}"/>
                </a:ext>
              </a:extLst>
            </p:cNvPr>
            <p:cNvPicPr>
              <a:picLocks noChangeAspect="1"/>
            </p:cNvPicPr>
            <p:nvPr/>
          </p:nvPicPr>
          <p:blipFill>
            <a:blip r:embed="rId6"/>
            <a:stretch>
              <a:fillRect/>
            </a:stretch>
          </p:blipFill>
          <p:spPr>
            <a:xfrm>
              <a:off x="4727746" y="2926512"/>
              <a:ext cx="116269" cy="107200"/>
            </a:xfrm>
            <a:prstGeom prst="rect">
              <a:avLst/>
            </a:prstGeom>
          </p:spPr>
        </p:pic>
        <p:pic>
          <p:nvPicPr>
            <p:cNvPr id="258" name="図 257">
              <a:extLst>
                <a:ext uri="{FF2B5EF4-FFF2-40B4-BE49-F238E27FC236}">
                  <a16:creationId xmlns="" xmlns:a16="http://schemas.microsoft.com/office/drawing/2014/main" id="{4D31C5EE-4459-4810-AA7E-3B5FFB7DE9AA}"/>
                </a:ext>
              </a:extLst>
            </p:cNvPr>
            <p:cNvPicPr>
              <a:picLocks noChangeAspect="1"/>
            </p:cNvPicPr>
            <p:nvPr/>
          </p:nvPicPr>
          <p:blipFill>
            <a:blip r:embed="rId6"/>
            <a:stretch>
              <a:fillRect/>
            </a:stretch>
          </p:blipFill>
          <p:spPr>
            <a:xfrm>
              <a:off x="4497640" y="2927791"/>
              <a:ext cx="116269" cy="107200"/>
            </a:xfrm>
            <a:prstGeom prst="rect">
              <a:avLst/>
            </a:prstGeom>
          </p:spPr>
        </p:pic>
        <p:pic>
          <p:nvPicPr>
            <p:cNvPr id="259" name="図 258">
              <a:extLst>
                <a:ext uri="{FF2B5EF4-FFF2-40B4-BE49-F238E27FC236}">
                  <a16:creationId xmlns="" xmlns:a16="http://schemas.microsoft.com/office/drawing/2014/main" id="{C596943B-CAFA-47FB-B942-D08AA88FF55D}"/>
                </a:ext>
              </a:extLst>
            </p:cNvPr>
            <p:cNvPicPr>
              <a:picLocks noChangeAspect="1"/>
            </p:cNvPicPr>
            <p:nvPr/>
          </p:nvPicPr>
          <p:blipFill>
            <a:blip r:embed="rId6"/>
            <a:stretch>
              <a:fillRect/>
            </a:stretch>
          </p:blipFill>
          <p:spPr>
            <a:xfrm>
              <a:off x="5938932" y="2929070"/>
              <a:ext cx="116269" cy="107200"/>
            </a:xfrm>
            <a:prstGeom prst="rect">
              <a:avLst/>
            </a:prstGeom>
          </p:spPr>
        </p:pic>
        <p:pic>
          <p:nvPicPr>
            <p:cNvPr id="260" name="図 259">
              <a:extLst>
                <a:ext uri="{FF2B5EF4-FFF2-40B4-BE49-F238E27FC236}">
                  <a16:creationId xmlns="" xmlns:a16="http://schemas.microsoft.com/office/drawing/2014/main" id="{B12AB23B-BBEB-4FB6-8CCC-5DF1FE785FC4}"/>
                </a:ext>
              </a:extLst>
            </p:cNvPr>
            <p:cNvPicPr>
              <a:picLocks noChangeAspect="1"/>
            </p:cNvPicPr>
            <p:nvPr/>
          </p:nvPicPr>
          <p:blipFill>
            <a:blip r:embed="rId6"/>
            <a:stretch>
              <a:fillRect/>
            </a:stretch>
          </p:blipFill>
          <p:spPr>
            <a:xfrm>
              <a:off x="6091102" y="2926512"/>
              <a:ext cx="116269" cy="107200"/>
            </a:xfrm>
            <a:prstGeom prst="rect">
              <a:avLst/>
            </a:prstGeom>
          </p:spPr>
        </p:pic>
        <p:pic>
          <p:nvPicPr>
            <p:cNvPr id="261" name="図 260">
              <a:extLst>
                <a:ext uri="{FF2B5EF4-FFF2-40B4-BE49-F238E27FC236}">
                  <a16:creationId xmlns="" xmlns:a16="http://schemas.microsoft.com/office/drawing/2014/main" id="{36C74239-7790-4F66-B319-182121BA4566}"/>
                </a:ext>
              </a:extLst>
            </p:cNvPr>
            <p:cNvPicPr>
              <a:picLocks noChangeAspect="1"/>
            </p:cNvPicPr>
            <p:nvPr/>
          </p:nvPicPr>
          <p:blipFill>
            <a:blip r:embed="rId6"/>
            <a:stretch>
              <a:fillRect/>
            </a:stretch>
          </p:blipFill>
          <p:spPr>
            <a:xfrm>
              <a:off x="6169660" y="2928889"/>
              <a:ext cx="116269" cy="107200"/>
            </a:xfrm>
            <a:prstGeom prst="rect">
              <a:avLst/>
            </a:prstGeom>
          </p:spPr>
        </p:pic>
        <p:pic>
          <p:nvPicPr>
            <p:cNvPr id="262" name="図 261">
              <a:extLst>
                <a:ext uri="{FF2B5EF4-FFF2-40B4-BE49-F238E27FC236}">
                  <a16:creationId xmlns="" xmlns:a16="http://schemas.microsoft.com/office/drawing/2014/main" id="{5D89FD03-CB3C-4D31-A1C2-6A751337F979}"/>
                </a:ext>
              </a:extLst>
            </p:cNvPr>
            <p:cNvPicPr>
              <a:picLocks noChangeAspect="1"/>
            </p:cNvPicPr>
            <p:nvPr/>
          </p:nvPicPr>
          <p:blipFill>
            <a:blip r:embed="rId6"/>
            <a:stretch>
              <a:fillRect/>
            </a:stretch>
          </p:blipFill>
          <p:spPr>
            <a:xfrm>
              <a:off x="6320296" y="2924135"/>
              <a:ext cx="116269" cy="107200"/>
            </a:xfrm>
            <a:prstGeom prst="rect">
              <a:avLst/>
            </a:prstGeom>
          </p:spPr>
        </p:pic>
        <p:pic>
          <p:nvPicPr>
            <p:cNvPr id="263" name="図 262">
              <a:extLst>
                <a:ext uri="{FF2B5EF4-FFF2-40B4-BE49-F238E27FC236}">
                  <a16:creationId xmlns="" xmlns:a16="http://schemas.microsoft.com/office/drawing/2014/main" id="{DA3C3602-39C4-4315-9EE4-9C42A286863D}"/>
                </a:ext>
              </a:extLst>
            </p:cNvPr>
            <p:cNvPicPr>
              <a:picLocks noChangeAspect="1"/>
            </p:cNvPicPr>
            <p:nvPr/>
          </p:nvPicPr>
          <p:blipFill>
            <a:blip r:embed="rId6"/>
            <a:stretch>
              <a:fillRect/>
            </a:stretch>
          </p:blipFill>
          <p:spPr>
            <a:xfrm>
              <a:off x="6245983" y="2926512"/>
              <a:ext cx="116269" cy="107200"/>
            </a:xfrm>
            <a:prstGeom prst="rect">
              <a:avLst/>
            </a:prstGeom>
          </p:spPr>
        </p:pic>
        <p:pic>
          <p:nvPicPr>
            <p:cNvPr id="264" name="図 263">
              <a:extLst>
                <a:ext uri="{FF2B5EF4-FFF2-40B4-BE49-F238E27FC236}">
                  <a16:creationId xmlns="" xmlns:a16="http://schemas.microsoft.com/office/drawing/2014/main" id="{01BE247D-25E4-4C35-88AC-AE213F447714}"/>
                </a:ext>
              </a:extLst>
            </p:cNvPr>
            <p:cNvPicPr>
              <a:picLocks noChangeAspect="1"/>
            </p:cNvPicPr>
            <p:nvPr/>
          </p:nvPicPr>
          <p:blipFill>
            <a:blip r:embed="rId6"/>
            <a:stretch>
              <a:fillRect/>
            </a:stretch>
          </p:blipFill>
          <p:spPr>
            <a:xfrm>
              <a:off x="6015877" y="2927791"/>
              <a:ext cx="116269" cy="107200"/>
            </a:xfrm>
            <a:prstGeom prst="rect">
              <a:avLst/>
            </a:prstGeom>
          </p:spPr>
        </p:pic>
        <p:sp>
          <p:nvSpPr>
            <p:cNvPr id="265" name="テキスト ボックス 264">
              <a:extLst>
                <a:ext uri="{FF2B5EF4-FFF2-40B4-BE49-F238E27FC236}">
                  <a16:creationId xmlns="" xmlns:a16="http://schemas.microsoft.com/office/drawing/2014/main" id="{723343B9-E5FF-4131-89B0-B41FDC0F296C}"/>
                </a:ext>
              </a:extLst>
            </p:cNvPr>
            <p:cNvSpPr txBox="1"/>
            <p:nvPr/>
          </p:nvSpPr>
          <p:spPr>
            <a:xfrm>
              <a:off x="4825560" y="2873864"/>
              <a:ext cx="1220395" cy="225571"/>
            </a:xfrm>
            <a:prstGeom prst="rect">
              <a:avLst/>
            </a:prstGeom>
            <a:noFill/>
          </p:spPr>
          <p:txBody>
            <a:bodyPr wrap="none" rtlCol="0">
              <a:spAutoFit/>
            </a:bodyPr>
            <a:lstStyle/>
            <a:p>
              <a:r>
                <a:rPr kumimoji="1" lang="ja-JP" altLang="en-US" sz="700" b="1" dirty="0"/>
                <a:t>「災害・避難カード」</a:t>
              </a:r>
            </a:p>
          </p:txBody>
        </p:sp>
        <p:cxnSp>
          <p:nvCxnSpPr>
            <p:cNvPr id="266" name="直線コネクタ 265">
              <a:extLst>
                <a:ext uri="{FF2B5EF4-FFF2-40B4-BE49-F238E27FC236}">
                  <a16:creationId xmlns="" xmlns:a16="http://schemas.microsoft.com/office/drawing/2014/main" id="{D4CBB072-6FE4-42B4-AAD1-2512607F3477}"/>
                </a:ext>
              </a:extLst>
            </p:cNvPr>
            <p:cNvCxnSpPr>
              <a:cxnSpLocks/>
            </p:cNvCxnSpPr>
            <p:nvPr/>
          </p:nvCxnSpPr>
          <p:spPr>
            <a:xfrm>
              <a:off x="4492877" y="3237698"/>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直線コネクタ 266">
              <a:extLst>
                <a:ext uri="{FF2B5EF4-FFF2-40B4-BE49-F238E27FC236}">
                  <a16:creationId xmlns="" xmlns:a16="http://schemas.microsoft.com/office/drawing/2014/main" id="{B2C4CEE8-964C-4914-BA3A-E2160C982F57}"/>
                </a:ext>
              </a:extLst>
            </p:cNvPr>
            <p:cNvCxnSpPr>
              <a:cxnSpLocks/>
            </p:cNvCxnSpPr>
            <p:nvPr/>
          </p:nvCxnSpPr>
          <p:spPr>
            <a:xfrm>
              <a:off x="4492877" y="3401164"/>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直線コネクタ 267">
              <a:extLst>
                <a:ext uri="{FF2B5EF4-FFF2-40B4-BE49-F238E27FC236}">
                  <a16:creationId xmlns="" xmlns:a16="http://schemas.microsoft.com/office/drawing/2014/main" id="{1AE22B7A-B391-49B2-BBD5-A071AB78DCD0}"/>
                </a:ext>
              </a:extLst>
            </p:cNvPr>
            <p:cNvCxnSpPr>
              <a:cxnSpLocks/>
            </p:cNvCxnSpPr>
            <p:nvPr/>
          </p:nvCxnSpPr>
          <p:spPr>
            <a:xfrm>
              <a:off x="4494625" y="3574747"/>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直線コネクタ 268">
              <a:extLst>
                <a:ext uri="{FF2B5EF4-FFF2-40B4-BE49-F238E27FC236}">
                  <a16:creationId xmlns="" xmlns:a16="http://schemas.microsoft.com/office/drawing/2014/main" id="{FFD614EB-F707-4E7D-8087-DB6578919157}"/>
                </a:ext>
              </a:extLst>
            </p:cNvPr>
            <p:cNvCxnSpPr>
              <a:cxnSpLocks/>
            </p:cNvCxnSpPr>
            <p:nvPr/>
          </p:nvCxnSpPr>
          <p:spPr>
            <a:xfrm>
              <a:off x="4492877" y="3747412"/>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直線コネクタ 269">
              <a:extLst>
                <a:ext uri="{FF2B5EF4-FFF2-40B4-BE49-F238E27FC236}">
                  <a16:creationId xmlns="" xmlns:a16="http://schemas.microsoft.com/office/drawing/2014/main" id="{C0C2B14E-3A4A-4E8B-AE22-DC9704E01B69}"/>
                </a:ext>
              </a:extLst>
            </p:cNvPr>
            <p:cNvCxnSpPr>
              <a:cxnSpLocks/>
            </p:cNvCxnSpPr>
            <p:nvPr/>
          </p:nvCxnSpPr>
          <p:spPr>
            <a:xfrm>
              <a:off x="4492877" y="3907326"/>
              <a:ext cx="188079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直線コネクタ 270">
              <a:extLst>
                <a:ext uri="{FF2B5EF4-FFF2-40B4-BE49-F238E27FC236}">
                  <a16:creationId xmlns="" xmlns:a16="http://schemas.microsoft.com/office/drawing/2014/main" id="{06989403-D215-45B7-B324-8C7CC9E15BC1}"/>
                </a:ext>
              </a:extLst>
            </p:cNvPr>
            <p:cNvCxnSpPr/>
            <p:nvPr/>
          </p:nvCxnSpPr>
          <p:spPr>
            <a:xfrm>
              <a:off x="5089826"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直線コネクタ 271">
              <a:extLst>
                <a:ext uri="{FF2B5EF4-FFF2-40B4-BE49-F238E27FC236}">
                  <a16:creationId xmlns="" xmlns:a16="http://schemas.microsoft.com/office/drawing/2014/main" id="{6358A5EF-6209-40C0-A56F-9E24202F38C2}"/>
                </a:ext>
              </a:extLst>
            </p:cNvPr>
            <p:cNvCxnSpPr/>
            <p:nvPr/>
          </p:nvCxnSpPr>
          <p:spPr>
            <a:xfrm>
              <a:off x="5769133" y="3747412"/>
              <a:ext cx="0" cy="15515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3" name="テキスト ボックス 272">
              <a:extLst>
                <a:ext uri="{FF2B5EF4-FFF2-40B4-BE49-F238E27FC236}">
                  <a16:creationId xmlns="" xmlns:a16="http://schemas.microsoft.com/office/drawing/2014/main" id="{01854684-2A06-4866-ABC4-B77920995816}"/>
                </a:ext>
              </a:extLst>
            </p:cNvPr>
            <p:cNvSpPr txBox="1"/>
            <p:nvPr/>
          </p:nvSpPr>
          <p:spPr>
            <a:xfrm>
              <a:off x="4397289" y="3009162"/>
              <a:ext cx="352815" cy="190867"/>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名前</a:t>
              </a:r>
            </a:p>
          </p:txBody>
        </p:sp>
        <p:sp>
          <p:nvSpPr>
            <p:cNvPr id="274" name="テキスト ボックス 273">
              <a:extLst>
                <a:ext uri="{FF2B5EF4-FFF2-40B4-BE49-F238E27FC236}">
                  <a16:creationId xmlns="" xmlns:a16="http://schemas.microsoft.com/office/drawing/2014/main" id="{4F4A62E9-1B7A-4B52-88A9-63E5AAA042D8}"/>
                </a:ext>
              </a:extLst>
            </p:cNvPr>
            <p:cNvSpPr txBox="1"/>
            <p:nvPr/>
          </p:nvSpPr>
          <p:spPr>
            <a:xfrm>
              <a:off x="4389973" y="3187049"/>
              <a:ext cx="352815" cy="190867"/>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住所</a:t>
              </a:r>
            </a:p>
          </p:txBody>
        </p:sp>
        <p:sp>
          <p:nvSpPr>
            <p:cNvPr id="275" name="テキスト ボックス 274">
              <a:extLst>
                <a:ext uri="{FF2B5EF4-FFF2-40B4-BE49-F238E27FC236}">
                  <a16:creationId xmlns="" xmlns:a16="http://schemas.microsoft.com/office/drawing/2014/main" id="{49F5C780-B55C-445F-8360-E8BBD23BC2AA}"/>
                </a:ext>
              </a:extLst>
            </p:cNvPr>
            <p:cNvSpPr txBox="1"/>
            <p:nvPr/>
          </p:nvSpPr>
          <p:spPr>
            <a:xfrm>
              <a:off x="4389973" y="3686762"/>
              <a:ext cx="352815" cy="190867"/>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性別</a:t>
              </a:r>
            </a:p>
          </p:txBody>
        </p:sp>
        <p:sp>
          <p:nvSpPr>
            <p:cNvPr id="276" name="テキスト ボックス 275">
              <a:extLst>
                <a:ext uri="{FF2B5EF4-FFF2-40B4-BE49-F238E27FC236}">
                  <a16:creationId xmlns="" xmlns:a16="http://schemas.microsoft.com/office/drawing/2014/main" id="{00CA7E39-8721-41AE-B1C6-A47D6135FCBF}"/>
                </a:ext>
              </a:extLst>
            </p:cNvPr>
            <p:cNvSpPr txBox="1"/>
            <p:nvPr/>
          </p:nvSpPr>
          <p:spPr>
            <a:xfrm>
              <a:off x="4999877" y="3692563"/>
              <a:ext cx="425113" cy="190867"/>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血液型</a:t>
              </a:r>
            </a:p>
          </p:txBody>
        </p:sp>
        <p:sp>
          <p:nvSpPr>
            <p:cNvPr id="277" name="テキスト ボックス 276">
              <a:extLst>
                <a:ext uri="{FF2B5EF4-FFF2-40B4-BE49-F238E27FC236}">
                  <a16:creationId xmlns="" xmlns:a16="http://schemas.microsoft.com/office/drawing/2014/main" id="{9436EDEE-A409-4F28-8FBA-1024BDB2921F}"/>
                </a:ext>
              </a:extLst>
            </p:cNvPr>
            <p:cNvSpPr txBox="1"/>
            <p:nvPr/>
          </p:nvSpPr>
          <p:spPr>
            <a:xfrm>
              <a:off x="5687636" y="3687898"/>
              <a:ext cx="352815" cy="190867"/>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家族</a:t>
              </a:r>
            </a:p>
          </p:txBody>
        </p:sp>
        <p:sp>
          <p:nvSpPr>
            <p:cNvPr id="278" name="テキスト ボックス 277">
              <a:extLst>
                <a:ext uri="{FF2B5EF4-FFF2-40B4-BE49-F238E27FC236}">
                  <a16:creationId xmlns="" xmlns:a16="http://schemas.microsoft.com/office/drawing/2014/main" id="{CBF40302-F334-437F-B739-215C04E204D3}"/>
                </a:ext>
              </a:extLst>
            </p:cNvPr>
            <p:cNvSpPr txBox="1"/>
            <p:nvPr/>
          </p:nvSpPr>
          <p:spPr>
            <a:xfrm>
              <a:off x="5579638" y="3784582"/>
              <a:ext cx="280517" cy="190867"/>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型</a:t>
              </a:r>
            </a:p>
          </p:txBody>
        </p:sp>
        <p:sp>
          <p:nvSpPr>
            <p:cNvPr id="279" name="テキスト ボックス 278">
              <a:extLst>
                <a:ext uri="{FF2B5EF4-FFF2-40B4-BE49-F238E27FC236}">
                  <a16:creationId xmlns="" xmlns:a16="http://schemas.microsoft.com/office/drawing/2014/main" id="{BF686F8F-15ED-4A76-A938-96E105A591CF}"/>
                </a:ext>
              </a:extLst>
            </p:cNvPr>
            <p:cNvSpPr txBox="1"/>
            <p:nvPr/>
          </p:nvSpPr>
          <p:spPr>
            <a:xfrm>
              <a:off x="4390810" y="3844385"/>
              <a:ext cx="425113" cy="277625"/>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緊急</a:t>
              </a:r>
              <a:endParaRPr kumimoji="1" lang="en-US" altLang="ja-JP" sz="500" dirty="0">
                <a:latin typeface="HG丸ｺﾞｼｯｸM-PRO" panose="020F0600000000000000" pitchFamily="50" charset="-128"/>
                <a:ea typeface="HG丸ｺﾞｼｯｸM-PRO" panose="020F0600000000000000" pitchFamily="50" charset="-128"/>
              </a:endParaRPr>
            </a:p>
            <a:p>
              <a:r>
                <a:rPr kumimoji="1" lang="ja-JP" altLang="en-US" sz="500" dirty="0">
                  <a:latin typeface="HG丸ｺﾞｼｯｸM-PRO" panose="020F0600000000000000" pitchFamily="50" charset="-128"/>
                  <a:ea typeface="HG丸ｺﾞｼｯｸM-PRO" panose="020F0600000000000000" pitchFamily="50" charset="-128"/>
                </a:rPr>
                <a:t>連絡先</a:t>
              </a:r>
            </a:p>
          </p:txBody>
        </p:sp>
        <p:sp>
          <p:nvSpPr>
            <p:cNvPr id="280" name="テキスト ボックス 279">
              <a:extLst>
                <a:ext uri="{FF2B5EF4-FFF2-40B4-BE49-F238E27FC236}">
                  <a16:creationId xmlns="" xmlns:a16="http://schemas.microsoft.com/office/drawing/2014/main" id="{0C203F42-B48A-4E74-B1AA-B58E8FFCAE4C}"/>
                </a:ext>
              </a:extLst>
            </p:cNvPr>
            <p:cNvSpPr txBox="1"/>
            <p:nvPr/>
          </p:nvSpPr>
          <p:spPr>
            <a:xfrm>
              <a:off x="6198436" y="3781472"/>
              <a:ext cx="280517" cy="190867"/>
            </a:xfrm>
            <a:prstGeom prst="rect">
              <a:avLst/>
            </a:prstGeom>
            <a:noFill/>
          </p:spPr>
          <p:txBody>
            <a:bodyPr wrap="none" rtlCol="0">
              <a:spAutoFit/>
            </a:bodyPr>
            <a:lstStyle/>
            <a:p>
              <a:r>
                <a:rPr kumimoji="1" lang="ja-JP" altLang="en-US" sz="500" dirty="0">
                  <a:latin typeface="HG丸ｺﾞｼｯｸM-PRO" panose="020F0600000000000000" pitchFamily="50" charset="-128"/>
                  <a:ea typeface="HG丸ｺﾞｼｯｸM-PRO" panose="020F0600000000000000" pitchFamily="50" charset="-128"/>
                </a:rPr>
                <a:t>人</a:t>
              </a:r>
            </a:p>
          </p:txBody>
        </p:sp>
      </p:grpSp>
      <p:graphicFrame>
        <p:nvGraphicFramePr>
          <p:cNvPr id="320" name="表 319">
            <a:extLst>
              <a:ext uri="{FF2B5EF4-FFF2-40B4-BE49-F238E27FC236}">
                <a16:creationId xmlns="" xmlns:a16="http://schemas.microsoft.com/office/drawing/2014/main" id="{65866BF1-E519-48C7-B69A-EFE947F1F089}"/>
              </a:ext>
            </a:extLst>
          </p:cNvPr>
          <p:cNvGraphicFramePr>
            <a:graphicFrameLocks noGrp="1"/>
          </p:cNvGraphicFramePr>
          <p:nvPr>
            <p:extLst>
              <p:ext uri="{D42A27DB-BD31-4B8C-83A1-F6EECF244321}">
                <p14:modId xmlns:p14="http://schemas.microsoft.com/office/powerpoint/2010/main" val="2199410419"/>
              </p:ext>
            </p:extLst>
          </p:nvPr>
        </p:nvGraphicFramePr>
        <p:xfrm>
          <a:off x="1723032" y="2922595"/>
          <a:ext cx="1683739" cy="1005790"/>
        </p:xfrm>
        <a:graphic>
          <a:graphicData uri="http://schemas.openxmlformats.org/drawingml/2006/table">
            <a:tbl>
              <a:tblPr firstRow="1" bandRow="1">
                <a:tableStyleId>{5C22544A-7EE6-4342-B048-85BDC9FD1C3A}</a:tableStyleId>
              </a:tblPr>
              <a:tblGrid>
                <a:gridCol w="453887">
                  <a:extLst>
                    <a:ext uri="{9D8B030D-6E8A-4147-A177-3AD203B41FA5}">
                      <a16:colId xmlns="" xmlns:a16="http://schemas.microsoft.com/office/drawing/2014/main" val="4060205388"/>
                    </a:ext>
                  </a:extLst>
                </a:gridCol>
                <a:gridCol w="578493">
                  <a:extLst>
                    <a:ext uri="{9D8B030D-6E8A-4147-A177-3AD203B41FA5}">
                      <a16:colId xmlns="" xmlns:a16="http://schemas.microsoft.com/office/drawing/2014/main" val="1871584845"/>
                    </a:ext>
                  </a:extLst>
                </a:gridCol>
                <a:gridCol w="651359">
                  <a:extLst>
                    <a:ext uri="{9D8B030D-6E8A-4147-A177-3AD203B41FA5}">
                      <a16:colId xmlns="" xmlns:a16="http://schemas.microsoft.com/office/drawing/2014/main" val="3603517858"/>
                    </a:ext>
                  </a:extLst>
                </a:gridCol>
              </a:tblGrid>
              <a:tr h="201158">
                <a:tc>
                  <a:txBody>
                    <a:bodyPr/>
                    <a:lstStyle/>
                    <a:p>
                      <a:r>
                        <a:rPr kumimoji="1" lang="ja-JP" altLang="en-US" sz="600" dirty="0">
                          <a:latin typeface="HG丸ｺﾞｼｯｸM-PRO" panose="020F0600000000000000" pitchFamily="50" charset="-128"/>
                          <a:ea typeface="HG丸ｺﾞｼｯｸM-PRO" panose="020F0600000000000000" pitchFamily="50" charset="-128"/>
                        </a:rPr>
                        <a:t>災　害</a:t>
                      </a:r>
                    </a:p>
                  </a:txBody>
                  <a:tcPr marL="37364" marR="37364" marT="18681" marB="18681"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600" dirty="0">
                          <a:latin typeface="HG丸ｺﾞｼｯｸM-PRO" panose="020F0600000000000000" pitchFamily="50" charset="-128"/>
                          <a:ea typeface="HG丸ｺﾞｼｯｸM-PRO" panose="020F0600000000000000" pitchFamily="50" charset="-128"/>
                        </a:rPr>
                        <a:t>避難の合図</a:t>
                      </a:r>
                    </a:p>
                  </a:txBody>
                  <a:tcPr marL="37364" marR="37364" marT="18681" marB="18681"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600" dirty="0">
                          <a:latin typeface="HG丸ｺﾞｼｯｸM-PRO" panose="020F0600000000000000" pitchFamily="50" charset="-128"/>
                          <a:ea typeface="HG丸ｺﾞｼｯｸM-PRO" panose="020F0600000000000000" pitchFamily="50" charset="-128"/>
                        </a:rPr>
                        <a:t>避難行動</a:t>
                      </a:r>
                    </a:p>
                  </a:txBody>
                  <a:tcPr marL="37364" marR="37364" marT="18681" marB="18681"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extLst>
                  <a:ext uri="{0D108BD9-81ED-4DB2-BD59-A6C34878D82A}">
                    <a16:rowId xmlns="" xmlns:a16="http://schemas.microsoft.com/office/drawing/2014/main" val="275556211"/>
                  </a:ext>
                </a:extLst>
              </a:tr>
              <a:tr h="201158">
                <a:tc rowSpan="2">
                  <a:txBody>
                    <a:bodyPr/>
                    <a:lstStyle/>
                    <a:p>
                      <a:pPr algn="ctr"/>
                      <a:r>
                        <a:rPr kumimoji="1" lang="ja-JP" altLang="en-US" sz="500" b="1" dirty="0">
                          <a:latin typeface="HG丸ｺﾞｼｯｸM-PRO" panose="020F0600000000000000" pitchFamily="50" charset="-128"/>
                          <a:ea typeface="HG丸ｺﾞｼｯｸM-PRO" panose="020F0600000000000000" pitchFamily="50" charset="-128"/>
                        </a:rPr>
                        <a:t>土砂災害</a:t>
                      </a:r>
                    </a:p>
                  </a:txBody>
                  <a:tcPr marL="94183" marR="94183" marT="47091" marB="47091"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r>
                        <a:rPr kumimoji="1" lang="ja-JP" altLang="en-US" sz="500" b="1" dirty="0">
                          <a:solidFill>
                            <a:srgbClr val="FF0000"/>
                          </a:solidFill>
                          <a:latin typeface="ＭＳ ゴシック" panose="020B0609070205080204" pitchFamily="49" charset="-128"/>
                          <a:ea typeface="ＭＳ ゴシック" panose="020B0609070205080204" pitchFamily="49" charset="-128"/>
                        </a:rPr>
                        <a:t>避難</a:t>
                      </a:r>
                      <a:r>
                        <a:rPr kumimoji="1" lang="ja-JP" altLang="en-US" sz="500" b="1" dirty="0" smtClean="0">
                          <a:solidFill>
                            <a:srgbClr val="FF0000"/>
                          </a:solidFill>
                          <a:latin typeface="ＭＳ ゴシック" panose="020B0609070205080204" pitchFamily="49" charset="-128"/>
                          <a:ea typeface="ＭＳ ゴシック" panose="020B0609070205080204" pitchFamily="49" charset="-128"/>
                        </a:rPr>
                        <a:t>準備・高齢者等避難開始</a:t>
                      </a:r>
                      <a:endParaRPr kumimoji="1" lang="ja-JP" altLang="en-US" sz="500" b="1" dirty="0">
                        <a:solidFill>
                          <a:srgbClr val="FF0000"/>
                        </a:solidFill>
                        <a:latin typeface="ＭＳ ゴシック" panose="020B0609070205080204" pitchFamily="49" charset="-128"/>
                        <a:ea typeface="ＭＳ ゴシック" panose="020B0609070205080204" pitchFamily="49" charset="-128"/>
                      </a:endParaRPr>
                    </a:p>
                  </a:txBody>
                  <a:tcPr marL="94183" marR="94183" marT="47091" marB="47091"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500" b="1" dirty="0">
                          <a:latin typeface="HG丸ｺﾞｼｯｸM-PRO" panose="020F0600000000000000" pitchFamily="50" charset="-128"/>
                          <a:ea typeface="HG丸ｺﾞｼｯｸM-PRO" panose="020F0600000000000000" pitchFamily="50" charset="-128"/>
                        </a:rPr>
                        <a:t>［日中］</a:t>
                      </a:r>
                      <a:endParaRPr kumimoji="1" lang="en-US" altLang="ja-JP" sz="500" b="1" dirty="0">
                        <a:latin typeface="HG丸ｺﾞｼｯｸM-PRO" panose="020F0600000000000000" pitchFamily="50" charset="-128"/>
                        <a:ea typeface="HG丸ｺﾞｼｯｸM-PRO" panose="020F0600000000000000" pitchFamily="50" charset="-128"/>
                      </a:endParaRPr>
                    </a:p>
                    <a:p>
                      <a:r>
                        <a:rPr kumimoji="1" lang="ja-JP" altLang="en-US" sz="500" b="1" dirty="0">
                          <a:solidFill>
                            <a:srgbClr val="FF0000"/>
                          </a:solidFill>
                          <a:latin typeface="ＭＳ ゴシック" panose="020B0609070205080204" pitchFamily="49" charset="-128"/>
                          <a:ea typeface="ＭＳ ゴシック" panose="020B0609070205080204" pitchFamily="49" charset="-128"/>
                        </a:rPr>
                        <a:t>・○○町公民館</a:t>
                      </a:r>
                    </a:p>
                  </a:txBody>
                  <a:tcPr marL="37364" marR="37364" marT="18681" marB="1868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798986486"/>
                  </a:ext>
                </a:extLst>
              </a:tr>
              <a:tr h="201158">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500" b="1" dirty="0">
                          <a:latin typeface="HG丸ｺﾞｼｯｸM-PRO" panose="020F0600000000000000" pitchFamily="50" charset="-128"/>
                          <a:ea typeface="HG丸ｺﾞｼｯｸM-PRO" panose="020F0600000000000000" pitchFamily="50" charset="-128"/>
                        </a:rPr>
                        <a:t>［夜間］</a:t>
                      </a:r>
                      <a:endParaRPr kumimoji="1" lang="en-US" altLang="ja-JP" sz="500" b="1" dirty="0">
                        <a:latin typeface="HG丸ｺﾞｼｯｸM-PRO" panose="020F0600000000000000" pitchFamily="50" charset="-128"/>
                        <a:ea typeface="HG丸ｺﾞｼｯｸM-PRO" panose="020F0600000000000000" pitchFamily="50" charset="-128"/>
                      </a:endParaRPr>
                    </a:p>
                    <a:p>
                      <a:r>
                        <a:rPr kumimoji="1" lang="ja-JP" altLang="en-US" sz="500" b="1" dirty="0">
                          <a:solidFill>
                            <a:srgbClr val="FF0000"/>
                          </a:solidFill>
                          <a:latin typeface="ＭＳ ゴシック" panose="020B0609070205080204" pitchFamily="49" charset="-128"/>
                          <a:ea typeface="ＭＳ ゴシック" panose="020B0609070205080204" pitchFamily="49" charset="-128"/>
                        </a:rPr>
                        <a:t>・自宅の安全な場所</a:t>
                      </a:r>
                    </a:p>
                  </a:txBody>
                  <a:tcPr marL="37364" marR="37364" marT="18681" marB="1868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722652366"/>
                  </a:ext>
                </a:extLst>
              </a:tr>
              <a:tr h="201158">
                <a:tc rowSpan="2">
                  <a:txBody>
                    <a:bodyPr/>
                    <a:lstStyle/>
                    <a:p>
                      <a:r>
                        <a:rPr kumimoji="1" lang="ja-JP" altLang="en-US" sz="500" b="1" dirty="0">
                          <a:latin typeface="HG丸ｺﾞｼｯｸM-PRO" panose="020F0600000000000000" pitchFamily="50" charset="-128"/>
                          <a:ea typeface="HG丸ｺﾞｼｯｸM-PRO" panose="020F0600000000000000" pitchFamily="50" charset="-128"/>
                        </a:rPr>
                        <a:t>水　害</a:t>
                      </a:r>
                    </a:p>
                  </a:txBody>
                  <a:tcPr marL="94183" marR="94183" marT="47091" marB="47091"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r>
                        <a:rPr kumimoji="1" lang="ja-JP" altLang="en-US" sz="500" b="1" dirty="0">
                          <a:solidFill>
                            <a:srgbClr val="FF0000"/>
                          </a:solidFill>
                          <a:latin typeface="ＭＳ ゴシック" panose="020B0609070205080204" pitchFamily="49" charset="-128"/>
                          <a:ea typeface="ＭＳ ゴシック" panose="020B0609070205080204" pitchFamily="49" charset="-128"/>
                        </a:rPr>
                        <a:t>○○さんから</a:t>
                      </a:r>
                      <a:endParaRPr kumimoji="1" lang="en-US" altLang="ja-JP" sz="5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500" b="1" dirty="0">
                          <a:solidFill>
                            <a:srgbClr val="FF0000"/>
                          </a:solidFill>
                          <a:latin typeface="ＭＳ ゴシック" panose="020B0609070205080204" pitchFamily="49" charset="-128"/>
                          <a:ea typeface="ＭＳ ゴシック" panose="020B0609070205080204" pitchFamily="49" charset="-128"/>
                        </a:rPr>
                        <a:t>連絡が来たら</a:t>
                      </a:r>
                    </a:p>
                  </a:txBody>
                  <a:tcPr marL="94183" marR="94183" marT="47091" marB="47091"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500" b="1" dirty="0">
                          <a:latin typeface="HG丸ｺﾞｼｯｸM-PRO" panose="020F0600000000000000" pitchFamily="50" charset="-128"/>
                          <a:ea typeface="HG丸ｺﾞｼｯｸM-PRO" panose="020F0600000000000000" pitchFamily="50" charset="-128"/>
                        </a:rPr>
                        <a:t>［日中］</a:t>
                      </a:r>
                      <a:endParaRPr kumimoji="1" lang="en-US" altLang="ja-JP" sz="500" b="1" dirty="0">
                        <a:latin typeface="HG丸ｺﾞｼｯｸM-PRO" panose="020F0600000000000000" pitchFamily="50" charset="-128"/>
                        <a:ea typeface="HG丸ｺﾞｼｯｸM-PRO" panose="020F0600000000000000" pitchFamily="50" charset="-128"/>
                      </a:endParaRPr>
                    </a:p>
                    <a:p>
                      <a:r>
                        <a:rPr kumimoji="1" lang="ja-JP" altLang="en-US" sz="500" b="1" dirty="0">
                          <a:solidFill>
                            <a:srgbClr val="FF0000"/>
                          </a:solidFill>
                          <a:latin typeface="ＭＳ ゴシック" panose="020B0609070205080204" pitchFamily="49" charset="-128"/>
                          <a:ea typeface="ＭＳ ゴシック" panose="020B0609070205080204" pitchFamily="49" charset="-128"/>
                        </a:rPr>
                        <a:t>・○○町公民館</a:t>
                      </a:r>
                      <a:endParaRPr kumimoji="1" lang="en-US" altLang="ja-JP" sz="500" b="1" dirty="0">
                        <a:solidFill>
                          <a:srgbClr val="FF0000"/>
                        </a:solidFill>
                        <a:latin typeface="ＭＳ ゴシック" panose="020B0609070205080204" pitchFamily="49" charset="-128"/>
                        <a:ea typeface="ＭＳ ゴシック" panose="020B0609070205080204" pitchFamily="49" charset="-128"/>
                      </a:endParaRPr>
                    </a:p>
                  </a:txBody>
                  <a:tcPr marL="37364" marR="37364" marT="18681" marB="1868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2770487976"/>
                  </a:ext>
                </a:extLst>
              </a:tr>
              <a:tr h="201158">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500" b="1" dirty="0">
                          <a:latin typeface="HG丸ｺﾞｼｯｸM-PRO" panose="020F0600000000000000" pitchFamily="50" charset="-128"/>
                          <a:ea typeface="HG丸ｺﾞｼｯｸM-PRO" panose="020F0600000000000000" pitchFamily="50" charset="-128"/>
                        </a:rPr>
                        <a:t>［夜間］</a:t>
                      </a:r>
                      <a:endParaRPr kumimoji="1" lang="en-US" altLang="ja-JP" sz="500" b="1" dirty="0">
                        <a:latin typeface="HG丸ｺﾞｼｯｸM-PRO" panose="020F0600000000000000" pitchFamily="50" charset="-128"/>
                        <a:ea typeface="HG丸ｺﾞｼｯｸM-PRO" panose="020F0600000000000000" pitchFamily="50" charset="-128"/>
                      </a:endParaRPr>
                    </a:p>
                    <a:p>
                      <a:r>
                        <a:rPr kumimoji="1" lang="ja-JP" altLang="en-US" sz="500" b="1" dirty="0">
                          <a:solidFill>
                            <a:srgbClr val="FF0000"/>
                          </a:solidFill>
                          <a:latin typeface="ＭＳ ゴシック" panose="020B0609070205080204" pitchFamily="49" charset="-128"/>
                          <a:ea typeface="ＭＳ ゴシック" panose="020B0609070205080204" pitchFamily="49" charset="-128"/>
                        </a:rPr>
                        <a:t>・自宅の安全な場所</a:t>
                      </a:r>
                    </a:p>
                  </a:txBody>
                  <a:tcPr marL="37364" marR="37364" marT="18681" marB="1868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4292374953"/>
                  </a:ext>
                </a:extLst>
              </a:tr>
            </a:tbl>
          </a:graphicData>
        </a:graphic>
      </p:graphicFrame>
      <p:grpSp>
        <p:nvGrpSpPr>
          <p:cNvPr id="340" name="グループ化 339">
            <a:extLst>
              <a:ext uri="{FF2B5EF4-FFF2-40B4-BE49-F238E27FC236}">
                <a16:creationId xmlns="" xmlns:a16="http://schemas.microsoft.com/office/drawing/2014/main" id="{9517EEFA-9966-43BD-A8F0-F581C4EE2057}"/>
              </a:ext>
            </a:extLst>
          </p:cNvPr>
          <p:cNvGrpSpPr>
            <a:grpSpLocks noChangeAspect="1"/>
          </p:cNvGrpSpPr>
          <p:nvPr/>
        </p:nvGrpSpPr>
        <p:grpSpPr>
          <a:xfrm>
            <a:off x="3483013" y="2925361"/>
            <a:ext cx="1772659" cy="1033701"/>
            <a:chOff x="7940785" y="4337248"/>
            <a:chExt cx="2989000" cy="1742993"/>
          </a:xfrm>
        </p:grpSpPr>
        <p:sp>
          <p:nvSpPr>
            <p:cNvPr id="341" name="四角形: 角を丸くする 340">
              <a:extLst>
                <a:ext uri="{FF2B5EF4-FFF2-40B4-BE49-F238E27FC236}">
                  <a16:creationId xmlns="" xmlns:a16="http://schemas.microsoft.com/office/drawing/2014/main" id="{348EBF0D-FA25-43F8-B0CB-C28A2AD1955E}"/>
                </a:ext>
              </a:extLst>
            </p:cNvPr>
            <p:cNvSpPr/>
            <p:nvPr/>
          </p:nvSpPr>
          <p:spPr>
            <a:xfrm>
              <a:off x="7944911" y="4684673"/>
              <a:ext cx="2961679" cy="139556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四角形: 角を丸くする 341">
              <a:extLst>
                <a:ext uri="{FF2B5EF4-FFF2-40B4-BE49-F238E27FC236}">
                  <a16:creationId xmlns="" xmlns:a16="http://schemas.microsoft.com/office/drawing/2014/main" id="{5927F1C1-64D2-4BE5-8669-FA715557AC23}"/>
                </a:ext>
              </a:extLst>
            </p:cNvPr>
            <p:cNvSpPr/>
            <p:nvPr/>
          </p:nvSpPr>
          <p:spPr>
            <a:xfrm>
              <a:off x="7940785" y="4337248"/>
              <a:ext cx="2965805" cy="298900"/>
            </a:xfrm>
            <a:prstGeom prst="roundRect">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latin typeface="HG丸ｺﾞｼｯｸM-PRO" panose="020F0600000000000000" pitchFamily="50" charset="-128"/>
                  <a:ea typeface="HG丸ｺﾞｼｯｸM-PRO" panose="020F0600000000000000" pitchFamily="50" charset="-128"/>
                </a:rPr>
                <a:t>だれを気にかける？</a:t>
              </a:r>
              <a:r>
                <a:rPr kumimoji="1" lang="ja-JP" altLang="en-US" sz="500" dirty="0">
                  <a:latin typeface="HG丸ｺﾞｼｯｸM-PRO" panose="020F0600000000000000" pitchFamily="50" charset="-128"/>
                  <a:ea typeface="HG丸ｺﾞｼｯｸM-PRO" panose="020F0600000000000000" pitchFamily="50" charset="-128"/>
                </a:rPr>
                <a:t>（近所の高齢者など）</a:t>
              </a:r>
            </a:p>
          </p:txBody>
        </p:sp>
        <p:grpSp>
          <p:nvGrpSpPr>
            <p:cNvPr id="343" name="グループ化 342">
              <a:extLst>
                <a:ext uri="{FF2B5EF4-FFF2-40B4-BE49-F238E27FC236}">
                  <a16:creationId xmlns="" xmlns:a16="http://schemas.microsoft.com/office/drawing/2014/main" id="{414FB42E-BDBB-4B1F-92B9-B1391AD4E9E3}"/>
                </a:ext>
              </a:extLst>
            </p:cNvPr>
            <p:cNvGrpSpPr/>
            <p:nvPr/>
          </p:nvGrpSpPr>
          <p:grpSpPr>
            <a:xfrm>
              <a:off x="7970618" y="4676020"/>
              <a:ext cx="401757" cy="400648"/>
              <a:chOff x="7970618" y="4676020"/>
              <a:chExt cx="401757" cy="400648"/>
            </a:xfrm>
          </p:grpSpPr>
          <p:sp>
            <p:nvSpPr>
              <p:cNvPr id="349" name="楕円 348">
                <a:extLst>
                  <a:ext uri="{FF2B5EF4-FFF2-40B4-BE49-F238E27FC236}">
                    <a16:creationId xmlns="" xmlns:a16="http://schemas.microsoft.com/office/drawing/2014/main" id="{789B8D7A-E475-4CFA-B47E-606648919E60}"/>
                  </a:ext>
                </a:extLst>
              </p:cNvPr>
              <p:cNvSpPr/>
              <p:nvPr/>
            </p:nvSpPr>
            <p:spPr>
              <a:xfrm>
                <a:off x="8030307" y="4734599"/>
                <a:ext cx="342068" cy="342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テキスト ボックス 349">
                <a:extLst>
                  <a:ext uri="{FF2B5EF4-FFF2-40B4-BE49-F238E27FC236}">
                    <a16:creationId xmlns="" xmlns:a16="http://schemas.microsoft.com/office/drawing/2014/main" id="{7B7B42BD-91FD-49D3-B7E0-2C0F19F62EC9}"/>
                  </a:ext>
                </a:extLst>
              </p:cNvPr>
              <p:cNvSpPr txBox="1"/>
              <p:nvPr/>
            </p:nvSpPr>
            <p:spPr>
              <a:xfrm rot="1656427">
                <a:off x="7970618" y="4676020"/>
                <a:ext cx="351988" cy="389221"/>
              </a:xfrm>
              <a:prstGeom prst="rect">
                <a:avLst/>
              </a:prstGeom>
              <a:noFill/>
            </p:spPr>
            <p:txBody>
              <a:bodyPr wrap="square" rtlCol="0">
                <a:spAutoFit/>
              </a:bodyPr>
              <a:lstStyle/>
              <a:p>
                <a:r>
                  <a:rPr kumimoji="1" lang="ja-JP" altLang="en-US" sz="900" b="1" dirty="0">
                    <a:latin typeface="HGS創英角ｺﾞｼｯｸUB" panose="020B0900000000000000" pitchFamily="50" charset="-128"/>
                    <a:ea typeface="HGS創英角ｺﾞｼｯｸUB" panose="020B0900000000000000" pitchFamily="50" charset="-128"/>
                  </a:rPr>
                  <a:t>！</a:t>
                </a:r>
              </a:p>
            </p:txBody>
          </p:sp>
        </p:grpSp>
        <p:sp>
          <p:nvSpPr>
            <p:cNvPr id="344" name="テキスト ボックス 343">
              <a:extLst>
                <a:ext uri="{FF2B5EF4-FFF2-40B4-BE49-F238E27FC236}">
                  <a16:creationId xmlns="" xmlns:a16="http://schemas.microsoft.com/office/drawing/2014/main" id="{5A88F59F-F14D-43F2-81A1-FF95E0C71D22}"/>
                </a:ext>
              </a:extLst>
            </p:cNvPr>
            <p:cNvSpPr txBox="1"/>
            <p:nvPr/>
          </p:nvSpPr>
          <p:spPr>
            <a:xfrm>
              <a:off x="8343890" y="4671220"/>
              <a:ext cx="2585895" cy="467067"/>
            </a:xfrm>
            <a:prstGeom prst="rect">
              <a:avLst/>
            </a:prstGeom>
            <a:noFill/>
          </p:spPr>
          <p:txBody>
            <a:bodyPr wrap="square"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注意を促す情報や避難に関する情報が発令されたら</a:t>
              </a:r>
              <a:r>
                <a:rPr kumimoji="1" lang="en-US" altLang="ja-JP" sz="600" b="1" dirty="0">
                  <a:latin typeface="HG丸ｺﾞｼｯｸM-PRO" panose="020F0600000000000000" pitchFamily="50" charset="-128"/>
                  <a:ea typeface="HG丸ｺﾞｼｯｸM-PRO" panose="020F0600000000000000" pitchFamily="50" charset="-128"/>
                </a:rPr>
                <a:t>…</a:t>
              </a:r>
              <a:r>
                <a:rPr kumimoji="1" lang="ja-JP" altLang="en-US" sz="600" b="1" dirty="0">
                  <a:latin typeface="HG丸ｺﾞｼｯｸM-PRO" panose="020F0600000000000000" pitchFamily="50" charset="-128"/>
                  <a:ea typeface="HG丸ｺﾞｼｯｸM-PRO" panose="020F0600000000000000" pitchFamily="50" charset="-128"/>
                </a:rPr>
                <a:t>だれに連絡する？</a:t>
              </a:r>
            </a:p>
          </p:txBody>
        </p:sp>
        <p:sp>
          <p:nvSpPr>
            <p:cNvPr id="345" name="四角形: 角を丸くする 344">
              <a:extLst>
                <a:ext uri="{FF2B5EF4-FFF2-40B4-BE49-F238E27FC236}">
                  <a16:creationId xmlns="" xmlns:a16="http://schemas.microsoft.com/office/drawing/2014/main" id="{64696905-4CB9-490D-93D0-EA9C6F4B41FB}"/>
                </a:ext>
              </a:extLst>
            </p:cNvPr>
            <p:cNvSpPr/>
            <p:nvPr/>
          </p:nvSpPr>
          <p:spPr>
            <a:xfrm>
              <a:off x="8026809" y="5173627"/>
              <a:ext cx="892068" cy="14563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b="1" dirty="0">
                  <a:solidFill>
                    <a:schemeClr val="tx1"/>
                  </a:solidFill>
                  <a:latin typeface="HG丸ｺﾞｼｯｸM-PRO" panose="020F0600000000000000" pitchFamily="50" charset="-128"/>
                  <a:ea typeface="HG丸ｺﾞｼｯｸM-PRO" panose="020F0600000000000000" pitchFamily="50" charset="-128"/>
                </a:rPr>
                <a:t>誰に？</a:t>
              </a:r>
            </a:p>
          </p:txBody>
        </p:sp>
        <p:sp>
          <p:nvSpPr>
            <p:cNvPr id="346" name="四角形: 角を丸くする 345">
              <a:extLst>
                <a:ext uri="{FF2B5EF4-FFF2-40B4-BE49-F238E27FC236}">
                  <a16:creationId xmlns="" xmlns:a16="http://schemas.microsoft.com/office/drawing/2014/main" id="{F1393652-236A-4CB2-BECD-F816108B59CA}"/>
                </a:ext>
              </a:extLst>
            </p:cNvPr>
            <p:cNvSpPr/>
            <p:nvPr/>
          </p:nvSpPr>
          <p:spPr>
            <a:xfrm>
              <a:off x="9061725" y="5169166"/>
              <a:ext cx="1726647" cy="14736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b="1" dirty="0">
                  <a:solidFill>
                    <a:schemeClr val="tx1"/>
                  </a:solidFill>
                  <a:latin typeface="HG丸ｺﾞｼｯｸM-PRO" panose="020F0600000000000000" pitchFamily="50" charset="-128"/>
                  <a:ea typeface="HG丸ｺﾞｼｯｸM-PRO" panose="020F0600000000000000" pitchFamily="50" charset="-128"/>
                </a:rPr>
                <a:t>連絡先は？</a:t>
              </a:r>
            </a:p>
          </p:txBody>
        </p:sp>
        <p:cxnSp>
          <p:nvCxnSpPr>
            <p:cNvPr id="347" name="直線コネクタ 346">
              <a:extLst>
                <a:ext uri="{FF2B5EF4-FFF2-40B4-BE49-F238E27FC236}">
                  <a16:creationId xmlns="" xmlns:a16="http://schemas.microsoft.com/office/drawing/2014/main" id="{9BEF73C9-21B6-4065-8A07-0E6E8013359E}"/>
                </a:ext>
              </a:extLst>
            </p:cNvPr>
            <p:cNvCxnSpPr>
              <a:cxnSpLocks/>
            </p:cNvCxnSpPr>
            <p:nvPr/>
          </p:nvCxnSpPr>
          <p:spPr>
            <a:xfrm>
              <a:off x="8053908" y="5569506"/>
              <a:ext cx="2768845"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 xmlns:a16="http://schemas.microsoft.com/office/drawing/2014/main" id="{3F6856F8-D77E-484C-A2CD-F9796D9F2056}"/>
                </a:ext>
              </a:extLst>
            </p:cNvPr>
            <p:cNvCxnSpPr>
              <a:cxnSpLocks/>
            </p:cNvCxnSpPr>
            <p:nvPr/>
          </p:nvCxnSpPr>
          <p:spPr>
            <a:xfrm flipV="1">
              <a:off x="8053908" y="5842945"/>
              <a:ext cx="2751775" cy="10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53" name="テキスト ボックス 352">
            <a:extLst>
              <a:ext uri="{FF2B5EF4-FFF2-40B4-BE49-F238E27FC236}">
                <a16:creationId xmlns="" xmlns:a16="http://schemas.microsoft.com/office/drawing/2014/main" id="{8E1C3D03-C702-4488-B534-9EC1778DFDAF}"/>
              </a:ext>
            </a:extLst>
          </p:cNvPr>
          <p:cNvSpPr txBox="1"/>
          <p:nvPr/>
        </p:nvSpPr>
        <p:spPr>
          <a:xfrm>
            <a:off x="1694156" y="1840223"/>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・○○さんの持病の薬を一緒に持っていく</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54" name="テキスト ボックス 353">
            <a:extLst>
              <a:ext uri="{FF2B5EF4-FFF2-40B4-BE49-F238E27FC236}">
                <a16:creationId xmlns="" xmlns:a16="http://schemas.microsoft.com/office/drawing/2014/main" id="{D3A97192-43D4-4170-BE77-ED05EFB0F48F}"/>
              </a:ext>
            </a:extLst>
          </p:cNvPr>
          <p:cNvSpPr txBox="1"/>
          <p:nvPr/>
        </p:nvSpPr>
        <p:spPr>
          <a:xfrm>
            <a:off x="1694156" y="1977330"/>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・車で避難する　など</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55" name="テキスト ボックス 354">
            <a:extLst>
              <a:ext uri="{FF2B5EF4-FFF2-40B4-BE49-F238E27FC236}">
                <a16:creationId xmlns="" xmlns:a16="http://schemas.microsoft.com/office/drawing/2014/main" id="{BFD02955-0CBD-4D73-9724-1A4464867B5B}"/>
              </a:ext>
            </a:extLst>
          </p:cNvPr>
          <p:cNvSpPr txBox="1"/>
          <p:nvPr/>
        </p:nvSpPr>
        <p:spPr>
          <a:xfrm>
            <a:off x="1697245" y="2109745"/>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・病院　○○○－△△△△－◇◇◇◇</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56" name="テキスト ボックス 355">
            <a:extLst>
              <a:ext uri="{FF2B5EF4-FFF2-40B4-BE49-F238E27FC236}">
                <a16:creationId xmlns="" xmlns:a16="http://schemas.microsoft.com/office/drawing/2014/main" id="{7CACB3E4-6365-44F0-9F43-88F944D97528}"/>
              </a:ext>
            </a:extLst>
          </p:cNvPr>
          <p:cNvSpPr txBox="1"/>
          <p:nvPr/>
        </p:nvSpPr>
        <p:spPr>
          <a:xfrm>
            <a:off x="3591128" y="1654114"/>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日本　太郎</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57" name="テキスト ボックス 356">
            <a:extLst>
              <a:ext uri="{FF2B5EF4-FFF2-40B4-BE49-F238E27FC236}">
                <a16:creationId xmlns="" xmlns:a16="http://schemas.microsoft.com/office/drawing/2014/main" id="{9FCFF1D2-25D7-429C-A1B3-27231DEF7193}"/>
              </a:ext>
            </a:extLst>
          </p:cNvPr>
          <p:cNvSpPr txBox="1"/>
          <p:nvPr/>
        </p:nvSpPr>
        <p:spPr>
          <a:xfrm>
            <a:off x="3591128" y="1801484"/>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○○市○○町○○－□□</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58" name="テキスト ボックス 357">
            <a:extLst>
              <a:ext uri="{FF2B5EF4-FFF2-40B4-BE49-F238E27FC236}">
                <a16:creationId xmlns="" xmlns:a16="http://schemas.microsoft.com/office/drawing/2014/main" id="{F583FE60-D4B5-4F34-ADA9-61BEADF640C4}"/>
              </a:ext>
            </a:extLst>
          </p:cNvPr>
          <p:cNvSpPr txBox="1"/>
          <p:nvPr/>
        </p:nvSpPr>
        <p:spPr>
          <a:xfrm>
            <a:off x="3705640" y="2256200"/>
            <a:ext cx="244444"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男</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60" name="テキスト ボックス 359">
            <a:extLst>
              <a:ext uri="{FF2B5EF4-FFF2-40B4-BE49-F238E27FC236}">
                <a16:creationId xmlns="" xmlns:a16="http://schemas.microsoft.com/office/drawing/2014/main" id="{1563365F-091E-4CFE-B20B-DE200224A74B}"/>
              </a:ext>
            </a:extLst>
          </p:cNvPr>
          <p:cNvSpPr txBox="1"/>
          <p:nvPr/>
        </p:nvSpPr>
        <p:spPr>
          <a:xfrm>
            <a:off x="4296412" y="2255722"/>
            <a:ext cx="212968" cy="184666"/>
          </a:xfrm>
          <a:prstGeom prst="rect">
            <a:avLst/>
          </a:prstGeom>
          <a:noFill/>
        </p:spPr>
        <p:txBody>
          <a:bodyPr wrap="square" rtlCol="0">
            <a:spAutoFit/>
          </a:bodyPr>
          <a:lstStyle/>
          <a:p>
            <a:r>
              <a:rPr kumimoji="1" lang="en-US" altLang="ja-JP" sz="600" b="1" dirty="0">
                <a:solidFill>
                  <a:srgbClr val="FF0000"/>
                </a:solidFill>
                <a:latin typeface="ＭＳ ゴシック" panose="020B0609070205080204" pitchFamily="49" charset="-128"/>
                <a:ea typeface="ＭＳ ゴシック" panose="020B0609070205080204" pitchFamily="49" charset="-128"/>
              </a:rPr>
              <a:t>A</a:t>
            </a:r>
          </a:p>
        </p:txBody>
      </p:sp>
      <p:sp>
        <p:nvSpPr>
          <p:cNvPr id="361" name="テキスト ボックス 360">
            <a:extLst>
              <a:ext uri="{FF2B5EF4-FFF2-40B4-BE49-F238E27FC236}">
                <a16:creationId xmlns="" xmlns:a16="http://schemas.microsoft.com/office/drawing/2014/main" id="{94613675-5B7C-4AD7-9D6F-F1E476FB3A4B}"/>
              </a:ext>
            </a:extLst>
          </p:cNvPr>
          <p:cNvSpPr txBox="1"/>
          <p:nvPr/>
        </p:nvSpPr>
        <p:spPr>
          <a:xfrm>
            <a:off x="4829238" y="2255722"/>
            <a:ext cx="244444"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４</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62" name="テキスト ボックス 361">
            <a:extLst>
              <a:ext uri="{FF2B5EF4-FFF2-40B4-BE49-F238E27FC236}">
                <a16:creationId xmlns="" xmlns:a16="http://schemas.microsoft.com/office/drawing/2014/main" id="{BE754024-4174-400E-82C8-A579BA258354}"/>
              </a:ext>
            </a:extLst>
          </p:cNvPr>
          <p:cNvSpPr txBox="1"/>
          <p:nvPr/>
        </p:nvSpPr>
        <p:spPr>
          <a:xfrm>
            <a:off x="3642517" y="2391185"/>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（妻）△△△－□□□□－〇〇〇〇</a:t>
            </a:r>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p:txBody>
      </p:sp>
      <p:sp>
        <p:nvSpPr>
          <p:cNvPr id="363" name="テキスト ボックス 362">
            <a:extLst>
              <a:ext uri="{FF2B5EF4-FFF2-40B4-BE49-F238E27FC236}">
                <a16:creationId xmlns="" xmlns:a16="http://schemas.microsoft.com/office/drawing/2014/main" id="{7396A27D-6A2A-403E-BC74-2F0C21476368}"/>
              </a:ext>
            </a:extLst>
          </p:cNvPr>
          <p:cNvSpPr txBox="1"/>
          <p:nvPr/>
        </p:nvSpPr>
        <p:spPr>
          <a:xfrm>
            <a:off x="3502321" y="3498672"/>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○○さん（足が不自由）　　</a:t>
            </a:r>
            <a:r>
              <a:rPr kumimoji="1" lang="en-US" altLang="ja-JP" sz="600" b="1" dirty="0">
                <a:solidFill>
                  <a:srgbClr val="FF0000"/>
                </a:solidFill>
                <a:latin typeface="ＭＳ ゴシック" panose="020B0609070205080204" pitchFamily="49" charset="-128"/>
                <a:ea typeface="ＭＳ ゴシック" panose="020B0609070205080204" pitchFamily="49" charset="-128"/>
              </a:rPr>
              <a:t>080-0000-0000</a:t>
            </a:r>
          </a:p>
        </p:txBody>
      </p:sp>
      <p:sp>
        <p:nvSpPr>
          <p:cNvPr id="364" name="テキスト ボックス 363">
            <a:extLst>
              <a:ext uri="{FF2B5EF4-FFF2-40B4-BE49-F238E27FC236}">
                <a16:creationId xmlns="" xmlns:a16="http://schemas.microsoft.com/office/drawing/2014/main" id="{F568D658-7F8B-4D26-AE73-D750FC623E27}"/>
              </a:ext>
            </a:extLst>
          </p:cNvPr>
          <p:cNvSpPr txBox="1"/>
          <p:nvPr/>
        </p:nvSpPr>
        <p:spPr>
          <a:xfrm>
            <a:off x="3502320" y="3655376"/>
            <a:ext cx="1720285" cy="184666"/>
          </a:xfrm>
          <a:prstGeom prst="rect">
            <a:avLst/>
          </a:prstGeom>
          <a:noFill/>
        </p:spPr>
        <p:txBody>
          <a:bodyPr wrap="square" rtlCol="0">
            <a:spAutoFit/>
          </a:bodyPr>
          <a:lstStyle/>
          <a:p>
            <a:r>
              <a:rPr kumimoji="1" lang="ja-JP" altLang="en-US" sz="600" b="1" dirty="0">
                <a:solidFill>
                  <a:srgbClr val="FF0000"/>
                </a:solidFill>
                <a:latin typeface="ＭＳ ゴシック" panose="020B0609070205080204" pitchFamily="49" charset="-128"/>
                <a:ea typeface="ＭＳ ゴシック" panose="020B0609070205080204" pitchFamily="49" charset="-128"/>
              </a:rPr>
              <a:t>○○さん（独り暮らし）　　</a:t>
            </a:r>
            <a:r>
              <a:rPr kumimoji="1" lang="en-US" altLang="ja-JP" sz="600" b="1" dirty="0">
                <a:solidFill>
                  <a:srgbClr val="FF0000"/>
                </a:solidFill>
                <a:latin typeface="ＭＳ ゴシック" panose="020B0609070205080204" pitchFamily="49" charset="-128"/>
                <a:ea typeface="ＭＳ ゴシック" panose="020B0609070205080204" pitchFamily="49" charset="-128"/>
              </a:rPr>
              <a:t>090-0000-0000</a:t>
            </a:r>
          </a:p>
        </p:txBody>
      </p:sp>
      <p:grpSp>
        <p:nvGrpSpPr>
          <p:cNvPr id="369" name="グループ化 368">
            <a:extLst>
              <a:ext uri="{FF2B5EF4-FFF2-40B4-BE49-F238E27FC236}">
                <a16:creationId xmlns="" xmlns:a16="http://schemas.microsoft.com/office/drawing/2014/main" id="{C70645E9-08C3-453E-ACCD-944E7644B670}"/>
              </a:ext>
            </a:extLst>
          </p:cNvPr>
          <p:cNvGrpSpPr/>
          <p:nvPr/>
        </p:nvGrpSpPr>
        <p:grpSpPr>
          <a:xfrm>
            <a:off x="5312723" y="1289387"/>
            <a:ext cx="322267" cy="339363"/>
            <a:chOff x="5302651" y="1353223"/>
            <a:chExt cx="322267" cy="339363"/>
          </a:xfrm>
        </p:grpSpPr>
        <p:sp>
          <p:nvSpPr>
            <p:cNvPr id="365" name="吹き出し: 円形 364">
              <a:extLst>
                <a:ext uri="{FF2B5EF4-FFF2-40B4-BE49-F238E27FC236}">
                  <a16:creationId xmlns="" xmlns:a16="http://schemas.microsoft.com/office/drawing/2014/main" id="{469B9DC4-26CD-4DC7-9589-C6DEF7C18255}"/>
                </a:ext>
              </a:extLst>
            </p:cNvPr>
            <p:cNvSpPr/>
            <p:nvPr/>
          </p:nvSpPr>
          <p:spPr>
            <a:xfrm>
              <a:off x="5311076" y="1384509"/>
              <a:ext cx="310076" cy="308077"/>
            </a:xfrm>
            <a:prstGeom prst="wedgeEllipseCallout">
              <a:avLst>
                <a:gd name="adj1" fmla="val -38894"/>
                <a:gd name="adj2" fmla="val 56320"/>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8" name="テキスト ボックス 367">
              <a:extLst>
                <a:ext uri="{FF2B5EF4-FFF2-40B4-BE49-F238E27FC236}">
                  <a16:creationId xmlns="" xmlns:a16="http://schemas.microsoft.com/office/drawing/2014/main" id="{1782E3CB-6407-41AC-B2D2-1BE173F185EE}"/>
                </a:ext>
              </a:extLst>
            </p:cNvPr>
            <p:cNvSpPr txBox="1"/>
            <p:nvPr/>
          </p:nvSpPr>
          <p:spPr>
            <a:xfrm>
              <a:off x="5302651" y="1353223"/>
              <a:ext cx="322267" cy="338554"/>
            </a:xfrm>
            <a:prstGeom prst="rect">
              <a:avLst/>
            </a:prstGeom>
            <a:noFill/>
          </p:spPr>
          <p:txBody>
            <a:bodyPr wrap="square" rtlCol="0">
              <a:spAutoFit/>
            </a:bodyPr>
            <a:lstStyle/>
            <a:p>
              <a:pPr algn="ctr"/>
              <a:r>
                <a:rPr kumimoji="1" lang="ja-JP" altLang="en-US" sz="1600" dirty="0">
                  <a:latin typeface="HGS創英角ｺﾞｼｯｸUB" panose="020B0900000000000000" pitchFamily="50" charset="-128"/>
                  <a:ea typeface="HGS創英角ｺﾞｼｯｸUB" panose="020B0900000000000000" pitchFamily="50" charset="-128"/>
                </a:rPr>
                <a:t>表</a:t>
              </a:r>
            </a:p>
          </p:txBody>
        </p:sp>
      </p:grpSp>
      <p:grpSp>
        <p:nvGrpSpPr>
          <p:cNvPr id="373" name="グループ化 372">
            <a:extLst>
              <a:ext uri="{FF2B5EF4-FFF2-40B4-BE49-F238E27FC236}">
                <a16:creationId xmlns="" xmlns:a16="http://schemas.microsoft.com/office/drawing/2014/main" id="{3AA5653D-ABCE-4057-A1A0-5C756F816E84}"/>
              </a:ext>
            </a:extLst>
          </p:cNvPr>
          <p:cNvGrpSpPr/>
          <p:nvPr/>
        </p:nvGrpSpPr>
        <p:grpSpPr>
          <a:xfrm>
            <a:off x="5318158" y="2788693"/>
            <a:ext cx="322267" cy="338554"/>
            <a:chOff x="5304919" y="2818140"/>
            <a:chExt cx="322267" cy="338554"/>
          </a:xfrm>
        </p:grpSpPr>
        <p:sp>
          <p:nvSpPr>
            <p:cNvPr id="371" name="吹き出し: 円形 370">
              <a:extLst>
                <a:ext uri="{FF2B5EF4-FFF2-40B4-BE49-F238E27FC236}">
                  <a16:creationId xmlns="" xmlns:a16="http://schemas.microsoft.com/office/drawing/2014/main" id="{8B988494-F6EB-4E4E-A142-834F8A65C1CD}"/>
                </a:ext>
              </a:extLst>
            </p:cNvPr>
            <p:cNvSpPr/>
            <p:nvPr/>
          </p:nvSpPr>
          <p:spPr>
            <a:xfrm>
              <a:off x="5306328" y="2837434"/>
              <a:ext cx="310076" cy="308077"/>
            </a:xfrm>
            <a:prstGeom prst="wedgeEllipseCallout">
              <a:avLst>
                <a:gd name="adj1" fmla="val -38894"/>
                <a:gd name="adj2" fmla="val 56320"/>
              </a:avLst>
            </a:prstGeom>
            <a:solidFill>
              <a:srgbClr val="C0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2" name="テキスト ボックス 371">
              <a:extLst>
                <a:ext uri="{FF2B5EF4-FFF2-40B4-BE49-F238E27FC236}">
                  <a16:creationId xmlns="" xmlns:a16="http://schemas.microsoft.com/office/drawing/2014/main" id="{78BE1BB9-8A0D-471D-92B8-C5D3F3054E71}"/>
                </a:ext>
              </a:extLst>
            </p:cNvPr>
            <p:cNvSpPr txBox="1"/>
            <p:nvPr/>
          </p:nvSpPr>
          <p:spPr>
            <a:xfrm>
              <a:off x="5304919" y="2818140"/>
              <a:ext cx="322267" cy="338554"/>
            </a:xfrm>
            <a:prstGeom prst="rect">
              <a:avLst/>
            </a:prstGeom>
            <a:noFill/>
          </p:spPr>
          <p:txBody>
            <a:bodyPr wrap="square" rtlCol="0">
              <a:spAutoFit/>
            </a:bodyPr>
            <a:lstStyle/>
            <a:p>
              <a:pPr algn="ctr"/>
              <a:r>
                <a:rPr kumimoji="1" lang="ja-JP" altLang="en-US" sz="1600" dirty="0">
                  <a:latin typeface="HGS創英角ｺﾞｼｯｸUB" panose="020B0900000000000000" pitchFamily="50" charset="-128"/>
                  <a:ea typeface="HGS創英角ｺﾞｼｯｸUB" panose="020B0900000000000000" pitchFamily="50" charset="-128"/>
                </a:rPr>
                <a:t>中</a:t>
              </a:r>
            </a:p>
          </p:txBody>
        </p:sp>
      </p:grpSp>
      <p:grpSp>
        <p:nvGrpSpPr>
          <p:cNvPr id="377" name="グループ化 376">
            <a:extLst>
              <a:ext uri="{FF2B5EF4-FFF2-40B4-BE49-F238E27FC236}">
                <a16:creationId xmlns="" xmlns:a16="http://schemas.microsoft.com/office/drawing/2014/main" id="{C745BA4D-9759-4A1C-9C55-AB095FF2CE84}"/>
              </a:ext>
            </a:extLst>
          </p:cNvPr>
          <p:cNvGrpSpPr/>
          <p:nvPr/>
        </p:nvGrpSpPr>
        <p:grpSpPr>
          <a:xfrm>
            <a:off x="1318276" y="1293653"/>
            <a:ext cx="322267" cy="339237"/>
            <a:chOff x="1299403" y="1386673"/>
            <a:chExt cx="322267" cy="339237"/>
          </a:xfrm>
        </p:grpSpPr>
        <p:sp>
          <p:nvSpPr>
            <p:cNvPr id="375" name="吹き出し: 円形 374">
              <a:extLst>
                <a:ext uri="{FF2B5EF4-FFF2-40B4-BE49-F238E27FC236}">
                  <a16:creationId xmlns="" xmlns:a16="http://schemas.microsoft.com/office/drawing/2014/main" id="{C30A2FBE-4BFD-4BFF-AA95-5FDFBCE9EE3E}"/>
                </a:ext>
              </a:extLst>
            </p:cNvPr>
            <p:cNvSpPr/>
            <p:nvPr/>
          </p:nvSpPr>
          <p:spPr>
            <a:xfrm>
              <a:off x="1301388" y="1417833"/>
              <a:ext cx="310076" cy="308077"/>
            </a:xfrm>
            <a:prstGeom prst="wedgeEllipseCallout">
              <a:avLst>
                <a:gd name="adj1" fmla="val 56332"/>
                <a:gd name="adj2" fmla="val 37769"/>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6" name="テキスト ボックス 375">
              <a:extLst>
                <a:ext uri="{FF2B5EF4-FFF2-40B4-BE49-F238E27FC236}">
                  <a16:creationId xmlns="" xmlns:a16="http://schemas.microsoft.com/office/drawing/2014/main" id="{43270DF5-5468-4053-BF88-1048D9DBC3B5}"/>
                </a:ext>
              </a:extLst>
            </p:cNvPr>
            <p:cNvSpPr txBox="1"/>
            <p:nvPr/>
          </p:nvSpPr>
          <p:spPr>
            <a:xfrm>
              <a:off x="1299403" y="1386673"/>
              <a:ext cx="322267" cy="338554"/>
            </a:xfrm>
            <a:prstGeom prst="rect">
              <a:avLst/>
            </a:prstGeom>
            <a:noFill/>
          </p:spPr>
          <p:txBody>
            <a:bodyPr wrap="square" rtlCol="0">
              <a:spAutoFit/>
            </a:bodyPr>
            <a:lstStyle/>
            <a:p>
              <a:pPr algn="ctr"/>
              <a:r>
                <a:rPr kumimoji="1" lang="ja-JP" altLang="en-US" sz="1600" dirty="0">
                  <a:latin typeface="HGS創英角ｺﾞｼｯｸUB" panose="020B0900000000000000" pitchFamily="50" charset="-128"/>
                  <a:ea typeface="HGS創英角ｺﾞｼｯｸUB" panose="020B0900000000000000" pitchFamily="50" charset="-128"/>
                </a:rPr>
                <a:t>裏</a:t>
              </a:r>
            </a:p>
          </p:txBody>
        </p:sp>
      </p:grpSp>
      <p:sp>
        <p:nvSpPr>
          <p:cNvPr id="92" name="吹き出し: 角を丸めた四角形 91">
            <a:extLst>
              <a:ext uri="{FF2B5EF4-FFF2-40B4-BE49-F238E27FC236}">
                <a16:creationId xmlns="" xmlns:a16="http://schemas.microsoft.com/office/drawing/2014/main" id="{5FC92DE5-F311-4C13-97B3-30A0102255F3}"/>
              </a:ext>
            </a:extLst>
          </p:cNvPr>
          <p:cNvSpPr/>
          <p:nvPr/>
        </p:nvSpPr>
        <p:spPr>
          <a:xfrm>
            <a:off x="240632" y="2680989"/>
            <a:ext cx="1280386" cy="688874"/>
          </a:xfrm>
          <a:prstGeom prst="wedgeRoundRectCallout">
            <a:avLst>
              <a:gd name="adj1" fmla="val 66100"/>
              <a:gd name="adj2" fmla="val 39160"/>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accent1"/>
                </a:solidFill>
                <a:latin typeface="HG丸ｺﾞｼｯｸM-PRO" panose="020F0600000000000000" pitchFamily="50" charset="-128"/>
                <a:ea typeface="HG丸ｺﾞｼｯｸM-PRO" panose="020F0600000000000000" pitchFamily="50" charset="-128"/>
              </a:rPr>
              <a:t>「避難の合図」を考えるとき、裏面の≪●●町町民の避難行動≫を参考にしてください！</a:t>
            </a:r>
          </a:p>
        </p:txBody>
      </p:sp>
      <p:sp>
        <p:nvSpPr>
          <p:cNvPr id="91" name="吹き出し: 角を丸めた四角形 90">
            <a:extLst>
              <a:ext uri="{FF2B5EF4-FFF2-40B4-BE49-F238E27FC236}">
                <a16:creationId xmlns="" xmlns:a16="http://schemas.microsoft.com/office/drawing/2014/main" id="{40570769-77CE-4130-B91A-4A39FBA82367}"/>
              </a:ext>
            </a:extLst>
          </p:cNvPr>
          <p:cNvSpPr/>
          <p:nvPr/>
        </p:nvSpPr>
        <p:spPr>
          <a:xfrm>
            <a:off x="250846" y="1755122"/>
            <a:ext cx="1270172" cy="688874"/>
          </a:xfrm>
          <a:prstGeom prst="wedgeRoundRectCallout">
            <a:avLst>
              <a:gd name="adj1" fmla="val 67368"/>
              <a:gd name="adj2" fmla="val -18401"/>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accent1"/>
                </a:solidFill>
                <a:latin typeface="HG丸ｺﾞｼｯｸM-PRO" panose="020F0600000000000000" pitchFamily="50" charset="-128"/>
                <a:ea typeface="HG丸ｺﾞｼｯｸM-PRO" panose="020F0600000000000000" pitchFamily="50" charset="-128"/>
              </a:rPr>
              <a:t>避難時に対応しなくてはと思うことは、忘れないようにメモしましょう！</a:t>
            </a:r>
          </a:p>
        </p:txBody>
      </p:sp>
      <p:sp>
        <p:nvSpPr>
          <p:cNvPr id="93" name="吹き出し: 角を丸めた四角形 92">
            <a:extLst>
              <a:ext uri="{FF2B5EF4-FFF2-40B4-BE49-F238E27FC236}">
                <a16:creationId xmlns="" xmlns:a16="http://schemas.microsoft.com/office/drawing/2014/main" id="{8D165619-41E6-4AA6-8D8B-D295E52D21D7}"/>
              </a:ext>
            </a:extLst>
          </p:cNvPr>
          <p:cNvSpPr/>
          <p:nvPr/>
        </p:nvSpPr>
        <p:spPr>
          <a:xfrm>
            <a:off x="240633" y="3454555"/>
            <a:ext cx="1279186" cy="688874"/>
          </a:xfrm>
          <a:prstGeom prst="wedgeRoundRectCallout">
            <a:avLst>
              <a:gd name="adj1" fmla="val 67971"/>
              <a:gd name="adj2" fmla="val -13162"/>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accent1"/>
                </a:solidFill>
                <a:latin typeface="HG丸ｺﾞｼｯｸM-PRO" panose="020F0600000000000000" pitchFamily="50" charset="-128"/>
                <a:ea typeface="HG丸ｺﾞｼｯｸM-PRO" panose="020F0600000000000000" pitchFamily="50" charset="-128"/>
              </a:rPr>
              <a:t>避難場所はそれぞれの災害の特徴を踏まえ、安全な場所にしましょう！</a:t>
            </a:r>
          </a:p>
        </p:txBody>
      </p:sp>
      <p:sp>
        <p:nvSpPr>
          <p:cNvPr id="94" name="吹き出し: 角を丸めた四角形 93">
            <a:extLst>
              <a:ext uri="{FF2B5EF4-FFF2-40B4-BE49-F238E27FC236}">
                <a16:creationId xmlns="" xmlns:a16="http://schemas.microsoft.com/office/drawing/2014/main" id="{3AA1E198-61E7-4441-A189-EBA5C580F8DC}"/>
              </a:ext>
            </a:extLst>
          </p:cNvPr>
          <p:cNvSpPr/>
          <p:nvPr/>
        </p:nvSpPr>
        <p:spPr>
          <a:xfrm>
            <a:off x="5250471" y="3456239"/>
            <a:ext cx="1377813" cy="714282"/>
          </a:xfrm>
          <a:prstGeom prst="wedgeRoundRectCallout">
            <a:avLst>
              <a:gd name="adj1" fmla="val -56341"/>
              <a:gd name="adj2" fmla="val -32952"/>
              <a:gd name="adj3" fmla="val 1666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accent1"/>
                </a:solidFill>
                <a:latin typeface="HG丸ｺﾞｼｯｸM-PRO" panose="020F0600000000000000" pitchFamily="50" charset="-128"/>
                <a:ea typeface="HG丸ｺﾞｼｯｸM-PRO" panose="020F0600000000000000" pitchFamily="50" charset="-128"/>
              </a:rPr>
              <a:t>隣近所、町内会などで助けが必要な方の名前を記しておきましょう。</a:t>
            </a:r>
            <a:endParaRPr kumimoji="1" lang="en-US" altLang="ja-JP" sz="800" b="1" dirty="0">
              <a:solidFill>
                <a:schemeClr val="accent1"/>
              </a:solidFill>
              <a:latin typeface="HG丸ｺﾞｼｯｸM-PRO" panose="020F0600000000000000" pitchFamily="50" charset="-128"/>
              <a:ea typeface="HG丸ｺﾞｼｯｸM-PRO" panose="020F0600000000000000" pitchFamily="50" charset="-128"/>
            </a:endParaRPr>
          </a:p>
          <a:p>
            <a:r>
              <a:rPr kumimoji="1" lang="ja-JP" altLang="en-US" sz="800" b="1" dirty="0">
                <a:solidFill>
                  <a:schemeClr val="accent1"/>
                </a:solidFill>
                <a:latin typeface="HG丸ｺﾞｼｯｸM-PRO" panose="020F0600000000000000" pitchFamily="50" charset="-128"/>
                <a:ea typeface="HG丸ｺﾞｼｯｸM-PRO" panose="020F0600000000000000" pitchFamily="50" charset="-128"/>
              </a:rPr>
              <a:t>みんなで話し合いましょう</a:t>
            </a:r>
            <a:r>
              <a:rPr kumimoji="1" lang="ja-JP" altLang="en-US" sz="800" dirty="0">
                <a:solidFill>
                  <a:schemeClr val="accent1"/>
                </a:solidFill>
                <a:latin typeface="HG丸ｺﾞｼｯｸM-PRO" panose="020F0600000000000000" pitchFamily="50" charset="-128"/>
                <a:ea typeface="HG丸ｺﾞｼｯｸM-PRO" panose="020F0600000000000000" pitchFamily="50" charset="-128"/>
              </a:rPr>
              <a:t>。</a:t>
            </a:r>
          </a:p>
        </p:txBody>
      </p:sp>
      <p:grpSp>
        <p:nvGrpSpPr>
          <p:cNvPr id="281" name="グループ化 280">
            <a:extLst>
              <a:ext uri="{FF2B5EF4-FFF2-40B4-BE49-F238E27FC236}">
                <a16:creationId xmlns="" xmlns:a16="http://schemas.microsoft.com/office/drawing/2014/main" id="{E0D61EE8-FF4F-48BE-9C22-74B64412A2AC}"/>
              </a:ext>
            </a:extLst>
          </p:cNvPr>
          <p:cNvGrpSpPr/>
          <p:nvPr/>
        </p:nvGrpSpPr>
        <p:grpSpPr>
          <a:xfrm>
            <a:off x="137117" y="4467491"/>
            <a:ext cx="2434836" cy="1619368"/>
            <a:chOff x="3804913" y="1341089"/>
            <a:chExt cx="1900800" cy="1166400"/>
          </a:xfrm>
        </p:grpSpPr>
        <p:sp>
          <p:nvSpPr>
            <p:cNvPr id="282" name="正方形/長方形 281">
              <a:extLst>
                <a:ext uri="{FF2B5EF4-FFF2-40B4-BE49-F238E27FC236}">
                  <a16:creationId xmlns="" xmlns:a16="http://schemas.microsoft.com/office/drawing/2014/main" id="{B8664DA5-9E85-4FAC-9269-A09F1A1C8EF3}"/>
                </a:ext>
              </a:extLst>
            </p:cNvPr>
            <p:cNvSpPr/>
            <p:nvPr/>
          </p:nvSpPr>
          <p:spPr>
            <a:xfrm>
              <a:off x="3804913" y="1341089"/>
              <a:ext cx="1900800" cy="1166400"/>
            </a:xfrm>
            <a:prstGeom prst="rect">
              <a:avLst/>
            </a:prstGeom>
            <a:solidFill>
              <a:schemeClr val="bg1"/>
            </a:solidFill>
            <a:ln>
              <a:solidFill>
                <a:srgbClr val="009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a:extLst>
                <a:ext uri="{FF2B5EF4-FFF2-40B4-BE49-F238E27FC236}">
                  <a16:creationId xmlns="" xmlns:a16="http://schemas.microsoft.com/office/drawing/2014/main" id="{D523E4F4-47F9-4AFA-ABE9-F220804E96C7}"/>
                </a:ext>
              </a:extLst>
            </p:cNvPr>
            <p:cNvSpPr/>
            <p:nvPr/>
          </p:nvSpPr>
          <p:spPr>
            <a:xfrm>
              <a:off x="3804913" y="1341089"/>
              <a:ext cx="1900800" cy="196385"/>
            </a:xfrm>
            <a:prstGeom prst="rect">
              <a:avLst/>
            </a:prstGeom>
            <a:solidFill>
              <a:srgbClr val="009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4" name="直線コネクタ 283">
              <a:extLst>
                <a:ext uri="{FF2B5EF4-FFF2-40B4-BE49-F238E27FC236}">
                  <a16:creationId xmlns="" xmlns:a16="http://schemas.microsoft.com/office/drawing/2014/main" id="{A254B6F0-9B2B-494E-8FC0-9C8D3C250385}"/>
                </a:ext>
              </a:extLst>
            </p:cNvPr>
            <p:cNvCxnSpPr>
              <a:cxnSpLocks/>
            </p:cNvCxnSpPr>
            <p:nvPr/>
          </p:nvCxnSpPr>
          <p:spPr>
            <a:xfrm>
              <a:off x="3879807" y="1710282"/>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5" name="直線コネクタ 284">
              <a:extLst>
                <a:ext uri="{FF2B5EF4-FFF2-40B4-BE49-F238E27FC236}">
                  <a16:creationId xmlns="" xmlns:a16="http://schemas.microsoft.com/office/drawing/2014/main" id="{2A9BEC40-1300-4648-861A-FADCBE3019DE}"/>
                </a:ext>
              </a:extLst>
            </p:cNvPr>
            <p:cNvCxnSpPr>
              <a:cxnSpLocks/>
            </p:cNvCxnSpPr>
            <p:nvPr/>
          </p:nvCxnSpPr>
          <p:spPr>
            <a:xfrm>
              <a:off x="3878298" y="186792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6" name="直線コネクタ 285">
              <a:extLst>
                <a:ext uri="{FF2B5EF4-FFF2-40B4-BE49-F238E27FC236}">
                  <a16:creationId xmlns="" xmlns:a16="http://schemas.microsoft.com/office/drawing/2014/main" id="{CCD4C919-5584-4850-B693-72AF406E4BE9}"/>
                </a:ext>
              </a:extLst>
            </p:cNvPr>
            <p:cNvCxnSpPr>
              <a:cxnSpLocks/>
            </p:cNvCxnSpPr>
            <p:nvPr/>
          </p:nvCxnSpPr>
          <p:spPr>
            <a:xfrm>
              <a:off x="3878298" y="2019376"/>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7" name="直線コネクタ 286">
              <a:extLst>
                <a:ext uri="{FF2B5EF4-FFF2-40B4-BE49-F238E27FC236}">
                  <a16:creationId xmlns="" xmlns:a16="http://schemas.microsoft.com/office/drawing/2014/main" id="{D2B429E1-1562-4642-AD59-9319630B5ABA}"/>
                </a:ext>
              </a:extLst>
            </p:cNvPr>
            <p:cNvCxnSpPr>
              <a:cxnSpLocks/>
            </p:cNvCxnSpPr>
            <p:nvPr/>
          </p:nvCxnSpPr>
          <p:spPr>
            <a:xfrm>
              <a:off x="3878298" y="218083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8" name="直線コネクタ 287">
              <a:extLst>
                <a:ext uri="{FF2B5EF4-FFF2-40B4-BE49-F238E27FC236}">
                  <a16:creationId xmlns="" xmlns:a16="http://schemas.microsoft.com/office/drawing/2014/main" id="{4010B440-4938-474D-BD43-9B6B4EB40ADF}"/>
                </a:ext>
              </a:extLst>
            </p:cNvPr>
            <p:cNvCxnSpPr>
              <a:cxnSpLocks/>
            </p:cNvCxnSpPr>
            <p:nvPr/>
          </p:nvCxnSpPr>
          <p:spPr>
            <a:xfrm>
              <a:off x="3878298" y="2341809"/>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9" name="テキスト ボックス 288">
              <a:extLst>
                <a:ext uri="{FF2B5EF4-FFF2-40B4-BE49-F238E27FC236}">
                  <a16:creationId xmlns="" xmlns:a16="http://schemas.microsoft.com/office/drawing/2014/main" id="{E50E7721-7BA9-4FB2-BE39-5DF926FE7B61}"/>
                </a:ext>
              </a:extLst>
            </p:cNvPr>
            <p:cNvSpPr txBox="1"/>
            <p:nvPr/>
          </p:nvSpPr>
          <p:spPr>
            <a:xfrm>
              <a:off x="4170418" y="1341089"/>
              <a:ext cx="1250677" cy="188433"/>
            </a:xfrm>
            <a:prstGeom prst="rect">
              <a:avLst/>
            </a:prstGeom>
            <a:noFill/>
          </p:spPr>
          <p:txBody>
            <a:bodyPr wrap="none" rtlCol="0">
              <a:spAutoFit/>
            </a:bodyPr>
            <a:lstStyle/>
            <a:p>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メモ欄（留意事項など）</a:t>
              </a:r>
            </a:p>
          </p:txBody>
        </p:sp>
      </p:grpSp>
      <p:grpSp>
        <p:nvGrpSpPr>
          <p:cNvPr id="290" name="グループ化 289">
            <a:extLst>
              <a:ext uri="{FF2B5EF4-FFF2-40B4-BE49-F238E27FC236}">
                <a16:creationId xmlns="" xmlns:a16="http://schemas.microsoft.com/office/drawing/2014/main" id="{3850C081-41A6-47FF-A4DB-06AC782AED97}"/>
              </a:ext>
            </a:extLst>
          </p:cNvPr>
          <p:cNvGrpSpPr/>
          <p:nvPr/>
        </p:nvGrpSpPr>
        <p:grpSpPr>
          <a:xfrm>
            <a:off x="148816" y="6339374"/>
            <a:ext cx="2434836" cy="1619368"/>
            <a:chOff x="3804913" y="1341089"/>
            <a:chExt cx="1900800" cy="1166400"/>
          </a:xfrm>
        </p:grpSpPr>
        <p:sp>
          <p:nvSpPr>
            <p:cNvPr id="291" name="正方形/長方形 290">
              <a:extLst>
                <a:ext uri="{FF2B5EF4-FFF2-40B4-BE49-F238E27FC236}">
                  <a16:creationId xmlns="" xmlns:a16="http://schemas.microsoft.com/office/drawing/2014/main" id="{6A132171-49D1-4FA4-8FC3-F804166179E3}"/>
                </a:ext>
              </a:extLst>
            </p:cNvPr>
            <p:cNvSpPr/>
            <p:nvPr/>
          </p:nvSpPr>
          <p:spPr>
            <a:xfrm>
              <a:off x="3804913" y="1341089"/>
              <a:ext cx="1900800" cy="1166400"/>
            </a:xfrm>
            <a:prstGeom prst="rect">
              <a:avLst/>
            </a:prstGeom>
            <a:solidFill>
              <a:schemeClr val="bg1"/>
            </a:solidFill>
            <a:ln>
              <a:solidFill>
                <a:srgbClr val="009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a:extLst>
                <a:ext uri="{FF2B5EF4-FFF2-40B4-BE49-F238E27FC236}">
                  <a16:creationId xmlns="" xmlns:a16="http://schemas.microsoft.com/office/drawing/2014/main" id="{052FC38E-3BA8-4229-8ECA-DA2B680A7BC1}"/>
                </a:ext>
              </a:extLst>
            </p:cNvPr>
            <p:cNvSpPr/>
            <p:nvPr/>
          </p:nvSpPr>
          <p:spPr>
            <a:xfrm>
              <a:off x="3804913" y="1341089"/>
              <a:ext cx="1900800" cy="196385"/>
            </a:xfrm>
            <a:prstGeom prst="rect">
              <a:avLst/>
            </a:prstGeom>
            <a:solidFill>
              <a:srgbClr val="009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3" name="直線コネクタ 292">
              <a:extLst>
                <a:ext uri="{FF2B5EF4-FFF2-40B4-BE49-F238E27FC236}">
                  <a16:creationId xmlns="" xmlns:a16="http://schemas.microsoft.com/office/drawing/2014/main" id="{F39DC92C-2DFF-4973-9270-1A3A3F8ADAFE}"/>
                </a:ext>
              </a:extLst>
            </p:cNvPr>
            <p:cNvCxnSpPr>
              <a:cxnSpLocks/>
            </p:cNvCxnSpPr>
            <p:nvPr/>
          </p:nvCxnSpPr>
          <p:spPr>
            <a:xfrm>
              <a:off x="3879807" y="1710282"/>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4" name="直線コネクタ 293">
              <a:extLst>
                <a:ext uri="{FF2B5EF4-FFF2-40B4-BE49-F238E27FC236}">
                  <a16:creationId xmlns="" xmlns:a16="http://schemas.microsoft.com/office/drawing/2014/main" id="{21C66800-74F3-4398-A792-8BEE6CCB8521}"/>
                </a:ext>
              </a:extLst>
            </p:cNvPr>
            <p:cNvCxnSpPr>
              <a:cxnSpLocks/>
            </p:cNvCxnSpPr>
            <p:nvPr/>
          </p:nvCxnSpPr>
          <p:spPr>
            <a:xfrm>
              <a:off x="3878298" y="186792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5" name="直線コネクタ 294">
              <a:extLst>
                <a:ext uri="{FF2B5EF4-FFF2-40B4-BE49-F238E27FC236}">
                  <a16:creationId xmlns="" xmlns:a16="http://schemas.microsoft.com/office/drawing/2014/main" id="{3AB39D59-A645-425E-B3EE-BC071AD6BF60}"/>
                </a:ext>
              </a:extLst>
            </p:cNvPr>
            <p:cNvCxnSpPr>
              <a:cxnSpLocks/>
            </p:cNvCxnSpPr>
            <p:nvPr/>
          </p:nvCxnSpPr>
          <p:spPr>
            <a:xfrm>
              <a:off x="3878298" y="2019376"/>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6" name="直線コネクタ 295">
              <a:extLst>
                <a:ext uri="{FF2B5EF4-FFF2-40B4-BE49-F238E27FC236}">
                  <a16:creationId xmlns="" xmlns:a16="http://schemas.microsoft.com/office/drawing/2014/main" id="{5890505A-551E-4AC5-9878-66E9A2ADE613}"/>
                </a:ext>
              </a:extLst>
            </p:cNvPr>
            <p:cNvCxnSpPr>
              <a:cxnSpLocks/>
            </p:cNvCxnSpPr>
            <p:nvPr/>
          </p:nvCxnSpPr>
          <p:spPr>
            <a:xfrm>
              <a:off x="3878298" y="218083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 xmlns:a16="http://schemas.microsoft.com/office/drawing/2014/main" id="{6657B009-3B28-4859-8107-40D2DA5D2262}"/>
                </a:ext>
              </a:extLst>
            </p:cNvPr>
            <p:cNvCxnSpPr>
              <a:cxnSpLocks/>
            </p:cNvCxnSpPr>
            <p:nvPr/>
          </p:nvCxnSpPr>
          <p:spPr>
            <a:xfrm>
              <a:off x="3878298" y="2341809"/>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8" name="テキスト ボックス 297">
              <a:extLst>
                <a:ext uri="{FF2B5EF4-FFF2-40B4-BE49-F238E27FC236}">
                  <a16:creationId xmlns="" xmlns:a16="http://schemas.microsoft.com/office/drawing/2014/main" id="{C77F1667-8CF3-440F-A7F9-3F7C5C1EDF80}"/>
                </a:ext>
              </a:extLst>
            </p:cNvPr>
            <p:cNvSpPr txBox="1"/>
            <p:nvPr/>
          </p:nvSpPr>
          <p:spPr>
            <a:xfrm>
              <a:off x="4170418" y="1341089"/>
              <a:ext cx="1250677" cy="188433"/>
            </a:xfrm>
            <a:prstGeom prst="rect">
              <a:avLst/>
            </a:prstGeom>
            <a:noFill/>
          </p:spPr>
          <p:txBody>
            <a:bodyPr wrap="none" rtlCol="0">
              <a:spAutoFit/>
            </a:bodyPr>
            <a:lstStyle/>
            <a:p>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メモ欄（留意事項など）</a:t>
              </a:r>
            </a:p>
          </p:txBody>
        </p:sp>
      </p:grpSp>
      <p:grpSp>
        <p:nvGrpSpPr>
          <p:cNvPr id="299" name="グループ化 298">
            <a:extLst>
              <a:ext uri="{FF2B5EF4-FFF2-40B4-BE49-F238E27FC236}">
                <a16:creationId xmlns="" xmlns:a16="http://schemas.microsoft.com/office/drawing/2014/main" id="{B9459E5A-9325-40BF-B13C-12F5B9FDCE90}"/>
              </a:ext>
            </a:extLst>
          </p:cNvPr>
          <p:cNvGrpSpPr/>
          <p:nvPr/>
        </p:nvGrpSpPr>
        <p:grpSpPr>
          <a:xfrm>
            <a:off x="147737" y="8183391"/>
            <a:ext cx="2434836" cy="1619368"/>
            <a:chOff x="3804913" y="1341089"/>
            <a:chExt cx="1900800" cy="1166400"/>
          </a:xfrm>
        </p:grpSpPr>
        <p:sp>
          <p:nvSpPr>
            <p:cNvPr id="300" name="正方形/長方形 299">
              <a:extLst>
                <a:ext uri="{FF2B5EF4-FFF2-40B4-BE49-F238E27FC236}">
                  <a16:creationId xmlns="" xmlns:a16="http://schemas.microsoft.com/office/drawing/2014/main" id="{02B8A90F-22FF-4F42-93BE-3D318A7D089F}"/>
                </a:ext>
              </a:extLst>
            </p:cNvPr>
            <p:cNvSpPr/>
            <p:nvPr/>
          </p:nvSpPr>
          <p:spPr>
            <a:xfrm>
              <a:off x="3804913" y="1341089"/>
              <a:ext cx="1900800" cy="1166400"/>
            </a:xfrm>
            <a:prstGeom prst="rect">
              <a:avLst/>
            </a:prstGeom>
            <a:solidFill>
              <a:schemeClr val="bg1"/>
            </a:solidFill>
            <a:ln>
              <a:solidFill>
                <a:srgbClr val="009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a:extLst>
                <a:ext uri="{FF2B5EF4-FFF2-40B4-BE49-F238E27FC236}">
                  <a16:creationId xmlns="" xmlns:a16="http://schemas.microsoft.com/office/drawing/2014/main" id="{1A1B1737-8053-4E23-ADE2-29C1F1D1774C}"/>
                </a:ext>
              </a:extLst>
            </p:cNvPr>
            <p:cNvSpPr/>
            <p:nvPr/>
          </p:nvSpPr>
          <p:spPr>
            <a:xfrm>
              <a:off x="3804913" y="1341089"/>
              <a:ext cx="1900800" cy="196385"/>
            </a:xfrm>
            <a:prstGeom prst="rect">
              <a:avLst/>
            </a:prstGeom>
            <a:solidFill>
              <a:srgbClr val="009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2" name="直線コネクタ 301">
              <a:extLst>
                <a:ext uri="{FF2B5EF4-FFF2-40B4-BE49-F238E27FC236}">
                  <a16:creationId xmlns="" xmlns:a16="http://schemas.microsoft.com/office/drawing/2014/main" id="{75A9D454-8F95-4A1C-8D27-97D25ABA787D}"/>
                </a:ext>
              </a:extLst>
            </p:cNvPr>
            <p:cNvCxnSpPr>
              <a:cxnSpLocks/>
            </p:cNvCxnSpPr>
            <p:nvPr/>
          </p:nvCxnSpPr>
          <p:spPr>
            <a:xfrm>
              <a:off x="3879807" y="1710282"/>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3" name="直線コネクタ 302">
              <a:extLst>
                <a:ext uri="{FF2B5EF4-FFF2-40B4-BE49-F238E27FC236}">
                  <a16:creationId xmlns="" xmlns:a16="http://schemas.microsoft.com/office/drawing/2014/main" id="{3A0B9451-ACC8-4562-945D-88D408556B69}"/>
                </a:ext>
              </a:extLst>
            </p:cNvPr>
            <p:cNvCxnSpPr>
              <a:cxnSpLocks/>
            </p:cNvCxnSpPr>
            <p:nvPr/>
          </p:nvCxnSpPr>
          <p:spPr>
            <a:xfrm>
              <a:off x="3878298" y="186792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 xmlns:a16="http://schemas.microsoft.com/office/drawing/2014/main" id="{C017412A-33DC-45E1-AB02-E145BB28EE88}"/>
                </a:ext>
              </a:extLst>
            </p:cNvPr>
            <p:cNvCxnSpPr>
              <a:cxnSpLocks/>
            </p:cNvCxnSpPr>
            <p:nvPr/>
          </p:nvCxnSpPr>
          <p:spPr>
            <a:xfrm>
              <a:off x="3878298" y="2019376"/>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直線コネクタ 304">
              <a:extLst>
                <a:ext uri="{FF2B5EF4-FFF2-40B4-BE49-F238E27FC236}">
                  <a16:creationId xmlns="" xmlns:a16="http://schemas.microsoft.com/office/drawing/2014/main" id="{F9AB2C1C-DA60-4D29-9122-4BF42E57012C}"/>
                </a:ext>
              </a:extLst>
            </p:cNvPr>
            <p:cNvCxnSpPr>
              <a:cxnSpLocks/>
            </p:cNvCxnSpPr>
            <p:nvPr/>
          </p:nvCxnSpPr>
          <p:spPr>
            <a:xfrm>
              <a:off x="3878298" y="2180830"/>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 xmlns:a16="http://schemas.microsoft.com/office/drawing/2014/main" id="{21A237FA-2A6A-4A8B-90A0-7F0D8EE1F722}"/>
                </a:ext>
              </a:extLst>
            </p:cNvPr>
            <p:cNvCxnSpPr>
              <a:cxnSpLocks/>
            </p:cNvCxnSpPr>
            <p:nvPr/>
          </p:nvCxnSpPr>
          <p:spPr>
            <a:xfrm>
              <a:off x="3878298" y="2341809"/>
              <a:ext cx="174731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07" name="テキスト ボックス 306">
              <a:extLst>
                <a:ext uri="{FF2B5EF4-FFF2-40B4-BE49-F238E27FC236}">
                  <a16:creationId xmlns="" xmlns:a16="http://schemas.microsoft.com/office/drawing/2014/main" id="{3C534861-8E13-4C21-9D88-B9C3874E935E}"/>
                </a:ext>
              </a:extLst>
            </p:cNvPr>
            <p:cNvSpPr txBox="1"/>
            <p:nvPr/>
          </p:nvSpPr>
          <p:spPr>
            <a:xfrm>
              <a:off x="4170418" y="1341089"/>
              <a:ext cx="1250677" cy="188433"/>
            </a:xfrm>
            <a:prstGeom prst="rect">
              <a:avLst/>
            </a:prstGeom>
            <a:noFill/>
          </p:spPr>
          <p:txBody>
            <a:bodyPr wrap="none" rtlCol="0">
              <a:spAutoFit/>
            </a:bodyPr>
            <a:lstStyle/>
            <a:p>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メモ欄（留意事項など）</a:t>
              </a:r>
            </a:p>
          </p:txBody>
        </p:sp>
      </p:grpSp>
      <p:sp>
        <p:nvSpPr>
          <p:cNvPr id="308" name="テキスト ボックス 307">
            <a:extLst>
              <a:ext uri="{FF2B5EF4-FFF2-40B4-BE49-F238E27FC236}">
                <a16:creationId xmlns="" xmlns:a16="http://schemas.microsoft.com/office/drawing/2014/main" id="{CC4DCF10-B0DD-469D-ABB2-D7FCC6ED25F0}"/>
              </a:ext>
            </a:extLst>
          </p:cNvPr>
          <p:cNvSpPr txBox="1"/>
          <p:nvPr/>
        </p:nvSpPr>
        <p:spPr>
          <a:xfrm>
            <a:off x="2877867" y="6486208"/>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名前</a:t>
            </a:r>
          </a:p>
        </p:txBody>
      </p:sp>
      <p:sp>
        <p:nvSpPr>
          <p:cNvPr id="309" name="テキスト ボックス 308">
            <a:extLst>
              <a:ext uri="{FF2B5EF4-FFF2-40B4-BE49-F238E27FC236}">
                <a16:creationId xmlns="" xmlns:a16="http://schemas.microsoft.com/office/drawing/2014/main" id="{CFB3CE46-C123-483B-852C-270D972F8008}"/>
              </a:ext>
            </a:extLst>
          </p:cNvPr>
          <p:cNvSpPr txBox="1"/>
          <p:nvPr/>
        </p:nvSpPr>
        <p:spPr>
          <a:xfrm>
            <a:off x="2881404" y="6724119"/>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住所</a:t>
            </a:r>
          </a:p>
        </p:txBody>
      </p:sp>
      <p:sp>
        <p:nvSpPr>
          <p:cNvPr id="310" name="テキスト ボックス 309">
            <a:extLst>
              <a:ext uri="{FF2B5EF4-FFF2-40B4-BE49-F238E27FC236}">
                <a16:creationId xmlns="" xmlns:a16="http://schemas.microsoft.com/office/drawing/2014/main" id="{964BF511-5E9A-4AF4-9006-DFC963D2CFCF}"/>
              </a:ext>
            </a:extLst>
          </p:cNvPr>
          <p:cNvSpPr txBox="1"/>
          <p:nvPr/>
        </p:nvSpPr>
        <p:spPr>
          <a:xfrm>
            <a:off x="2894355" y="7459020"/>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性別</a:t>
            </a:r>
          </a:p>
        </p:txBody>
      </p:sp>
      <p:sp>
        <p:nvSpPr>
          <p:cNvPr id="311" name="テキスト ボックス 310">
            <a:extLst>
              <a:ext uri="{FF2B5EF4-FFF2-40B4-BE49-F238E27FC236}">
                <a16:creationId xmlns="" xmlns:a16="http://schemas.microsoft.com/office/drawing/2014/main" id="{278C4642-C2B6-49EC-9457-697EA86B7BBC}"/>
              </a:ext>
            </a:extLst>
          </p:cNvPr>
          <p:cNvSpPr txBox="1"/>
          <p:nvPr/>
        </p:nvSpPr>
        <p:spPr>
          <a:xfrm>
            <a:off x="3641160" y="7449148"/>
            <a:ext cx="415498"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血液型</a:t>
            </a:r>
          </a:p>
        </p:txBody>
      </p:sp>
      <p:sp>
        <p:nvSpPr>
          <p:cNvPr id="312" name="テキスト ボックス 311">
            <a:extLst>
              <a:ext uri="{FF2B5EF4-FFF2-40B4-BE49-F238E27FC236}">
                <a16:creationId xmlns="" xmlns:a16="http://schemas.microsoft.com/office/drawing/2014/main" id="{33EE97E6-5D6F-4C1E-B48B-E59BE9E4D0DD}"/>
              </a:ext>
            </a:extLst>
          </p:cNvPr>
          <p:cNvSpPr txBox="1"/>
          <p:nvPr/>
        </p:nvSpPr>
        <p:spPr>
          <a:xfrm>
            <a:off x="4486314" y="7452774"/>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家族</a:t>
            </a:r>
          </a:p>
        </p:txBody>
      </p:sp>
      <p:sp>
        <p:nvSpPr>
          <p:cNvPr id="313" name="テキスト ボックス 312">
            <a:extLst>
              <a:ext uri="{FF2B5EF4-FFF2-40B4-BE49-F238E27FC236}">
                <a16:creationId xmlns="" xmlns:a16="http://schemas.microsoft.com/office/drawing/2014/main" id="{44F2B91D-F4A1-4D7D-B942-D2D00A5A9204}"/>
              </a:ext>
            </a:extLst>
          </p:cNvPr>
          <p:cNvSpPr txBox="1"/>
          <p:nvPr/>
        </p:nvSpPr>
        <p:spPr>
          <a:xfrm>
            <a:off x="4356950" y="7571914"/>
            <a:ext cx="261610"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型</a:t>
            </a:r>
          </a:p>
        </p:txBody>
      </p:sp>
      <p:sp>
        <p:nvSpPr>
          <p:cNvPr id="314" name="テキスト ボックス 313">
            <a:extLst>
              <a:ext uri="{FF2B5EF4-FFF2-40B4-BE49-F238E27FC236}">
                <a16:creationId xmlns="" xmlns:a16="http://schemas.microsoft.com/office/drawing/2014/main" id="{A55E1582-0858-431A-8B6D-01974ED04EEF}"/>
              </a:ext>
            </a:extLst>
          </p:cNvPr>
          <p:cNvSpPr txBox="1"/>
          <p:nvPr/>
        </p:nvSpPr>
        <p:spPr>
          <a:xfrm>
            <a:off x="2896056" y="7684529"/>
            <a:ext cx="415498" cy="276998"/>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緊急</a:t>
            </a:r>
            <a:endParaRPr kumimoji="1" lang="en-US" altLang="ja-JP" sz="600" dirty="0">
              <a:latin typeface="HG丸ｺﾞｼｯｸM-PRO" panose="020F0600000000000000" pitchFamily="50" charset="-128"/>
              <a:ea typeface="HG丸ｺﾞｼｯｸM-PRO" panose="020F0600000000000000" pitchFamily="50" charset="-128"/>
            </a:endParaRPr>
          </a:p>
          <a:p>
            <a:r>
              <a:rPr kumimoji="1" lang="ja-JP" altLang="en-US" sz="600" dirty="0">
                <a:latin typeface="HG丸ｺﾞｼｯｸM-PRO" panose="020F0600000000000000" pitchFamily="50" charset="-128"/>
                <a:ea typeface="HG丸ｺﾞｼｯｸM-PRO" panose="020F0600000000000000" pitchFamily="50" charset="-128"/>
              </a:rPr>
              <a:t>連絡先</a:t>
            </a:r>
          </a:p>
        </p:txBody>
      </p:sp>
      <p:sp>
        <p:nvSpPr>
          <p:cNvPr id="315" name="テキスト ボックス 314">
            <a:extLst>
              <a:ext uri="{FF2B5EF4-FFF2-40B4-BE49-F238E27FC236}">
                <a16:creationId xmlns="" xmlns:a16="http://schemas.microsoft.com/office/drawing/2014/main" id="{EAA6EFA9-50D1-497B-80F0-05FE6461DFF5}"/>
              </a:ext>
            </a:extLst>
          </p:cNvPr>
          <p:cNvSpPr txBox="1"/>
          <p:nvPr/>
        </p:nvSpPr>
        <p:spPr>
          <a:xfrm>
            <a:off x="5117362" y="7562350"/>
            <a:ext cx="261610"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人</a:t>
            </a:r>
          </a:p>
        </p:txBody>
      </p:sp>
      <p:sp>
        <p:nvSpPr>
          <p:cNvPr id="316" name="テキスト ボックス 315">
            <a:extLst>
              <a:ext uri="{FF2B5EF4-FFF2-40B4-BE49-F238E27FC236}">
                <a16:creationId xmlns="" xmlns:a16="http://schemas.microsoft.com/office/drawing/2014/main" id="{D6602F93-C779-43BF-926F-0FBDBC4D6344}"/>
              </a:ext>
            </a:extLst>
          </p:cNvPr>
          <p:cNvSpPr txBox="1"/>
          <p:nvPr/>
        </p:nvSpPr>
        <p:spPr>
          <a:xfrm>
            <a:off x="2873394" y="8349707"/>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名前</a:t>
            </a:r>
          </a:p>
        </p:txBody>
      </p:sp>
      <p:sp>
        <p:nvSpPr>
          <p:cNvPr id="317" name="テキスト ボックス 316">
            <a:extLst>
              <a:ext uri="{FF2B5EF4-FFF2-40B4-BE49-F238E27FC236}">
                <a16:creationId xmlns="" xmlns:a16="http://schemas.microsoft.com/office/drawing/2014/main" id="{00945A77-AFF4-4F1F-9100-C90BC064311C}"/>
              </a:ext>
            </a:extLst>
          </p:cNvPr>
          <p:cNvSpPr txBox="1"/>
          <p:nvPr/>
        </p:nvSpPr>
        <p:spPr>
          <a:xfrm>
            <a:off x="2876931" y="8587618"/>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住所</a:t>
            </a:r>
          </a:p>
        </p:txBody>
      </p:sp>
      <p:sp>
        <p:nvSpPr>
          <p:cNvPr id="318" name="テキスト ボックス 317">
            <a:extLst>
              <a:ext uri="{FF2B5EF4-FFF2-40B4-BE49-F238E27FC236}">
                <a16:creationId xmlns="" xmlns:a16="http://schemas.microsoft.com/office/drawing/2014/main" id="{E7CCBB1A-AF09-4E56-9E34-306FABEAADEB}"/>
              </a:ext>
            </a:extLst>
          </p:cNvPr>
          <p:cNvSpPr txBox="1"/>
          <p:nvPr/>
        </p:nvSpPr>
        <p:spPr>
          <a:xfrm>
            <a:off x="2889882" y="9322519"/>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性別</a:t>
            </a:r>
          </a:p>
        </p:txBody>
      </p:sp>
      <p:sp>
        <p:nvSpPr>
          <p:cNvPr id="319" name="テキスト ボックス 318">
            <a:extLst>
              <a:ext uri="{FF2B5EF4-FFF2-40B4-BE49-F238E27FC236}">
                <a16:creationId xmlns="" xmlns:a16="http://schemas.microsoft.com/office/drawing/2014/main" id="{153DA50E-E0FD-440B-B1C8-A2AFAC0BAFE4}"/>
              </a:ext>
            </a:extLst>
          </p:cNvPr>
          <p:cNvSpPr txBox="1"/>
          <p:nvPr/>
        </p:nvSpPr>
        <p:spPr>
          <a:xfrm>
            <a:off x="3636687" y="9312647"/>
            <a:ext cx="415498"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血液型</a:t>
            </a:r>
          </a:p>
        </p:txBody>
      </p:sp>
      <p:sp>
        <p:nvSpPr>
          <p:cNvPr id="321" name="テキスト ボックス 320">
            <a:extLst>
              <a:ext uri="{FF2B5EF4-FFF2-40B4-BE49-F238E27FC236}">
                <a16:creationId xmlns="" xmlns:a16="http://schemas.microsoft.com/office/drawing/2014/main" id="{7B9BF509-C079-4085-96DB-5032CA8D9596}"/>
              </a:ext>
            </a:extLst>
          </p:cNvPr>
          <p:cNvSpPr txBox="1"/>
          <p:nvPr/>
        </p:nvSpPr>
        <p:spPr>
          <a:xfrm>
            <a:off x="4481841" y="9316273"/>
            <a:ext cx="338554"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家族</a:t>
            </a:r>
          </a:p>
        </p:txBody>
      </p:sp>
      <p:sp>
        <p:nvSpPr>
          <p:cNvPr id="322" name="テキスト ボックス 321">
            <a:extLst>
              <a:ext uri="{FF2B5EF4-FFF2-40B4-BE49-F238E27FC236}">
                <a16:creationId xmlns="" xmlns:a16="http://schemas.microsoft.com/office/drawing/2014/main" id="{541BC8EC-3078-4007-8AE4-6DB0A6C75810}"/>
              </a:ext>
            </a:extLst>
          </p:cNvPr>
          <p:cNvSpPr txBox="1"/>
          <p:nvPr/>
        </p:nvSpPr>
        <p:spPr>
          <a:xfrm>
            <a:off x="4352477" y="9435413"/>
            <a:ext cx="261610"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型</a:t>
            </a:r>
          </a:p>
        </p:txBody>
      </p:sp>
      <p:sp>
        <p:nvSpPr>
          <p:cNvPr id="323" name="テキスト ボックス 322">
            <a:extLst>
              <a:ext uri="{FF2B5EF4-FFF2-40B4-BE49-F238E27FC236}">
                <a16:creationId xmlns="" xmlns:a16="http://schemas.microsoft.com/office/drawing/2014/main" id="{F0FF5E36-4FCC-4C95-AE1D-6A343EE7B546}"/>
              </a:ext>
            </a:extLst>
          </p:cNvPr>
          <p:cNvSpPr txBox="1"/>
          <p:nvPr/>
        </p:nvSpPr>
        <p:spPr>
          <a:xfrm>
            <a:off x="2891583" y="9548028"/>
            <a:ext cx="415498" cy="276998"/>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緊急</a:t>
            </a:r>
            <a:endParaRPr kumimoji="1" lang="en-US" altLang="ja-JP" sz="600" dirty="0">
              <a:latin typeface="HG丸ｺﾞｼｯｸM-PRO" panose="020F0600000000000000" pitchFamily="50" charset="-128"/>
              <a:ea typeface="HG丸ｺﾞｼｯｸM-PRO" panose="020F0600000000000000" pitchFamily="50" charset="-128"/>
            </a:endParaRPr>
          </a:p>
          <a:p>
            <a:r>
              <a:rPr kumimoji="1" lang="ja-JP" altLang="en-US" sz="600" dirty="0">
                <a:latin typeface="HG丸ｺﾞｼｯｸM-PRO" panose="020F0600000000000000" pitchFamily="50" charset="-128"/>
                <a:ea typeface="HG丸ｺﾞｼｯｸM-PRO" panose="020F0600000000000000" pitchFamily="50" charset="-128"/>
              </a:rPr>
              <a:t>連絡先</a:t>
            </a:r>
          </a:p>
        </p:txBody>
      </p:sp>
      <p:sp>
        <p:nvSpPr>
          <p:cNvPr id="324" name="テキスト ボックス 323">
            <a:extLst>
              <a:ext uri="{FF2B5EF4-FFF2-40B4-BE49-F238E27FC236}">
                <a16:creationId xmlns="" xmlns:a16="http://schemas.microsoft.com/office/drawing/2014/main" id="{6A3A7812-8EAC-4DE9-A363-32E15FD7B3AF}"/>
              </a:ext>
            </a:extLst>
          </p:cNvPr>
          <p:cNvSpPr txBox="1"/>
          <p:nvPr/>
        </p:nvSpPr>
        <p:spPr>
          <a:xfrm>
            <a:off x="5112889" y="9425849"/>
            <a:ext cx="261610" cy="184666"/>
          </a:xfrm>
          <a:prstGeom prst="rect">
            <a:avLst/>
          </a:prstGeom>
          <a:noFill/>
        </p:spPr>
        <p:txBody>
          <a:bodyPr wrap="non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人</a:t>
            </a:r>
          </a:p>
        </p:txBody>
      </p:sp>
    </p:spTree>
    <p:extLst>
      <p:ext uri="{BB962C8B-B14F-4D97-AF65-F5344CB8AC3E}">
        <p14:creationId xmlns:p14="http://schemas.microsoft.com/office/powerpoint/2010/main" val="424598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2CA971A2-9001-47FC-8392-DE2ACD9E078D}"/>
              </a:ext>
            </a:extLst>
          </p:cNvPr>
          <p:cNvPicPr>
            <a:picLocks noChangeAspect="1"/>
          </p:cNvPicPr>
          <p:nvPr/>
        </p:nvPicPr>
        <p:blipFill>
          <a:blip r:embed="rId2"/>
          <a:stretch>
            <a:fillRect/>
          </a:stretch>
        </p:blipFill>
        <p:spPr>
          <a:xfrm>
            <a:off x="0" y="0"/>
            <a:ext cx="6858000" cy="9906000"/>
          </a:xfrm>
          <a:prstGeom prst="rect">
            <a:avLst/>
          </a:prstGeom>
        </p:spPr>
      </p:pic>
      <p:pic>
        <p:nvPicPr>
          <p:cNvPr id="174" name="図 173">
            <a:extLst>
              <a:ext uri="{FF2B5EF4-FFF2-40B4-BE49-F238E27FC236}">
                <a16:creationId xmlns="" xmlns:a16="http://schemas.microsoft.com/office/drawing/2014/main" id="{0D9751B9-D247-4FD0-853B-057966096E2E}"/>
              </a:ext>
            </a:extLst>
          </p:cNvPr>
          <p:cNvPicPr>
            <a:picLocks noChangeAspect="1"/>
          </p:cNvPicPr>
          <p:nvPr/>
        </p:nvPicPr>
        <p:blipFill rotWithShape="1">
          <a:blip r:embed="rId3"/>
          <a:srcRect l="40398" t="35552" r="35740" b="9046"/>
          <a:stretch/>
        </p:blipFill>
        <p:spPr>
          <a:xfrm>
            <a:off x="0" y="7911470"/>
            <a:ext cx="1316738" cy="1994530"/>
          </a:xfrm>
          <a:prstGeom prst="rect">
            <a:avLst/>
          </a:prstGeom>
        </p:spPr>
      </p:pic>
      <p:pic>
        <p:nvPicPr>
          <p:cNvPr id="5" name="図 4">
            <a:extLst>
              <a:ext uri="{FF2B5EF4-FFF2-40B4-BE49-F238E27FC236}">
                <a16:creationId xmlns="" xmlns:a16="http://schemas.microsoft.com/office/drawing/2014/main" id="{E408EE92-4038-4268-81FF-AAE394841A4C}"/>
              </a:ext>
            </a:extLst>
          </p:cNvPr>
          <p:cNvPicPr>
            <a:picLocks noChangeAspect="1"/>
          </p:cNvPicPr>
          <p:nvPr/>
        </p:nvPicPr>
        <p:blipFill>
          <a:blip r:embed="rId4"/>
          <a:stretch>
            <a:fillRect/>
          </a:stretch>
        </p:blipFill>
        <p:spPr>
          <a:xfrm>
            <a:off x="0" y="465565"/>
            <a:ext cx="6858000" cy="83030"/>
          </a:xfrm>
          <a:prstGeom prst="rect">
            <a:avLst/>
          </a:prstGeom>
        </p:spPr>
      </p:pic>
      <p:sp>
        <p:nvSpPr>
          <p:cNvPr id="6" name="テキスト ボックス 5">
            <a:extLst>
              <a:ext uri="{FF2B5EF4-FFF2-40B4-BE49-F238E27FC236}">
                <a16:creationId xmlns="" xmlns:a16="http://schemas.microsoft.com/office/drawing/2014/main" id="{20D4B47F-E0CA-450B-8A17-F9A3174AFE65}"/>
              </a:ext>
            </a:extLst>
          </p:cNvPr>
          <p:cNvSpPr txBox="1"/>
          <p:nvPr/>
        </p:nvSpPr>
        <p:spPr>
          <a:xfrm>
            <a:off x="65413" y="-70688"/>
            <a:ext cx="4047903" cy="553998"/>
          </a:xfrm>
          <a:prstGeom prst="rect">
            <a:avLst/>
          </a:prstGeom>
          <a:noFill/>
        </p:spPr>
        <p:txBody>
          <a:bodyPr wrap="none" rtlCol="0">
            <a:spAutoFit/>
          </a:bodyPr>
          <a:lstStyle/>
          <a:p>
            <a:r>
              <a:rPr kumimoji="1" lang="ja-JP" altLang="en-US" sz="3000" b="1" dirty="0">
                <a:effectLst>
                  <a:outerShdw blurRad="50800" dist="38100" algn="l" rotWithShape="0">
                    <a:prstClr val="black">
                      <a:alpha val="40000"/>
                    </a:prstClr>
                  </a:outerShdw>
                </a:effectLst>
                <a:latin typeface="HGPｺﾞｼｯｸE" panose="020B0900000000000000" pitchFamily="50" charset="-128"/>
                <a:ea typeface="HGPｺﾞｼｯｸE" panose="020B0900000000000000" pitchFamily="50" charset="-128"/>
              </a:rPr>
              <a:t>●●町町民の避難行動</a:t>
            </a:r>
          </a:p>
        </p:txBody>
      </p:sp>
      <p:sp>
        <p:nvSpPr>
          <p:cNvPr id="16" name="二等辺三角形 15">
            <a:extLst>
              <a:ext uri="{FF2B5EF4-FFF2-40B4-BE49-F238E27FC236}">
                <a16:creationId xmlns="" xmlns:a16="http://schemas.microsoft.com/office/drawing/2014/main" id="{F5607C2A-3728-4EE9-A782-649A9830D7EB}"/>
              </a:ext>
            </a:extLst>
          </p:cNvPr>
          <p:cNvSpPr/>
          <p:nvPr/>
        </p:nvSpPr>
        <p:spPr>
          <a:xfrm rot="10800000">
            <a:off x="277198" y="1785955"/>
            <a:ext cx="992605" cy="516655"/>
          </a:xfrm>
          <a:prstGeom prst="triangle">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3510F"/>
              </a:solidFill>
            </a:endParaRPr>
          </a:p>
        </p:txBody>
      </p:sp>
      <p:sp>
        <p:nvSpPr>
          <p:cNvPr id="17" name="二等辺三角形 16">
            <a:extLst>
              <a:ext uri="{FF2B5EF4-FFF2-40B4-BE49-F238E27FC236}">
                <a16:creationId xmlns="" xmlns:a16="http://schemas.microsoft.com/office/drawing/2014/main" id="{9D75A702-6C52-43B2-B00C-507D9CC61E7D}"/>
              </a:ext>
            </a:extLst>
          </p:cNvPr>
          <p:cNvSpPr/>
          <p:nvPr/>
        </p:nvSpPr>
        <p:spPr>
          <a:xfrm rot="10800000">
            <a:off x="278204" y="2795252"/>
            <a:ext cx="992605" cy="516655"/>
          </a:xfrm>
          <a:prstGeom prst="triangle">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3510F"/>
              </a:solidFill>
            </a:endParaRPr>
          </a:p>
        </p:txBody>
      </p:sp>
      <p:sp>
        <p:nvSpPr>
          <p:cNvPr id="13" name="四角形: 角を丸くする 12">
            <a:extLst>
              <a:ext uri="{FF2B5EF4-FFF2-40B4-BE49-F238E27FC236}">
                <a16:creationId xmlns="" xmlns:a16="http://schemas.microsoft.com/office/drawing/2014/main" id="{42619CA3-7B3F-4984-9B22-5B2EB92F4AD9}"/>
              </a:ext>
            </a:extLst>
          </p:cNvPr>
          <p:cNvSpPr/>
          <p:nvPr/>
        </p:nvSpPr>
        <p:spPr>
          <a:xfrm>
            <a:off x="66855" y="588498"/>
            <a:ext cx="1421134" cy="349686"/>
          </a:xfrm>
          <a:prstGeom prst="roundRect">
            <a:avLst/>
          </a:prstGeom>
          <a:solidFill>
            <a:schemeClr val="bg1"/>
          </a:solidFill>
          <a:ln w="19050">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53510F"/>
                </a:solidFill>
                <a:latin typeface="HG丸ｺﾞｼｯｸM-PRO" panose="020F0600000000000000" pitchFamily="50" charset="-128"/>
                <a:ea typeface="HG丸ｺﾞｼｯｸM-PRO" panose="020F0600000000000000" pitchFamily="50" charset="-128"/>
              </a:rPr>
              <a:t>防災気象情報</a:t>
            </a:r>
            <a:endParaRPr kumimoji="1" lang="en-US" altLang="ja-JP" sz="10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1000" b="1" dirty="0">
                <a:solidFill>
                  <a:srgbClr val="53510F"/>
                </a:solidFill>
                <a:latin typeface="HG丸ｺﾞｼｯｸM-PRO" panose="020F0600000000000000" pitchFamily="50" charset="-128"/>
                <a:ea typeface="HG丸ｺﾞｼｯｸM-PRO" panose="020F0600000000000000" pitchFamily="50" charset="-128"/>
              </a:rPr>
              <a:t>（気象庁等）</a:t>
            </a:r>
          </a:p>
        </p:txBody>
      </p:sp>
      <p:sp>
        <p:nvSpPr>
          <p:cNvPr id="14" name="四角形: 角を丸くする 13">
            <a:extLst>
              <a:ext uri="{FF2B5EF4-FFF2-40B4-BE49-F238E27FC236}">
                <a16:creationId xmlns="" xmlns:a16="http://schemas.microsoft.com/office/drawing/2014/main" id="{2377F76B-D58F-4D96-926B-65BD55366F4D}"/>
              </a:ext>
            </a:extLst>
          </p:cNvPr>
          <p:cNvSpPr/>
          <p:nvPr/>
        </p:nvSpPr>
        <p:spPr>
          <a:xfrm>
            <a:off x="1702112" y="590738"/>
            <a:ext cx="2419314" cy="363419"/>
          </a:xfrm>
          <a:prstGeom prst="roundRect">
            <a:avLst/>
          </a:prstGeom>
          <a:solidFill>
            <a:schemeClr val="bg1"/>
          </a:solidFill>
          <a:ln w="19050">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rgbClr val="53510F"/>
                </a:solidFill>
                <a:latin typeface="HG丸ｺﾞｼｯｸM-PRO" panose="020F0600000000000000" pitchFamily="50" charset="-128"/>
                <a:ea typeface="HG丸ｺﾞｼｯｸM-PRO" panose="020F0600000000000000" pitchFamily="50" charset="-128"/>
              </a:rPr>
              <a:t>避難に関する情報（●●市）</a:t>
            </a:r>
          </a:p>
        </p:txBody>
      </p:sp>
      <p:sp>
        <p:nvSpPr>
          <p:cNvPr id="15" name="四角形: 角を丸くする 14">
            <a:extLst>
              <a:ext uri="{FF2B5EF4-FFF2-40B4-BE49-F238E27FC236}">
                <a16:creationId xmlns="" xmlns:a16="http://schemas.microsoft.com/office/drawing/2014/main" id="{4916C994-1FD2-4B91-BAB7-FD884AC0D3EC}"/>
              </a:ext>
            </a:extLst>
          </p:cNvPr>
          <p:cNvSpPr/>
          <p:nvPr/>
        </p:nvSpPr>
        <p:spPr>
          <a:xfrm>
            <a:off x="4290587" y="595160"/>
            <a:ext cx="2524697" cy="531352"/>
          </a:xfrm>
          <a:prstGeom prst="roundRect">
            <a:avLst>
              <a:gd name="adj" fmla="val 10773"/>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避難行動</a:t>
            </a:r>
          </a:p>
        </p:txBody>
      </p:sp>
      <p:sp>
        <p:nvSpPr>
          <p:cNvPr id="19" name="テキスト ボックス 18">
            <a:extLst>
              <a:ext uri="{FF2B5EF4-FFF2-40B4-BE49-F238E27FC236}">
                <a16:creationId xmlns="" xmlns:a16="http://schemas.microsoft.com/office/drawing/2014/main" id="{3EC42E48-FB60-41B6-974B-533396200BB4}"/>
              </a:ext>
            </a:extLst>
          </p:cNvPr>
          <p:cNvSpPr txBox="1"/>
          <p:nvPr/>
        </p:nvSpPr>
        <p:spPr>
          <a:xfrm>
            <a:off x="48786" y="954692"/>
            <a:ext cx="1467068" cy="246221"/>
          </a:xfrm>
          <a:prstGeom prst="rect">
            <a:avLst/>
          </a:prstGeom>
          <a:noFill/>
        </p:spPr>
        <p:txBody>
          <a:bodyPr wrap="none" rtlCol="0">
            <a:spAutoFit/>
          </a:bodyPr>
          <a:lstStyle/>
          <a:p>
            <a:r>
              <a:rPr kumimoji="1" lang="ja-JP" altLang="en-US" sz="1000" b="1" dirty="0">
                <a:latin typeface="HG丸ｺﾞｼｯｸM-PRO" panose="020F0600000000000000" pitchFamily="50" charset="-128"/>
                <a:ea typeface="HG丸ｺﾞｼｯｸM-PRO" panose="020F0600000000000000" pitchFamily="50" charset="-128"/>
              </a:rPr>
              <a:t>大雨注意報・警報発表</a:t>
            </a:r>
          </a:p>
        </p:txBody>
      </p:sp>
      <p:sp>
        <p:nvSpPr>
          <p:cNvPr id="20" name="テキスト ボックス 19">
            <a:extLst>
              <a:ext uri="{FF2B5EF4-FFF2-40B4-BE49-F238E27FC236}">
                <a16:creationId xmlns="" xmlns:a16="http://schemas.microsoft.com/office/drawing/2014/main" id="{E4E0C520-BEE7-4EC1-BD97-11F04D833337}"/>
              </a:ext>
            </a:extLst>
          </p:cNvPr>
          <p:cNvSpPr txBox="1"/>
          <p:nvPr/>
        </p:nvSpPr>
        <p:spPr>
          <a:xfrm>
            <a:off x="2296844" y="920288"/>
            <a:ext cx="1223412" cy="230832"/>
          </a:xfrm>
          <a:prstGeom prst="rect">
            <a:avLst/>
          </a:prstGeom>
          <a:noFill/>
        </p:spPr>
        <p:txBody>
          <a:bodyPr wrap="none" rtlCol="0">
            <a:spAutoFit/>
          </a:bodyPr>
          <a:lstStyle/>
          <a:p>
            <a:r>
              <a:rPr kumimoji="1" lang="ja-JP" altLang="en-US" sz="900" b="1" dirty="0">
                <a:latin typeface="HG丸ｺﾞｼｯｸM-PRO" panose="020F0600000000000000" pitchFamily="50" charset="-128"/>
                <a:ea typeface="HG丸ｺﾞｼｯｸM-PRO" panose="020F0600000000000000" pitchFamily="50" charset="-128"/>
              </a:rPr>
              <a:t>（注意を促す情報）</a:t>
            </a:r>
          </a:p>
        </p:txBody>
      </p:sp>
      <p:sp>
        <p:nvSpPr>
          <p:cNvPr id="30" name="四角形: 角を丸くする 29">
            <a:extLst>
              <a:ext uri="{FF2B5EF4-FFF2-40B4-BE49-F238E27FC236}">
                <a16:creationId xmlns="" xmlns:a16="http://schemas.microsoft.com/office/drawing/2014/main" id="{146565F8-C660-4ECF-98C8-C79B4C833C39}"/>
              </a:ext>
            </a:extLst>
          </p:cNvPr>
          <p:cNvSpPr/>
          <p:nvPr/>
        </p:nvSpPr>
        <p:spPr>
          <a:xfrm>
            <a:off x="4283206" y="1276103"/>
            <a:ext cx="2532079" cy="913411"/>
          </a:xfrm>
          <a:prstGeom prst="roundRect">
            <a:avLst>
              <a:gd name="adj" fmla="val 6382"/>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・要配慮者に対しては個別に固定電話や携帯電話</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で安否確認</a:t>
            </a: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・隣近所で声をかけながら避難</a:t>
            </a: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・要配慮者は、車で避難場所まで搬送</a:t>
            </a:r>
            <a:endParaRPr kumimoji="1" lang="ja-JP" altLang="en-US" sz="3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3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8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避難先</a:t>
            </a:r>
            <a:r>
              <a:rPr kumimoji="1" lang="en-US" altLang="ja-JP" sz="8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●●町公民館</a:t>
            </a:r>
            <a:endParaRPr kumimoji="1"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 xmlns:a16="http://schemas.microsoft.com/office/drawing/2014/main" id="{2C6DB3C8-588D-4401-881A-05DC7A784D04}"/>
              </a:ext>
            </a:extLst>
          </p:cNvPr>
          <p:cNvSpPr/>
          <p:nvPr/>
        </p:nvSpPr>
        <p:spPr>
          <a:xfrm>
            <a:off x="4283206" y="2291185"/>
            <a:ext cx="2532079" cy="952641"/>
          </a:xfrm>
          <a:prstGeom prst="roundRect">
            <a:avLst>
              <a:gd name="adj" fmla="val 8120"/>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・●●町公民館に避難し、状況によっては</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▲▲町公民館へ移動</a:t>
            </a: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・前兆現象、危険な箇所を見つけたら町内会長へ</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連絡</a:t>
            </a:r>
            <a:endParaRPr kumimoji="1" lang="ja-JP" altLang="en-US" sz="3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3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8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避難先</a:t>
            </a:r>
            <a:r>
              <a:rPr kumimoji="1" lang="en-US" altLang="ja-JP" sz="8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●●町公民館</a:t>
            </a:r>
            <a:endParaRPr kumimoji="1" lang="en-US" altLang="ja-JP" sz="8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（状況によってはさらに▲▲町公民館へ移動）</a:t>
            </a:r>
            <a:endParaRPr kumimoji="1"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 xmlns:a16="http://schemas.microsoft.com/office/drawing/2014/main" id="{75602099-1A0C-44A9-B145-0E38E74A68D0}"/>
              </a:ext>
            </a:extLst>
          </p:cNvPr>
          <p:cNvSpPr/>
          <p:nvPr/>
        </p:nvSpPr>
        <p:spPr>
          <a:xfrm>
            <a:off x="4283206" y="3322800"/>
            <a:ext cx="2532079" cy="950579"/>
          </a:xfrm>
          <a:prstGeom prst="roundRect">
            <a:avLst>
              <a:gd name="adj" fmla="val 8761"/>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・すでに災害が発生している場合や</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外出が危険と判断される場合は、</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自宅の２階などで山から離れた</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安全な部屋に避難する</a:t>
            </a:r>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8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避難先</a:t>
            </a:r>
            <a:r>
              <a:rPr kumimoji="1" lang="en-US" altLang="ja-JP" sz="8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●●町公民館</a:t>
            </a:r>
            <a:endParaRPr kumimoji="1" lang="en-US" altLang="ja-JP" sz="8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　（状況によってはさらに▲▲町公民館へ移動）</a:t>
            </a:r>
            <a:endParaRPr kumimoji="1" lang="en-US" altLang="ja-JP" sz="8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800" dirty="0">
                <a:solidFill>
                  <a:srgbClr val="FF0000"/>
                </a:solidFill>
                <a:latin typeface="HG丸ｺﾞｼｯｸM-PRO" panose="020F0600000000000000" pitchFamily="50" charset="-128"/>
                <a:ea typeface="HG丸ｺﾞｼｯｸM-PRO" panose="020F0600000000000000" pitchFamily="50" charset="-128"/>
              </a:rPr>
              <a:t>外出が危険な場合、自宅の２階などの安全な場所</a:t>
            </a:r>
            <a:endParaRPr kumimoji="1"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矢印: 右 33">
            <a:extLst>
              <a:ext uri="{FF2B5EF4-FFF2-40B4-BE49-F238E27FC236}">
                <a16:creationId xmlns="" xmlns:a16="http://schemas.microsoft.com/office/drawing/2014/main" id="{C4864837-6358-4DFD-99AC-A1B4F60FC95D}"/>
              </a:ext>
            </a:extLst>
          </p:cNvPr>
          <p:cNvSpPr/>
          <p:nvPr/>
        </p:nvSpPr>
        <p:spPr>
          <a:xfrm>
            <a:off x="1615964" y="4355108"/>
            <a:ext cx="446920" cy="297153"/>
          </a:xfrm>
          <a:prstGeom prst="righ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 xmlns:a16="http://schemas.microsoft.com/office/drawing/2014/main" id="{2775A2FA-6BDD-46BA-83F0-798519D00515}"/>
              </a:ext>
            </a:extLst>
          </p:cNvPr>
          <p:cNvSpPr/>
          <p:nvPr/>
        </p:nvSpPr>
        <p:spPr>
          <a:xfrm>
            <a:off x="65414" y="3324665"/>
            <a:ext cx="1406064" cy="792000"/>
          </a:xfrm>
          <a:prstGeom prst="roundRect">
            <a:avLst>
              <a:gd name="adj" fmla="val 7178"/>
            </a:avLst>
          </a:prstGeom>
          <a:solidFill>
            <a:schemeClr val="bg1"/>
          </a:solidFill>
          <a:ln w="19050">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土砂災害</a:t>
            </a:r>
            <a:endParaRPr kumimoji="1" lang="en-US" altLang="ja-JP" sz="9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警戒情報発表</a:t>
            </a:r>
            <a:endParaRPr kumimoji="1" lang="en-US" altLang="ja-JP" sz="9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かつ</a:t>
            </a:r>
            <a:endParaRPr kumimoji="1" lang="en-US" altLang="ja-JP" sz="9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土砂災害の前兆現象が発見された場合</a:t>
            </a:r>
          </a:p>
        </p:txBody>
      </p:sp>
      <p:sp>
        <p:nvSpPr>
          <p:cNvPr id="37" name="矢印: 右 36">
            <a:extLst>
              <a:ext uri="{FF2B5EF4-FFF2-40B4-BE49-F238E27FC236}">
                <a16:creationId xmlns="" xmlns:a16="http://schemas.microsoft.com/office/drawing/2014/main" id="{8493880A-4D87-4ED6-8432-B9F6342F8FD8}"/>
              </a:ext>
            </a:extLst>
          </p:cNvPr>
          <p:cNvSpPr/>
          <p:nvPr/>
        </p:nvSpPr>
        <p:spPr>
          <a:xfrm>
            <a:off x="4416710" y="4369602"/>
            <a:ext cx="446920" cy="297153"/>
          </a:xfrm>
          <a:prstGeom prst="righ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 xmlns:a16="http://schemas.microsoft.com/office/drawing/2014/main" id="{9EC503D4-594B-41D3-A65D-29BF5F5E1900}"/>
              </a:ext>
            </a:extLst>
          </p:cNvPr>
          <p:cNvCxnSpPr/>
          <p:nvPr/>
        </p:nvCxnSpPr>
        <p:spPr>
          <a:xfrm>
            <a:off x="0" y="1189102"/>
            <a:ext cx="6858000" cy="0"/>
          </a:xfrm>
          <a:prstGeom prst="line">
            <a:avLst/>
          </a:prstGeom>
          <a:ln>
            <a:solidFill>
              <a:schemeClr val="accent4">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二等辺三角形 37">
            <a:extLst>
              <a:ext uri="{FF2B5EF4-FFF2-40B4-BE49-F238E27FC236}">
                <a16:creationId xmlns="" xmlns:a16="http://schemas.microsoft.com/office/drawing/2014/main" id="{C0B1A4BE-FBFD-4875-A293-6CE1452C067D}"/>
              </a:ext>
            </a:extLst>
          </p:cNvPr>
          <p:cNvSpPr/>
          <p:nvPr/>
        </p:nvSpPr>
        <p:spPr>
          <a:xfrm rot="10800000">
            <a:off x="2630760" y="1141782"/>
            <a:ext cx="556290" cy="97900"/>
          </a:xfrm>
          <a:prstGeom prst="triangle">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50000"/>
                </a:schemeClr>
              </a:solidFill>
            </a:endParaRPr>
          </a:p>
        </p:txBody>
      </p:sp>
      <p:cxnSp>
        <p:nvCxnSpPr>
          <p:cNvPr id="9" name="直線コネクタ 8">
            <a:extLst>
              <a:ext uri="{FF2B5EF4-FFF2-40B4-BE49-F238E27FC236}">
                <a16:creationId xmlns="" xmlns:a16="http://schemas.microsoft.com/office/drawing/2014/main" id="{CF712A18-8A01-47E4-A742-9EEC2E0928D1}"/>
              </a:ext>
            </a:extLst>
          </p:cNvPr>
          <p:cNvCxnSpPr>
            <a:cxnSpLocks/>
          </p:cNvCxnSpPr>
          <p:nvPr/>
        </p:nvCxnSpPr>
        <p:spPr>
          <a:xfrm>
            <a:off x="1583336" y="1023732"/>
            <a:ext cx="0" cy="3273711"/>
          </a:xfrm>
          <a:prstGeom prst="line">
            <a:avLst/>
          </a:prstGeom>
          <a:ln>
            <a:solidFill>
              <a:schemeClr val="accent4">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 xmlns:a16="http://schemas.microsoft.com/office/drawing/2014/main" id="{797A8B69-DA0E-4009-BEA9-54F3FC5F3CD0}"/>
              </a:ext>
            </a:extLst>
          </p:cNvPr>
          <p:cNvCxnSpPr/>
          <p:nvPr/>
        </p:nvCxnSpPr>
        <p:spPr>
          <a:xfrm>
            <a:off x="0" y="2240020"/>
            <a:ext cx="6858000" cy="0"/>
          </a:xfrm>
          <a:prstGeom prst="line">
            <a:avLst/>
          </a:prstGeom>
          <a:ln>
            <a:solidFill>
              <a:schemeClr val="accent4">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 xmlns:a16="http://schemas.microsoft.com/office/drawing/2014/main" id="{28DA74A5-C144-4ED6-A86C-49116659D1D3}"/>
              </a:ext>
            </a:extLst>
          </p:cNvPr>
          <p:cNvCxnSpPr/>
          <p:nvPr/>
        </p:nvCxnSpPr>
        <p:spPr>
          <a:xfrm>
            <a:off x="0" y="3287953"/>
            <a:ext cx="6858000" cy="0"/>
          </a:xfrm>
          <a:prstGeom prst="line">
            <a:avLst/>
          </a:prstGeom>
          <a:ln>
            <a:solidFill>
              <a:schemeClr val="accent4">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 xmlns:a16="http://schemas.microsoft.com/office/drawing/2014/main" id="{8747FE4B-CE0E-4DF8-9642-8D37FE721960}"/>
              </a:ext>
            </a:extLst>
          </p:cNvPr>
          <p:cNvCxnSpPr>
            <a:cxnSpLocks/>
          </p:cNvCxnSpPr>
          <p:nvPr/>
        </p:nvCxnSpPr>
        <p:spPr>
          <a:xfrm>
            <a:off x="1316737" y="5545985"/>
            <a:ext cx="0" cy="43600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 xmlns:a16="http://schemas.microsoft.com/office/drawing/2014/main" id="{A88E3510-0180-41D3-BBE9-5B223BF11DDC}"/>
              </a:ext>
            </a:extLst>
          </p:cNvPr>
          <p:cNvPicPr>
            <a:picLocks noChangeAspect="1"/>
          </p:cNvPicPr>
          <p:nvPr/>
        </p:nvPicPr>
        <p:blipFill>
          <a:blip r:embed="rId5"/>
          <a:stretch>
            <a:fillRect/>
          </a:stretch>
        </p:blipFill>
        <p:spPr>
          <a:xfrm>
            <a:off x="1299417" y="4352353"/>
            <a:ext cx="5541263" cy="5553647"/>
          </a:xfrm>
          <a:prstGeom prst="rect">
            <a:avLst/>
          </a:prstGeom>
        </p:spPr>
      </p:pic>
      <p:sp>
        <p:nvSpPr>
          <p:cNvPr id="7" name="四角形: 角を丸くする 6">
            <a:extLst>
              <a:ext uri="{FF2B5EF4-FFF2-40B4-BE49-F238E27FC236}">
                <a16:creationId xmlns="" xmlns:a16="http://schemas.microsoft.com/office/drawing/2014/main" id="{9CFB77E6-93D9-4286-AE03-4981A4752A43}"/>
              </a:ext>
            </a:extLst>
          </p:cNvPr>
          <p:cNvSpPr/>
          <p:nvPr/>
        </p:nvSpPr>
        <p:spPr>
          <a:xfrm>
            <a:off x="66390" y="1269076"/>
            <a:ext cx="1406064" cy="792000"/>
          </a:xfrm>
          <a:prstGeom prst="roundRect">
            <a:avLst>
              <a:gd name="adj" fmla="val 9550"/>
            </a:avLst>
          </a:prstGeom>
          <a:solidFill>
            <a:schemeClr val="bg1"/>
          </a:solidFill>
          <a:ln w="19050">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rgbClr val="53510F"/>
                </a:solidFill>
                <a:latin typeface="HG丸ｺﾞｼｯｸM-PRO" panose="020F0600000000000000" pitchFamily="50" charset="-128"/>
                <a:ea typeface="HG丸ｺﾞｼｯｸM-PRO" panose="020F0600000000000000" pitchFamily="50" charset="-128"/>
              </a:rPr>
              <a:t>大雨警報（土砂災害）発表</a:t>
            </a:r>
            <a:endParaRPr kumimoji="1" lang="ja-JP" altLang="en-US" sz="900" b="1" dirty="0">
              <a:solidFill>
                <a:srgbClr val="53510F"/>
              </a:solidFill>
              <a:latin typeface="HG丸ｺﾞｼｯｸM-PRO" panose="020F0600000000000000" pitchFamily="50" charset="-128"/>
              <a:ea typeface="HG丸ｺﾞｼｯｸM-PRO" panose="020F0600000000000000" pitchFamily="50" charset="-128"/>
            </a:endParaRPr>
          </a:p>
        </p:txBody>
      </p:sp>
      <p:cxnSp>
        <p:nvCxnSpPr>
          <p:cNvPr id="169" name="直線コネクタ 168">
            <a:extLst>
              <a:ext uri="{FF2B5EF4-FFF2-40B4-BE49-F238E27FC236}">
                <a16:creationId xmlns="" xmlns:a16="http://schemas.microsoft.com/office/drawing/2014/main" id="{20643487-C068-4549-B4F5-A94E17E23176}"/>
              </a:ext>
            </a:extLst>
          </p:cNvPr>
          <p:cNvCxnSpPr/>
          <p:nvPr/>
        </p:nvCxnSpPr>
        <p:spPr>
          <a:xfrm>
            <a:off x="-31563" y="4343400"/>
            <a:ext cx="685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 xmlns:a16="http://schemas.microsoft.com/office/drawing/2014/main" id="{771FD1AE-6162-437E-ADAD-C25F5C528110}"/>
              </a:ext>
            </a:extLst>
          </p:cNvPr>
          <p:cNvCxnSpPr>
            <a:cxnSpLocks/>
          </p:cNvCxnSpPr>
          <p:nvPr/>
        </p:nvCxnSpPr>
        <p:spPr>
          <a:xfrm>
            <a:off x="1299413" y="6196584"/>
            <a:ext cx="55412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 xmlns:a16="http://schemas.microsoft.com/office/drawing/2014/main" id="{DA67FFA7-A3B7-48EF-A131-B5C958BB7DBE}"/>
              </a:ext>
            </a:extLst>
          </p:cNvPr>
          <p:cNvCxnSpPr>
            <a:cxnSpLocks/>
          </p:cNvCxnSpPr>
          <p:nvPr/>
        </p:nvCxnSpPr>
        <p:spPr>
          <a:xfrm>
            <a:off x="1299416" y="8050212"/>
            <a:ext cx="554126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 xmlns:a16="http://schemas.microsoft.com/office/drawing/2014/main" id="{FC51F0C5-F2DF-43C7-BFC2-5B50AD33C876}"/>
              </a:ext>
            </a:extLst>
          </p:cNvPr>
          <p:cNvCxnSpPr>
            <a:cxnSpLocks/>
          </p:cNvCxnSpPr>
          <p:nvPr/>
        </p:nvCxnSpPr>
        <p:spPr>
          <a:xfrm>
            <a:off x="1301127" y="4343400"/>
            <a:ext cx="0" cy="5562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3" name="テキスト ボックス 172">
            <a:extLst>
              <a:ext uri="{FF2B5EF4-FFF2-40B4-BE49-F238E27FC236}">
                <a16:creationId xmlns="" xmlns:a16="http://schemas.microsoft.com/office/drawing/2014/main" id="{38529B2A-901E-4CBE-9AB7-F09AC0B2A0D8}"/>
              </a:ext>
            </a:extLst>
          </p:cNvPr>
          <p:cNvSpPr txBox="1"/>
          <p:nvPr/>
        </p:nvSpPr>
        <p:spPr>
          <a:xfrm>
            <a:off x="128298" y="4622901"/>
            <a:ext cx="1015663" cy="2823850"/>
          </a:xfrm>
          <a:prstGeom prst="rect">
            <a:avLst/>
          </a:prstGeom>
          <a:noFill/>
        </p:spPr>
        <p:txBody>
          <a:bodyPr vert="eaVert" wrap="none" rtlCol="0">
            <a:spAutoFit/>
          </a:bodyPr>
          <a:lstStyle/>
          <a:p>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災害のおそれがあるときは</a:t>
            </a:r>
            <a:endParaRPr kumimoji="1"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地域のみんなで</a:t>
            </a:r>
            <a:endParaRPr kumimoji="1"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助け合いましょう！</a:t>
            </a:r>
          </a:p>
        </p:txBody>
      </p:sp>
      <p:grpSp>
        <p:nvGrpSpPr>
          <p:cNvPr id="175" name="グループ化 174">
            <a:extLst>
              <a:ext uri="{FF2B5EF4-FFF2-40B4-BE49-F238E27FC236}">
                <a16:creationId xmlns="" xmlns:a16="http://schemas.microsoft.com/office/drawing/2014/main" id="{8A67A36A-108E-4B5E-B430-2D9ABE6F4096}"/>
              </a:ext>
            </a:extLst>
          </p:cNvPr>
          <p:cNvGrpSpPr/>
          <p:nvPr/>
        </p:nvGrpSpPr>
        <p:grpSpPr>
          <a:xfrm>
            <a:off x="4198147" y="4440811"/>
            <a:ext cx="2478564" cy="1685751"/>
            <a:chOff x="7940785" y="4337248"/>
            <a:chExt cx="2478564" cy="1685751"/>
          </a:xfrm>
        </p:grpSpPr>
        <p:sp>
          <p:nvSpPr>
            <p:cNvPr id="176" name="四角形: 角を丸くする 175">
              <a:extLst>
                <a:ext uri="{FF2B5EF4-FFF2-40B4-BE49-F238E27FC236}">
                  <a16:creationId xmlns="" xmlns:a16="http://schemas.microsoft.com/office/drawing/2014/main" id="{9292F2CD-DF1A-4F98-AE9A-9E717D8D97BD}"/>
                </a:ext>
              </a:extLst>
            </p:cNvPr>
            <p:cNvSpPr/>
            <p:nvPr/>
          </p:nvSpPr>
          <p:spPr>
            <a:xfrm>
              <a:off x="7944911" y="4684675"/>
              <a:ext cx="2474438" cy="133832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四角形: 角を丸くする 176">
              <a:extLst>
                <a:ext uri="{FF2B5EF4-FFF2-40B4-BE49-F238E27FC236}">
                  <a16:creationId xmlns="" xmlns:a16="http://schemas.microsoft.com/office/drawing/2014/main" id="{9B4F4DD3-0B81-422D-9A7A-A7358753971C}"/>
                </a:ext>
              </a:extLst>
            </p:cNvPr>
            <p:cNvSpPr/>
            <p:nvPr/>
          </p:nvSpPr>
          <p:spPr>
            <a:xfrm>
              <a:off x="7940785" y="4337248"/>
              <a:ext cx="2478564" cy="298900"/>
            </a:xfrm>
            <a:prstGeom prst="roundRect">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HG丸ｺﾞｼｯｸM-PRO" panose="020F0600000000000000" pitchFamily="50" charset="-128"/>
                  <a:ea typeface="HG丸ｺﾞｼｯｸM-PRO" panose="020F0600000000000000" pitchFamily="50" charset="-128"/>
                </a:rPr>
                <a:t>だれを気にかける？</a:t>
              </a:r>
              <a:r>
                <a:rPr kumimoji="1" lang="ja-JP" altLang="en-US" sz="800" dirty="0">
                  <a:latin typeface="HG丸ｺﾞｼｯｸM-PRO" panose="020F0600000000000000" pitchFamily="50" charset="-128"/>
                  <a:ea typeface="HG丸ｺﾞｼｯｸM-PRO" panose="020F0600000000000000" pitchFamily="50" charset="-128"/>
                </a:rPr>
                <a:t>（近所の高齢者など）</a:t>
              </a:r>
            </a:p>
          </p:txBody>
        </p:sp>
        <p:grpSp>
          <p:nvGrpSpPr>
            <p:cNvPr id="178" name="グループ化 177">
              <a:extLst>
                <a:ext uri="{FF2B5EF4-FFF2-40B4-BE49-F238E27FC236}">
                  <a16:creationId xmlns="" xmlns:a16="http://schemas.microsoft.com/office/drawing/2014/main" id="{7C6DA553-A84A-428F-9C4F-1B545D26ADE8}"/>
                </a:ext>
              </a:extLst>
            </p:cNvPr>
            <p:cNvGrpSpPr/>
            <p:nvPr/>
          </p:nvGrpSpPr>
          <p:grpSpPr>
            <a:xfrm>
              <a:off x="8003227" y="4699474"/>
              <a:ext cx="369148" cy="391561"/>
              <a:chOff x="8003227" y="4699474"/>
              <a:chExt cx="369148" cy="391561"/>
            </a:xfrm>
          </p:grpSpPr>
          <p:sp>
            <p:nvSpPr>
              <p:cNvPr id="184" name="楕円 183">
                <a:extLst>
                  <a:ext uri="{FF2B5EF4-FFF2-40B4-BE49-F238E27FC236}">
                    <a16:creationId xmlns="" xmlns:a16="http://schemas.microsoft.com/office/drawing/2014/main" id="{3A17F065-BF75-4CBB-9CE7-582D2AAC9C4B}"/>
                  </a:ext>
                </a:extLst>
              </p:cNvPr>
              <p:cNvSpPr/>
              <p:nvPr/>
            </p:nvSpPr>
            <p:spPr>
              <a:xfrm>
                <a:off x="8030307" y="4734599"/>
                <a:ext cx="342068" cy="342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テキスト ボックス 184">
                <a:extLst>
                  <a:ext uri="{FF2B5EF4-FFF2-40B4-BE49-F238E27FC236}">
                    <a16:creationId xmlns="" xmlns:a16="http://schemas.microsoft.com/office/drawing/2014/main" id="{688FC717-2418-48FD-9F95-AE369213C855}"/>
                  </a:ext>
                </a:extLst>
              </p:cNvPr>
              <p:cNvSpPr txBox="1"/>
              <p:nvPr/>
            </p:nvSpPr>
            <p:spPr>
              <a:xfrm rot="1656427">
                <a:off x="8003227" y="4699474"/>
                <a:ext cx="351988" cy="391561"/>
              </a:xfrm>
              <a:prstGeom prst="rect">
                <a:avLst/>
              </a:prstGeom>
              <a:noFill/>
            </p:spPr>
            <p:txBody>
              <a:bodyPr wrap="square" rtlCol="0">
                <a:spAutoFit/>
              </a:bodyPr>
              <a:lstStyle/>
              <a:p>
                <a:r>
                  <a:rPr kumimoji="1" lang="ja-JP" altLang="en-US" b="1" dirty="0">
                    <a:latin typeface="HGS創英角ｺﾞｼｯｸUB" panose="020B0900000000000000" pitchFamily="50" charset="-128"/>
                    <a:ea typeface="HGS創英角ｺﾞｼｯｸUB" panose="020B0900000000000000" pitchFamily="50" charset="-128"/>
                  </a:rPr>
                  <a:t>！</a:t>
                </a:r>
              </a:p>
            </p:txBody>
          </p:sp>
        </p:grpSp>
        <p:sp>
          <p:nvSpPr>
            <p:cNvPr id="179" name="テキスト ボックス 178">
              <a:extLst>
                <a:ext uri="{FF2B5EF4-FFF2-40B4-BE49-F238E27FC236}">
                  <a16:creationId xmlns="" xmlns:a16="http://schemas.microsoft.com/office/drawing/2014/main" id="{3427751D-C560-4704-B36F-8A389FCFC04E}"/>
                </a:ext>
              </a:extLst>
            </p:cNvPr>
            <p:cNvSpPr txBox="1"/>
            <p:nvPr/>
          </p:nvSpPr>
          <p:spPr>
            <a:xfrm>
              <a:off x="8372375" y="4756609"/>
              <a:ext cx="2037247" cy="338554"/>
            </a:xfrm>
            <a:prstGeom prst="rect">
              <a:avLst/>
            </a:prstGeom>
            <a:noFill/>
          </p:spPr>
          <p:txBody>
            <a:bodyPr wrap="squar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注意を促す情報や避難に関する情報が</a:t>
              </a:r>
              <a:endParaRPr kumimoji="1" lang="en-US" altLang="ja-JP" sz="800" b="1" dirty="0">
                <a:latin typeface="HG丸ｺﾞｼｯｸM-PRO" panose="020F0600000000000000" pitchFamily="50" charset="-128"/>
                <a:ea typeface="HG丸ｺﾞｼｯｸM-PRO" panose="020F0600000000000000" pitchFamily="50" charset="-128"/>
              </a:endParaRPr>
            </a:p>
            <a:p>
              <a:r>
                <a:rPr kumimoji="1" lang="ja-JP" altLang="en-US" sz="800" b="1" dirty="0">
                  <a:latin typeface="HG丸ｺﾞｼｯｸM-PRO" panose="020F0600000000000000" pitchFamily="50" charset="-128"/>
                  <a:ea typeface="HG丸ｺﾞｼｯｸM-PRO" panose="020F0600000000000000" pitchFamily="50" charset="-128"/>
                </a:rPr>
                <a:t>発令されたら</a:t>
              </a:r>
              <a:r>
                <a:rPr kumimoji="1" lang="en-US" altLang="ja-JP" sz="800" b="1" dirty="0">
                  <a:latin typeface="HG丸ｺﾞｼｯｸM-PRO" panose="020F0600000000000000" pitchFamily="50" charset="-128"/>
                  <a:ea typeface="HG丸ｺﾞｼｯｸM-PRO" panose="020F0600000000000000" pitchFamily="50" charset="-128"/>
                </a:rPr>
                <a:t>…</a:t>
              </a:r>
              <a:r>
                <a:rPr kumimoji="1" lang="ja-JP" altLang="en-US" sz="800" b="1" dirty="0">
                  <a:latin typeface="HG丸ｺﾞｼｯｸM-PRO" panose="020F0600000000000000" pitchFamily="50" charset="-128"/>
                  <a:ea typeface="HG丸ｺﾞｼｯｸM-PRO" panose="020F0600000000000000" pitchFamily="50" charset="-128"/>
                </a:rPr>
                <a:t>だれに連絡する？</a:t>
              </a:r>
            </a:p>
          </p:txBody>
        </p:sp>
        <p:sp>
          <p:nvSpPr>
            <p:cNvPr id="180" name="四角形: 角を丸くする 179">
              <a:extLst>
                <a:ext uri="{FF2B5EF4-FFF2-40B4-BE49-F238E27FC236}">
                  <a16:creationId xmlns="" xmlns:a16="http://schemas.microsoft.com/office/drawing/2014/main" id="{0DA77BD7-AD45-424F-80B8-2C1E57672B14}"/>
                </a:ext>
              </a:extLst>
            </p:cNvPr>
            <p:cNvSpPr/>
            <p:nvPr/>
          </p:nvSpPr>
          <p:spPr>
            <a:xfrm>
              <a:off x="8026809" y="5173627"/>
              <a:ext cx="892068" cy="14563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誰に？</a:t>
              </a:r>
            </a:p>
          </p:txBody>
        </p:sp>
        <p:sp>
          <p:nvSpPr>
            <p:cNvPr id="181" name="四角形: 角を丸くする 180">
              <a:extLst>
                <a:ext uri="{FF2B5EF4-FFF2-40B4-BE49-F238E27FC236}">
                  <a16:creationId xmlns="" xmlns:a16="http://schemas.microsoft.com/office/drawing/2014/main" id="{E538608F-345E-45D7-A64C-3D743E224D0D}"/>
                </a:ext>
              </a:extLst>
            </p:cNvPr>
            <p:cNvSpPr/>
            <p:nvPr/>
          </p:nvSpPr>
          <p:spPr>
            <a:xfrm>
              <a:off x="9061726" y="5169165"/>
              <a:ext cx="1285428" cy="15009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連絡先は？</a:t>
              </a:r>
            </a:p>
          </p:txBody>
        </p:sp>
        <p:cxnSp>
          <p:nvCxnSpPr>
            <p:cNvPr id="182" name="直線コネクタ 181">
              <a:extLst>
                <a:ext uri="{FF2B5EF4-FFF2-40B4-BE49-F238E27FC236}">
                  <a16:creationId xmlns="" xmlns:a16="http://schemas.microsoft.com/office/drawing/2014/main" id="{DB418061-C214-4D50-8C83-65EC1FE3463D}"/>
                </a:ext>
              </a:extLst>
            </p:cNvPr>
            <p:cNvCxnSpPr>
              <a:cxnSpLocks/>
            </p:cNvCxnSpPr>
            <p:nvPr/>
          </p:nvCxnSpPr>
          <p:spPr>
            <a:xfrm>
              <a:off x="8053909" y="5547990"/>
              <a:ext cx="226215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 xmlns:a16="http://schemas.microsoft.com/office/drawing/2014/main" id="{E5BD5FE1-0B24-4182-9954-9C887147DD31}"/>
                </a:ext>
              </a:extLst>
            </p:cNvPr>
            <p:cNvCxnSpPr>
              <a:cxnSpLocks/>
            </p:cNvCxnSpPr>
            <p:nvPr/>
          </p:nvCxnSpPr>
          <p:spPr>
            <a:xfrm>
              <a:off x="8053909" y="5813501"/>
              <a:ext cx="226215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86" name="グループ化 185">
            <a:extLst>
              <a:ext uri="{FF2B5EF4-FFF2-40B4-BE49-F238E27FC236}">
                <a16:creationId xmlns="" xmlns:a16="http://schemas.microsoft.com/office/drawing/2014/main" id="{37E181B4-FD74-40B8-B007-6F9E881E314A}"/>
              </a:ext>
            </a:extLst>
          </p:cNvPr>
          <p:cNvGrpSpPr/>
          <p:nvPr/>
        </p:nvGrpSpPr>
        <p:grpSpPr>
          <a:xfrm>
            <a:off x="4204563" y="6255220"/>
            <a:ext cx="2478564" cy="1685751"/>
            <a:chOff x="7940785" y="4337248"/>
            <a:chExt cx="2478564" cy="1685751"/>
          </a:xfrm>
        </p:grpSpPr>
        <p:sp>
          <p:nvSpPr>
            <p:cNvPr id="187" name="四角形: 角を丸くする 186">
              <a:extLst>
                <a:ext uri="{FF2B5EF4-FFF2-40B4-BE49-F238E27FC236}">
                  <a16:creationId xmlns="" xmlns:a16="http://schemas.microsoft.com/office/drawing/2014/main" id="{8F422BA1-8AB1-4981-AFC2-367A67959A71}"/>
                </a:ext>
              </a:extLst>
            </p:cNvPr>
            <p:cNvSpPr/>
            <p:nvPr/>
          </p:nvSpPr>
          <p:spPr>
            <a:xfrm>
              <a:off x="7944911" y="4684675"/>
              <a:ext cx="2474438" cy="133832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四角形: 角を丸くする 187">
              <a:extLst>
                <a:ext uri="{FF2B5EF4-FFF2-40B4-BE49-F238E27FC236}">
                  <a16:creationId xmlns="" xmlns:a16="http://schemas.microsoft.com/office/drawing/2014/main" id="{51EE8E40-1138-481B-BFEA-003D0AB6DF53}"/>
                </a:ext>
              </a:extLst>
            </p:cNvPr>
            <p:cNvSpPr/>
            <p:nvPr/>
          </p:nvSpPr>
          <p:spPr>
            <a:xfrm>
              <a:off x="7940785" y="4337248"/>
              <a:ext cx="2478564" cy="298900"/>
            </a:xfrm>
            <a:prstGeom prst="roundRect">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HG丸ｺﾞｼｯｸM-PRO" panose="020F0600000000000000" pitchFamily="50" charset="-128"/>
                  <a:ea typeface="HG丸ｺﾞｼｯｸM-PRO" panose="020F0600000000000000" pitchFamily="50" charset="-128"/>
                </a:rPr>
                <a:t>だれを気にかける？</a:t>
              </a:r>
              <a:r>
                <a:rPr kumimoji="1" lang="ja-JP" altLang="en-US" sz="800" dirty="0">
                  <a:latin typeface="HG丸ｺﾞｼｯｸM-PRO" panose="020F0600000000000000" pitchFamily="50" charset="-128"/>
                  <a:ea typeface="HG丸ｺﾞｼｯｸM-PRO" panose="020F0600000000000000" pitchFamily="50" charset="-128"/>
                </a:rPr>
                <a:t>（近所の高齢者など）</a:t>
              </a:r>
            </a:p>
          </p:txBody>
        </p:sp>
        <p:grpSp>
          <p:nvGrpSpPr>
            <p:cNvPr id="189" name="グループ化 188">
              <a:extLst>
                <a:ext uri="{FF2B5EF4-FFF2-40B4-BE49-F238E27FC236}">
                  <a16:creationId xmlns="" xmlns:a16="http://schemas.microsoft.com/office/drawing/2014/main" id="{C02AB2FA-EA9E-4626-ACAD-38207B1BAE3C}"/>
                </a:ext>
              </a:extLst>
            </p:cNvPr>
            <p:cNvGrpSpPr/>
            <p:nvPr/>
          </p:nvGrpSpPr>
          <p:grpSpPr>
            <a:xfrm>
              <a:off x="8003227" y="4699474"/>
              <a:ext cx="369148" cy="391561"/>
              <a:chOff x="8003227" y="4699474"/>
              <a:chExt cx="369148" cy="391561"/>
            </a:xfrm>
          </p:grpSpPr>
          <p:sp>
            <p:nvSpPr>
              <p:cNvPr id="195" name="楕円 194">
                <a:extLst>
                  <a:ext uri="{FF2B5EF4-FFF2-40B4-BE49-F238E27FC236}">
                    <a16:creationId xmlns="" xmlns:a16="http://schemas.microsoft.com/office/drawing/2014/main" id="{5EEE389D-5383-41AD-9C73-B9B366C84424}"/>
                  </a:ext>
                </a:extLst>
              </p:cNvPr>
              <p:cNvSpPr/>
              <p:nvPr/>
            </p:nvSpPr>
            <p:spPr>
              <a:xfrm>
                <a:off x="8030307" y="4734599"/>
                <a:ext cx="342068" cy="342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テキスト ボックス 195">
                <a:extLst>
                  <a:ext uri="{FF2B5EF4-FFF2-40B4-BE49-F238E27FC236}">
                    <a16:creationId xmlns="" xmlns:a16="http://schemas.microsoft.com/office/drawing/2014/main" id="{01167812-63DC-412E-8687-F350BB4F0F46}"/>
                  </a:ext>
                </a:extLst>
              </p:cNvPr>
              <p:cNvSpPr txBox="1"/>
              <p:nvPr/>
            </p:nvSpPr>
            <p:spPr>
              <a:xfrm rot="1656427">
                <a:off x="8003227" y="4699474"/>
                <a:ext cx="351988" cy="391561"/>
              </a:xfrm>
              <a:prstGeom prst="rect">
                <a:avLst/>
              </a:prstGeom>
              <a:noFill/>
            </p:spPr>
            <p:txBody>
              <a:bodyPr wrap="square" rtlCol="0">
                <a:spAutoFit/>
              </a:bodyPr>
              <a:lstStyle/>
              <a:p>
                <a:r>
                  <a:rPr kumimoji="1" lang="ja-JP" altLang="en-US" b="1" dirty="0">
                    <a:latin typeface="HGS創英角ｺﾞｼｯｸUB" panose="020B0900000000000000" pitchFamily="50" charset="-128"/>
                    <a:ea typeface="HGS創英角ｺﾞｼｯｸUB" panose="020B0900000000000000" pitchFamily="50" charset="-128"/>
                  </a:rPr>
                  <a:t>！</a:t>
                </a:r>
              </a:p>
            </p:txBody>
          </p:sp>
        </p:grpSp>
        <p:sp>
          <p:nvSpPr>
            <p:cNvPr id="191" name="四角形: 角を丸くする 190">
              <a:extLst>
                <a:ext uri="{FF2B5EF4-FFF2-40B4-BE49-F238E27FC236}">
                  <a16:creationId xmlns="" xmlns:a16="http://schemas.microsoft.com/office/drawing/2014/main" id="{2AC89116-89E0-46C6-B169-A817B3C6CF08}"/>
                </a:ext>
              </a:extLst>
            </p:cNvPr>
            <p:cNvSpPr/>
            <p:nvPr/>
          </p:nvSpPr>
          <p:spPr>
            <a:xfrm>
              <a:off x="8026809" y="5173627"/>
              <a:ext cx="892068" cy="14563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誰に？</a:t>
              </a:r>
            </a:p>
          </p:txBody>
        </p:sp>
        <p:sp>
          <p:nvSpPr>
            <p:cNvPr id="192" name="四角形: 角を丸くする 191">
              <a:extLst>
                <a:ext uri="{FF2B5EF4-FFF2-40B4-BE49-F238E27FC236}">
                  <a16:creationId xmlns="" xmlns:a16="http://schemas.microsoft.com/office/drawing/2014/main" id="{DB6A2019-1B6A-4CA0-B225-6231C5E8B545}"/>
                </a:ext>
              </a:extLst>
            </p:cNvPr>
            <p:cNvSpPr/>
            <p:nvPr/>
          </p:nvSpPr>
          <p:spPr>
            <a:xfrm>
              <a:off x="9061726" y="5169165"/>
              <a:ext cx="1285428" cy="15009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連絡先は？</a:t>
              </a:r>
            </a:p>
          </p:txBody>
        </p:sp>
        <p:cxnSp>
          <p:nvCxnSpPr>
            <p:cNvPr id="193" name="直線コネクタ 192">
              <a:extLst>
                <a:ext uri="{FF2B5EF4-FFF2-40B4-BE49-F238E27FC236}">
                  <a16:creationId xmlns="" xmlns:a16="http://schemas.microsoft.com/office/drawing/2014/main" id="{4575CF6A-C9B1-4796-8CDE-59F4A1868C8E}"/>
                </a:ext>
              </a:extLst>
            </p:cNvPr>
            <p:cNvCxnSpPr>
              <a:cxnSpLocks/>
            </p:cNvCxnSpPr>
            <p:nvPr/>
          </p:nvCxnSpPr>
          <p:spPr>
            <a:xfrm>
              <a:off x="8053909" y="5547990"/>
              <a:ext cx="226215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 xmlns:a16="http://schemas.microsoft.com/office/drawing/2014/main" id="{0DBAC87B-2417-4C8F-BE69-DA18FAD8F166}"/>
                </a:ext>
              </a:extLst>
            </p:cNvPr>
            <p:cNvCxnSpPr>
              <a:cxnSpLocks/>
            </p:cNvCxnSpPr>
            <p:nvPr/>
          </p:nvCxnSpPr>
          <p:spPr>
            <a:xfrm>
              <a:off x="8053909" y="5813501"/>
              <a:ext cx="226215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97" name="グループ化 196">
            <a:extLst>
              <a:ext uri="{FF2B5EF4-FFF2-40B4-BE49-F238E27FC236}">
                <a16:creationId xmlns="" xmlns:a16="http://schemas.microsoft.com/office/drawing/2014/main" id="{8BC923AB-C93C-42E7-ADE9-6B18E7F39E9C}"/>
              </a:ext>
            </a:extLst>
          </p:cNvPr>
          <p:cNvGrpSpPr/>
          <p:nvPr/>
        </p:nvGrpSpPr>
        <p:grpSpPr>
          <a:xfrm>
            <a:off x="4234713" y="8132673"/>
            <a:ext cx="2478564" cy="1685751"/>
            <a:chOff x="7940785" y="4337248"/>
            <a:chExt cx="2478564" cy="1685751"/>
          </a:xfrm>
        </p:grpSpPr>
        <p:sp>
          <p:nvSpPr>
            <p:cNvPr id="198" name="四角形: 角を丸くする 197">
              <a:extLst>
                <a:ext uri="{FF2B5EF4-FFF2-40B4-BE49-F238E27FC236}">
                  <a16:creationId xmlns="" xmlns:a16="http://schemas.microsoft.com/office/drawing/2014/main" id="{D9608274-AC7E-49F3-914E-BBADA9041E70}"/>
                </a:ext>
              </a:extLst>
            </p:cNvPr>
            <p:cNvSpPr/>
            <p:nvPr/>
          </p:nvSpPr>
          <p:spPr>
            <a:xfrm>
              <a:off x="7944911" y="4684675"/>
              <a:ext cx="2474438" cy="133832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四角形: 角を丸くする 198">
              <a:extLst>
                <a:ext uri="{FF2B5EF4-FFF2-40B4-BE49-F238E27FC236}">
                  <a16:creationId xmlns="" xmlns:a16="http://schemas.microsoft.com/office/drawing/2014/main" id="{6B0819C9-9968-4129-BC5D-0B1994C09767}"/>
                </a:ext>
              </a:extLst>
            </p:cNvPr>
            <p:cNvSpPr/>
            <p:nvPr/>
          </p:nvSpPr>
          <p:spPr>
            <a:xfrm>
              <a:off x="7940785" y="4337248"/>
              <a:ext cx="2478564" cy="298900"/>
            </a:xfrm>
            <a:prstGeom prst="roundRect">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HG丸ｺﾞｼｯｸM-PRO" panose="020F0600000000000000" pitchFamily="50" charset="-128"/>
                  <a:ea typeface="HG丸ｺﾞｼｯｸM-PRO" panose="020F0600000000000000" pitchFamily="50" charset="-128"/>
                </a:rPr>
                <a:t>だれを気にかける？</a:t>
              </a:r>
              <a:r>
                <a:rPr kumimoji="1" lang="ja-JP" altLang="en-US" sz="800" dirty="0">
                  <a:latin typeface="HG丸ｺﾞｼｯｸM-PRO" panose="020F0600000000000000" pitchFamily="50" charset="-128"/>
                  <a:ea typeface="HG丸ｺﾞｼｯｸM-PRO" panose="020F0600000000000000" pitchFamily="50" charset="-128"/>
                </a:rPr>
                <a:t>（近所の高齢者など）</a:t>
              </a:r>
            </a:p>
          </p:txBody>
        </p:sp>
        <p:grpSp>
          <p:nvGrpSpPr>
            <p:cNvPr id="200" name="グループ化 199">
              <a:extLst>
                <a:ext uri="{FF2B5EF4-FFF2-40B4-BE49-F238E27FC236}">
                  <a16:creationId xmlns="" xmlns:a16="http://schemas.microsoft.com/office/drawing/2014/main" id="{D59F1076-DEAC-47C1-876A-D164653ADB4E}"/>
                </a:ext>
              </a:extLst>
            </p:cNvPr>
            <p:cNvGrpSpPr/>
            <p:nvPr/>
          </p:nvGrpSpPr>
          <p:grpSpPr>
            <a:xfrm>
              <a:off x="8003227" y="4699474"/>
              <a:ext cx="369148" cy="391561"/>
              <a:chOff x="8003227" y="4699474"/>
              <a:chExt cx="369148" cy="391561"/>
            </a:xfrm>
          </p:grpSpPr>
          <p:sp>
            <p:nvSpPr>
              <p:cNvPr id="206" name="楕円 205">
                <a:extLst>
                  <a:ext uri="{FF2B5EF4-FFF2-40B4-BE49-F238E27FC236}">
                    <a16:creationId xmlns="" xmlns:a16="http://schemas.microsoft.com/office/drawing/2014/main" id="{BC37CB01-EACE-4770-8F9A-CA30528559F1}"/>
                  </a:ext>
                </a:extLst>
              </p:cNvPr>
              <p:cNvSpPr/>
              <p:nvPr/>
            </p:nvSpPr>
            <p:spPr>
              <a:xfrm>
                <a:off x="8030307" y="4734599"/>
                <a:ext cx="342068" cy="3420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テキスト ボックス 206">
                <a:extLst>
                  <a:ext uri="{FF2B5EF4-FFF2-40B4-BE49-F238E27FC236}">
                    <a16:creationId xmlns="" xmlns:a16="http://schemas.microsoft.com/office/drawing/2014/main" id="{0C6BD031-B965-4C27-BECB-9826F672B9E2}"/>
                  </a:ext>
                </a:extLst>
              </p:cNvPr>
              <p:cNvSpPr txBox="1"/>
              <p:nvPr/>
            </p:nvSpPr>
            <p:spPr>
              <a:xfrm rot="1656427">
                <a:off x="8003227" y="4699474"/>
                <a:ext cx="351988" cy="391561"/>
              </a:xfrm>
              <a:prstGeom prst="rect">
                <a:avLst/>
              </a:prstGeom>
              <a:noFill/>
            </p:spPr>
            <p:txBody>
              <a:bodyPr wrap="square" rtlCol="0">
                <a:spAutoFit/>
              </a:bodyPr>
              <a:lstStyle/>
              <a:p>
                <a:r>
                  <a:rPr kumimoji="1" lang="ja-JP" altLang="en-US" b="1" dirty="0">
                    <a:latin typeface="HGS創英角ｺﾞｼｯｸUB" panose="020B0900000000000000" pitchFamily="50" charset="-128"/>
                    <a:ea typeface="HGS創英角ｺﾞｼｯｸUB" panose="020B0900000000000000" pitchFamily="50" charset="-128"/>
                  </a:rPr>
                  <a:t>！</a:t>
                </a:r>
              </a:p>
            </p:txBody>
          </p:sp>
        </p:grpSp>
        <p:sp>
          <p:nvSpPr>
            <p:cNvPr id="202" name="四角形: 角を丸くする 201">
              <a:extLst>
                <a:ext uri="{FF2B5EF4-FFF2-40B4-BE49-F238E27FC236}">
                  <a16:creationId xmlns="" xmlns:a16="http://schemas.microsoft.com/office/drawing/2014/main" id="{A64B7286-1D07-40F1-87A6-7803D0667536}"/>
                </a:ext>
              </a:extLst>
            </p:cNvPr>
            <p:cNvSpPr/>
            <p:nvPr/>
          </p:nvSpPr>
          <p:spPr>
            <a:xfrm>
              <a:off x="8026809" y="5173627"/>
              <a:ext cx="892068" cy="14563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誰に？</a:t>
              </a:r>
            </a:p>
          </p:txBody>
        </p:sp>
        <p:sp>
          <p:nvSpPr>
            <p:cNvPr id="203" name="四角形: 角を丸くする 202">
              <a:extLst>
                <a:ext uri="{FF2B5EF4-FFF2-40B4-BE49-F238E27FC236}">
                  <a16:creationId xmlns="" xmlns:a16="http://schemas.microsoft.com/office/drawing/2014/main" id="{D0B8C522-50D1-448C-BA63-CC6F124AB244}"/>
                </a:ext>
              </a:extLst>
            </p:cNvPr>
            <p:cNvSpPr/>
            <p:nvPr/>
          </p:nvSpPr>
          <p:spPr>
            <a:xfrm>
              <a:off x="9061726" y="5169165"/>
              <a:ext cx="1285428" cy="15009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b="1" dirty="0">
                  <a:solidFill>
                    <a:schemeClr val="tx1"/>
                  </a:solidFill>
                  <a:latin typeface="HG丸ｺﾞｼｯｸM-PRO" panose="020F0600000000000000" pitchFamily="50" charset="-128"/>
                  <a:ea typeface="HG丸ｺﾞｼｯｸM-PRO" panose="020F0600000000000000" pitchFamily="50" charset="-128"/>
                </a:rPr>
                <a:t>連絡先は？</a:t>
              </a:r>
            </a:p>
          </p:txBody>
        </p:sp>
        <p:cxnSp>
          <p:nvCxnSpPr>
            <p:cNvPr id="204" name="直線コネクタ 203">
              <a:extLst>
                <a:ext uri="{FF2B5EF4-FFF2-40B4-BE49-F238E27FC236}">
                  <a16:creationId xmlns="" xmlns:a16="http://schemas.microsoft.com/office/drawing/2014/main" id="{6902553C-416C-43AC-956A-9434BD70739C}"/>
                </a:ext>
              </a:extLst>
            </p:cNvPr>
            <p:cNvCxnSpPr>
              <a:cxnSpLocks/>
            </p:cNvCxnSpPr>
            <p:nvPr/>
          </p:nvCxnSpPr>
          <p:spPr>
            <a:xfrm>
              <a:off x="8053909" y="5547990"/>
              <a:ext cx="226215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5" name="直線コネクタ 204">
              <a:extLst>
                <a:ext uri="{FF2B5EF4-FFF2-40B4-BE49-F238E27FC236}">
                  <a16:creationId xmlns="" xmlns:a16="http://schemas.microsoft.com/office/drawing/2014/main" id="{F259D1E1-1214-4006-814D-8763DE150E31}"/>
                </a:ext>
              </a:extLst>
            </p:cNvPr>
            <p:cNvCxnSpPr>
              <a:cxnSpLocks/>
            </p:cNvCxnSpPr>
            <p:nvPr/>
          </p:nvCxnSpPr>
          <p:spPr>
            <a:xfrm>
              <a:off x="8053909" y="5813501"/>
              <a:ext cx="2262154"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208" name="表 207">
            <a:extLst>
              <a:ext uri="{FF2B5EF4-FFF2-40B4-BE49-F238E27FC236}">
                <a16:creationId xmlns="" xmlns:a16="http://schemas.microsoft.com/office/drawing/2014/main" id="{46DAFFC4-47A2-4CA0-A6BC-C6639E9089E5}"/>
              </a:ext>
            </a:extLst>
          </p:cNvPr>
          <p:cNvGraphicFramePr>
            <a:graphicFrameLocks noGrp="1" noChangeAspect="1"/>
          </p:cNvGraphicFramePr>
          <p:nvPr>
            <p:extLst>
              <p:ext uri="{D42A27DB-BD31-4B8C-83A1-F6EECF244321}">
                <p14:modId xmlns:p14="http://schemas.microsoft.com/office/powerpoint/2010/main" val="1144532170"/>
              </p:ext>
            </p:extLst>
          </p:nvPr>
        </p:nvGraphicFramePr>
        <p:xfrm>
          <a:off x="1475837" y="4426987"/>
          <a:ext cx="2449514" cy="1670310"/>
        </p:xfrm>
        <a:graphic>
          <a:graphicData uri="http://schemas.openxmlformats.org/drawingml/2006/table">
            <a:tbl>
              <a:tblPr firstRow="1" bandRow="1">
                <a:tableStyleId>{5C22544A-7EE6-4342-B048-85BDC9FD1C3A}</a:tableStyleId>
              </a:tblPr>
              <a:tblGrid>
                <a:gridCol w="602002">
                  <a:extLst>
                    <a:ext uri="{9D8B030D-6E8A-4147-A177-3AD203B41FA5}">
                      <a16:colId xmlns="" xmlns:a16="http://schemas.microsoft.com/office/drawing/2014/main" val="4060205388"/>
                    </a:ext>
                  </a:extLst>
                </a:gridCol>
                <a:gridCol w="904591">
                  <a:extLst>
                    <a:ext uri="{9D8B030D-6E8A-4147-A177-3AD203B41FA5}">
                      <a16:colId xmlns="" xmlns:a16="http://schemas.microsoft.com/office/drawing/2014/main" val="1871584845"/>
                    </a:ext>
                  </a:extLst>
                </a:gridCol>
                <a:gridCol w="942921">
                  <a:extLst>
                    <a:ext uri="{9D8B030D-6E8A-4147-A177-3AD203B41FA5}">
                      <a16:colId xmlns="" xmlns:a16="http://schemas.microsoft.com/office/drawing/2014/main" val="3603517858"/>
                    </a:ext>
                  </a:extLst>
                </a:gridCol>
              </a:tblGrid>
              <a:tr h="334062">
                <a:tc>
                  <a:txBody>
                    <a:bodyPr/>
                    <a:lstStyle/>
                    <a:p>
                      <a:r>
                        <a:rPr kumimoji="1" lang="ja-JP" altLang="en-US" sz="900" b="1" dirty="0">
                          <a:latin typeface="HG丸ｺﾞｼｯｸM-PRO" panose="020F0600000000000000" pitchFamily="50" charset="-128"/>
                          <a:ea typeface="HG丸ｺﾞｼｯｸM-PRO" panose="020F0600000000000000" pitchFamily="50" charset="-128"/>
                        </a:rPr>
                        <a:t>災　害</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900" b="1" dirty="0">
                          <a:latin typeface="HG丸ｺﾞｼｯｸM-PRO" panose="020F0600000000000000" pitchFamily="50" charset="-128"/>
                          <a:ea typeface="HG丸ｺﾞｼｯｸM-PRO" panose="020F0600000000000000" pitchFamily="50" charset="-128"/>
                        </a:rPr>
                        <a:t>避難の合図</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900" b="1" dirty="0">
                          <a:latin typeface="HG丸ｺﾞｼｯｸM-PRO" panose="020F0600000000000000" pitchFamily="50" charset="-128"/>
                          <a:ea typeface="HG丸ｺﾞｼｯｸM-PRO" panose="020F0600000000000000" pitchFamily="50" charset="-128"/>
                        </a:rPr>
                        <a:t>避難行動</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extLst>
                  <a:ext uri="{0D108BD9-81ED-4DB2-BD59-A6C34878D82A}">
                    <a16:rowId xmlns="" xmlns:a16="http://schemas.microsoft.com/office/drawing/2014/main" val="275556211"/>
                  </a:ext>
                </a:extLst>
              </a:tr>
              <a:tr h="334062">
                <a:tc rowSpan="2">
                  <a:txBody>
                    <a:bodyPr/>
                    <a:lstStyle/>
                    <a:p>
                      <a:pPr algn="ctr"/>
                      <a:r>
                        <a:rPr kumimoji="1" lang="ja-JP" altLang="en-US" sz="800" b="1" dirty="0">
                          <a:latin typeface="HG丸ｺﾞｼｯｸM-PRO" panose="020F0600000000000000" pitchFamily="50" charset="-128"/>
                          <a:ea typeface="HG丸ｺﾞｼｯｸM-PRO" panose="020F0600000000000000" pitchFamily="50" charset="-128"/>
                        </a:rPr>
                        <a:t>土砂災害</a:t>
                      </a:r>
                    </a:p>
                  </a:txBody>
                  <a:tcPr marL="92328" marR="92328" marT="46164" marB="46164"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92328" marR="92328" marT="46164" marB="46164"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［日中］</a:t>
                      </a:r>
                      <a:endParaRPr kumimoji="1" lang="en-US" altLang="ja-JP" sz="700" b="1" dirty="0">
                        <a:latin typeface="HG丸ｺﾞｼｯｸM-PRO" panose="020F0600000000000000" pitchFamily="50" charset="-128"/>
                        <a:ea typeface="HG丸ｺﾞｼｯｸM-PRO" panose="020F0600000000000000" pitchFamily="50"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798986486"/>
                  </a:ext>
                </a:extLst>
              </a:tr>
              <a:tr h="334062">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［夜間］</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722652366"/>
                  </a:ext>
                </a:extLst>
              </a:tr>
              <a:tr h="334062">
                <a:tc rowSpan="2">
                  <a:txBody>
                    <a:bodyPr/>
                    <a:lstStyle/>
                    <a:p>
                      <a:r>
                        <a:rPr kumimoji="1" lang="ja-JP" altLang="en-US" sz="800" b="1" dirty="0">
                          <a:latin typeface="HG丸ｺﾞｼｯｸM-PRO" panose="020F0600000000000000" pitchFamily="50" charset="-128"/>
                          <a:ea typeface="HG丸ｺﾞｼｯｸM-PRO" panose="020F0600000000000000" pitchFamily="50" charset="-128"/>
                        </a:rPr>
                        <a:t>水　害</a:t>
                      </a:r>
                    </a:p>
                  </a:txBody>
                  <a:tcPr marL="92328" marR="92328" marT="46164" marB="46164"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92328" marR="92328" marT="46164" marB="46164"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［日中］</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2770487976"/>
                  </a:ext>
                </a:extLst>
              </a:tr>
              <a:tr h="334062">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［夜間］</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4292374953"/>
                  </a:ext>
                </a:extLst>
              </a:tr>
            </a:tbl>
          </a:graphicData>
        </a:graphic>
      </p:graphicFrame>
      <p:graphicFrame>
        <p:nvGraphicFramePr>
          <p:cNvPr id="77" name="表 76">
            <a:extLst>
              <a:ext uri="{FF2B5EF4-FFF2-40B4-BE49-F238E27FC236}">
                <a16:creationId xmlns="" xmlns:a16="http://schemas.microsoft.com/office/drawing/2014/main" id="{3A9E3196-B689-476F-9F92-33F80A921A0D}"/>
              </a:ext>
            </a:extLst>
          </p:cNvPr>
          <p:cNvGraphicFramePr>
            <a:graphicFrameLocks noGrp="1" noChangeAspect="1"/>
          </p:cNvGraphicFramePr>
          <p:nvPr>
            <p:extLst>
              <p:ext uri="{D42A27DB-BD31-4B8C-83A1-F6EECF244321}">
                <p14:modId xmlns:p14="http://schemas.microsoft.com/office/powerpoint/2010/main" val="1296522619"/>
              </p:ext>
            </p:extLst>
          </p:nvPr>
        </p:nvGraphicFramePr>
        <p:xfrm>
          <a:off x="1471477" y="6264213"/>
          <a:ext cx="2449514" cy="1670310"/>
        </p:xfrm>
        <a:graphic>
          <a:graphicData uri="http://schemas.openxmlformats.org/drawingml/2006/table">
            <a:tbl>
              <a:tblPr firstRow="1" bandRow="1">
                <a:tableStyleId>{5C22544A-7EE6-4342-B048-85BDC9FD1C3A}</a:tableStyleId>
              </a:tblPr>
              <a:tblGrid>
                <a:gridCol w="602002">
                  <a:extLst>
                    <a:ext uri="{9D8B030D-6E8A-4147-A177-3AD203B41FA5}">
                      <a16:colId xmlns="" xmlns:a16="http://schemas.microsoft.com/office/drawing/2014/main" val="4060205388"/>
                    </a:ext>
                  </a:extLst>
                </a:gridCol>
                <a:gridCol w="904591">
                  <a:extLst>
                    <a:ext uri="{9D8B030D-6E8A-4147-A177-3AD203B41FA5}">
                      <a16:colId xmlns="" xmlns:a16="http://schemas.microsoft.com/office/drawing/2014/main" val="1871584845"/>
                    </a:ext>
                  </a:extLst>
                </a:gridCol>
                <a:gridCol w="942921">
                  <a:extLst>
                    <a:ext uri="{9D8B030D-6E8A-4147-A177-3AD203B41FA5}">
                      <a16:colId xmlns="" xmlns:a16="http://schemas.microsoft.com/office/drawing/2014/main" val="3603517858"/>
                    </a:ext>
                  </a:extLst>
                </a:gridCol>
              </a:tblGrid>
              <a:tr h="334062">
                <a:tc>
                  <a:txBody>
                    <a:bodyPr/>
                    <a:lstStyle/>
                    <a:p>
                      <a:r>
                        <a:rPr kumimoji="1" lang="ja-JP" altLang="en-US" sz="900" b="1" dirty="0">
                          <a:latin typeface="HG丸ｺﾞｼｯｸM-PRO" panose="020F0600000000000000" pitchFamily="50" charset="-128"/>
                          <a:ea typeface="HG丸ｺﾞｼｯｸM-PRO" panose="020F0600000000000000" pitchFamily="50" charset="-128"/>
                        </a:rPr>
                        <a:t>災　害</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900" b="1" dirty="0">
                          <a:latin typeface="HG丸ｺﾞｼｯｸM-PRO" panose="020F0600000000000000" pitchFamily="50" charset="-128"/>
                          <a:ea typeface="HG丸ｺﾞｼｯｸM-PRO" panose="020F0600000000000000" pitchFamily="50" charset="-128"/>
                        </a:rPr>
                        <a:t>避難の合図</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900" b="1" dirty="0">
                          <a:latin typeface="HG丸ｺﾞｼｯｸM-PRO" panose="020F0600000000000000" pitchFamily="50" charset="-128"/>
                          <a:ea typeface="HG丸ｺﾞｼｯｸM-PRO" panose="020F0600000000000000" pitchFamily="50" charset="-128"/>
                        </a:rPr>
                        <a:t>避難行動</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extLst>
                  <a:ext uri="{0D108BD9-81ED-4DB2-BD59-A6C34878D82A}">
                    <a16:rowId xmlns="" xmlns:a16="http://schemas.microsoft.com/office/drawing/2014/main" val="275556211"/>
                  </a:ext>
                </a:extLst>
              </a:tr>
              <a:tr h="334062">
                <a:tc rowSpan="2">
                  <a:txBody>
                    <a:bodyPr/>
                    <a:lstStyle/>
                    <a:p>
                      <a:pPr algn="ctr"/>
                      <a:r>
                        <a:rPr kumimoji="1" lang="ja-JP" altLang="en-US" sz="800" b="1" dirty="0">
                          <a:latin typeface="HG丸ｺﾞｼｯｸM-PRO" panose="020F0600000000000000" pitchFamily="50" charset="-128"/>
                          <a:ea typeface="HG丸ｺﾞｼｯｸM-PRO" panose="020F0600000000000000" pitchFamily="50" charset="-128"/>
                        </a:rPr>
                        <a:t>土砂災害</a:t>
                      </a:r>
                    </a:p>
                  </a:txBody>
                  <a:tcPr marL="92328" marR="92328" marT="46164" marB="46164"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92328" marR="92328" marT="46164" marB="46164"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［日中］</a:t>
                      </a:r>
                      <a:endParaRPr kumimoji="1" lang="en-US" altLang="ja-JP" sz="700" b="1" dirty="0">
                        <a:latin typeface="HG丸ｺﾞｼｯｸM-PRO" panose="020F0600000000000000" pitchFamily="50" charset="-128"/>
                        <a:ea typeface="HG丸ｺﾞｼｯｸM-PRO" panose="020F0600000000000000" pitchFamily="50"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798986486"/>
                  </a:ext>
                </a:extLst>
              </a:tr>
              <a:tr h="334062">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［夜間］</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722652366"/>
                  </a:ext>
                </a:extLst>
              </a:tr>
              <a:tr h="334062">
                <a:tc rowSpan="2">
                  <a:txBody>
                    <a:bodyPr/>
                    <a:lstStyle/>
                    <a:p>
                      <a:r>
                        <a:rPr kumimoji="1" lang="ja-JP" altLang="en-US" sz="800" b="1" dirty="0">
                          <a:latin typeface="HG丸ｺﾞｼｯｸM-PRO" panose="020F0600000000000000" pitchFamily="50" charset="-128"/>
                          <a:ea typeface="HG丸ｺﾞｼｯｸM-PRO" panose="020F0600000000000000" pitchFamily="50" charset="-128"/>
                        </a:rPr>
                        <a:t>水　害</a:t>
                      </a:r>
                    </a:p>
                  </a:txBody>
                  <a:tcPr marL="92328" marR="92328" marT="46164" marB="46164"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92328" marR="92328" marT="46164" marB="46164"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［日中］</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2770487976"/>
                  </a:ext>
                </a:extLst>
              </a:tr>
              <a:tr h="334062">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［夜間］</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4292374953"/>
                  </a:ext>
                </a:extLst>
              </a:tr>
            </a:tbl>
          </a:graphicData>
        </a:graphic>
      </p:graphicFrame>
      <p:graphicFrame>
        <p:nvGraphicFramePr>
          <p:cNvPr id="78" name="表 77">
            <a:extLst>
              <a:ext uri="{FF2B5EF4-FFF2-40B4-BE49-F238E27FC236}">
                <a16:creationId xmlns="" xmlns:a16="http://schemas.microsoft.com/office/drawing/2014/main" id="{CBFD9324-A222-443E-ADEC-D0BEB6211C4B}"/>
              </a:ext>
            </a:extLst>
          </p:cNvPr>
          <p:cNvGraphicFramePr>
            <a:graphicFrameLocks noGrp="1" noChangeAspect="1"/>
          </p:cNvGraphicFramePr>
          <p:nvPr>
            <p:extLst>
              <p:ext uri="{D42A27DB-BD31-4B8C-83A1-F6EECF244321}">
                <p14:modId xmlns:p14="http://schemas.microsoft.com/office/powerpoint/2010/main" val="3067628692"/>
              </p:ext>
            </p:extLst>
          </p:nvPr>
        </p:nvGraphicFramePr>
        <p:xfrm>
          <a:off x="1471477" y="8129435"/>
          <a:ext cx="2449514" cy="1670310"/>
        </p:xfrm>
        <a:graphic>
          <a:graphicData uri="http://schemas.openxmlformats.org/drawingml/2006/table">
            <a:tbl>
              <a:tblPr firstRow="1" bandRow="1">
                <a:tableStyleId>{5C22544A-7EE6-4342-B048-85BDC9FD1C3A}</a:tableStyleId>
              </a:tblPr>
              <a:tblGrid>
                <a:gridCol w="602002">
                  <a:extLst>
                    <a:ext uri="{9D8B030D-6E8A-4147-A177-3AD203B41FA5}">
                      <a16:colId xmlns="" xmlns:a16="http://schemas.microsoft.com/office/drawing/2014/main" val="4060205388"/>
                    </a:ext>
                  </a:extLst>
                </a:gridCol>
                <a:gridCol w="904591">
                  <a:extLst>
                    <a:ext uri="{9D8B030D-6E8A-4147-A177-3AD203B41FA5}">
                      <a16:colId xmlns="" xmlns:a16="http://schemas.microsoft.com/office/drawing/2014/main" val="1871584845"/>
                    </a:ext>
                  </a:extLst>
                </a:gridCol>
                <a:gridCol w="942921">
                  <a:extLst>
                    <a:ext uri="{9D8B030D-6E8A-4147-A177-3AD203B41FA5}">
                      <a16:colId xmlns="" xmlns:a16="http://schemas.microsoft.com/office/drawing/2014/main" val="3603517858"/>
                    </a:ext>
                  </a:extLst>
                </a:gridCol>
              </a:tblGrid>
              <a:tr h="334062">
                <a:tc>
                  <a:txBody>
                    <a:bodyPr/>
                    <a:lstStyle/>
                    <a:p>
                      <a:r>
                        <a:rPr kumimoji="1" lang="ja-JP" altLang="en-US" sz="900" b="1" dirty="0">
                          <a:latin typeface="HG丸ｺﾞｼｯｸM-PRO" panose="020F0600000000000000" pitchFamily="50" charset="-128"/>
                          <a:ea typeface="HG丸ｺﾞｼｯｸM-PRO" panose="020F0600000000000000" pitchFamily="50" charset="-128"/>
                        </a:rPr>
                        <a:t>災　害</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900" b="1" dirty="0">
                          <a:latin typeface="HG丸ｺﾞｼｯｸM-PRO" panose="020F0600000000000000" pitchFamily="50" charset="-128"/>
                          <a:ea typeface="HG丸ｺﾞｼｯｸM-PRO" panose="020F0600000000000000" pitchFamily="50" charset="-128"/>
                        </a:rPr>
                        <a:t>避難の合図</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tc>
                  <a:txBody>
                    <a:bodyPr/>
                    <a:lstStyle/>
                    <a:p>
                      <a:r>
                        <a:rPr kumimoji="1" lang="ja-JP" altLang="en-US" sz="900" b="1" dirty="0">
                          <a:latin typeface="HG丸ｺﾞｼｯｸM-PRO" panose="020F0600000000000000" pitchFamily="50" charset="-128"/>
                          <a:ea typeface="HG丸ｺﾞｼｯｸM-PRO" panose="020F0600000000000000" pitchFamily="50" charset="-128"/>
                        </a:rPr>
                        <a:t>避難行動</a:t>
                      </a:r>
                    </a:p>
                  </a:txBody>
                  <a:tcPr marL="60260" marR="60260" marT="30128" marB="3012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23A"/>
                    </a:solidFill>
                  </a:tcPr>
                </a:tc>
                <a:extLst>
                  <a:ext uri="{0D108BD9-81ED-4DB2-BD59-A6C34878D82A}">
                    <a16:rowId xmlns="" xmlns:a16="http://schemas.microsoft.com/office/drawing/2014/main" val="275556211"/>
                  </a:ext>
                </a:extLst>
              </a:tr>
              <a:tr h="334062">
                <a:tc rowSpan="2">
                  <a:txBody>
                    <a:bodyPr/>
                    <a:lstStyle/>
                    <a:p>
                      <a:pPr algn="ctr"/>
                      <a:r>
                        <a:rPr kumimoji="1" lang="ja-JP" altLang="en-US" sz="800" b="1" dirty="0">
                          <a:latin typeface="HG丸ｺﾞｼｯｸM-PRO" panose="020F0600000000000000" pitchFamily="50" charset="-128"/>
                          <a:ea typeface="HG丸ｺﾞｼｯｸM-PRO" panose="020F0600000000000000" pitchFamily="50" charset="-128"/>
                        </a:rPr>
                        <a:t>土砂災害</a:t>
                      </a:r>
                    </a:p>
                  </a:txBody>
                  <a:tcPr marL="92328" marR="92328" marT="46164" marB="46164"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92328" marR="92328" marT="46164" marB="46164"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［日中］</a:t>
                      </a:r>
                      <a:endParaRPr kumimoji="1" lang="en-US" altLang="ja-JP" sz="700" b="1" dirty="0">
                        <a:latin typeface="HG丸ｺﾞｼｯｸM-PRO" panose="020F0600000000000000" pitchFamily="50" charset="-128"/>
                        <a:ea typeface="HG丸ｺﾞｼｯｸM-PRO" panose="020F0600000000000000" pitchFamily="50"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798986486"/>
                  </a:ext>
                </a:extLst>
              </a:tr>
              <a:tr h="334062">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［夜間］</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722652366"/>
                  </a:ext>
                </a:extLst>
              </a:tr>
              <a:tr h="334062">
                <a:tc rowSpan="2">
                  <a:txBody>
                    <a:bodyPr/>
                    <a:lstStyle/>
                    <a:p>
                      <a:r>
                        <a:rPr kumimoji="1" lang="ja-JP" altLang="en-US" sz="800" b="1" dirty="0">
                          <a:latin typeface="HG丸ｺﾞｼｯｸM-PRO" panose="020F0600000000000000" pitchFamily="50" charset="-128"/>
                          <a:ea typeface="HG丸ｺﾞｼｯｸM-PRO" panose="020F0600000000000000" pitchFamily="50" charset="-128"/>
                        </a:rPr>
                        <a:t>水　害</a:t>
                      </a:r>
                    </a:p>
                  </a:txBody>
                  <a:tcPr marL="92328" marR="92328" marT="46164" marB="46164" anchor="ctr" anchorCtr="1">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rowSpan="2">
                  <a:txBody>
                    <a:bodyPr/>
                    <a:lstStyle/>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92328" marR="92328" marT="46164" marB="46164" anchor="ct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［日中］</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en-US" altLang="ja-JP"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dash"/>
                      <a:round/>
                      <a:headEnd type="none" w="med" len="med"/>
                      <a:tailEnd type="none" w="med" len="med"/>
                    </a:lnB>
                    <a:solidFill>
                      <a:schemeClr val="bg1"/>
                    </a:solidFill>
                  </a:tcPr>
                </a:tc>
                <a:extLst>
                  <a:ext uri="{0D108BD9-81ED-4DB2-BD59-A6C34878D82A}">
                    <a16:rowId xmlns="" xmlns:a16="http://schemas.microsoft.com/office/drawing/2014/main" val="2770487976"/>
                  </a:ext>
                </a:extLst>
              </a:tr>
              <a:tr h="334062">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solid"/>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tc>
                  <a:txBody>
                    <a:bodyPr/>
                    <a:lstStyle/>
                    <a:p>
                      <a:r>
                        <a:rPr kumimoji="1" lang="ja-JP" altLang="en-US" sz="700" b="1" dirty="0">
                          <a:latin typeface="HG丸ｺﾞｼｯｸM-PRO" panose="020F0600000000000000" pitchFamily="50" charset="-128"/>
                          <a:ea typeface="HG丸ｺﾞｼｯｸM-PRO" panose="020F0600000000000000" pitchFamily="50" charset="-128"/>
                        </a:rPr>
                        <a:t>［夜間］</a:t>
                      </a:r>
                      <a:endParaRPr kumimoji="1" lang="en-US" altLang="ja-JP" sz="700" b="1" dirty="0">
                        <a:latin typeface="HG丸ｺﾞｼｯｸM-PRO" panose="020F0600000000000000" pitchFamily="50" charset="-128"/>
                        <a:ea typeface="HG丸ｺﾞｼｯｸM-PRO" panose="020F0600000000000000" pitchFamily="50" charset="-128"/>
                      </a:endParaRPr>
                    </a:p>
                    <a:p>
                      <a:endParaRPr kumimoji="1" lang="ja-JP" altLang="en-US" sz="600" b="1" dirty="0">
                        <a:solidFill>
                          <a:srgbClr val="FF0000"/>
                        </a:solidFill>
                        <a:latin typeface="ＭＳ ゴシック" panose="020B0609070205080204" pitchFamily="49" charset="-128"/>
                        <a:ea typeface="ＭＳ ゴシック" panose="020B0609070205080204" pitchFamily="49" charset="-128"/>
                      </a:endParaRPr>
                    </a:p>
                  </a:txBody>
                  <a:tcPr marL="60260" marR="60260" marT="30128" marB="30128">
                    <a:lnL w="12700" cap="flat" cmpd="sng" algn="ctr">
                      <a:solidFill>
                        <a:srgbClr val="00923A"/>
                      </a:solidFill>
                      <a:prstDash val="solid"/>
                      <a:round/>
                      <a:headEnd type="none" w="med" len="med"/>
                      <a:tailEnd type="none" w="med" len="med"/>
                    </a:lnL>
                    <a:lnR w="12700" cap="flat" cmpd="sng" algn="ctr">
                      <a:solidFill>
                        <a:srgbClr val="00923A"/>
                      </a:solidFill>
                      <a:prstDash val="solid"/>
                      <a:round/>
                      <a:headEnd type="none" w="med" len="med"/>
                      <a:tailEnd type="none" w="med" len="med"/>
                    </a:lnR>
                    <a:lnT w="12700" cap="flat" cmpd="sng" algn="ctr">
                      <a:solidFill>
                        <a:srgbClr val="00923A"/>
                      </a:solidFill>
                      <a:prstDash val="dash"/>
                      <a:round/>
                      <a:headEnd type="none" w="med" len="med"/>
                      <a:tailEnd type="none" w="med" len="med"/>
                    </a:lnT>
                    <a:lnB w="12700" cap="flat" cmpd="sng" algn="ctr">
                      <a:solidFill>
                        <a:srgbClr val="00923A"/>
                      </a:solidFill>
                      <a:prstDash val="solid"/>
                      <a:round/>
                      <a:headEnd type="none" w="med" len="med"/>
                      <a:tailEnd type="none" w="med" len="med"/>
                    </a:lnB>
                    <a:solidFill>
                      <a:schemeClr val="bg1"/>
                    </a:solidFill>
                  </a:tcPr>
                </a:tc>
                <a:extLst>
                  <a:ext uri="{0D108BD9-81ED-4DB2-BD59-A6C34878D82A}">
                    <a16:rowId xmlns="" xmlns:a16="http://schemas.microsoft.com/office/drawing/2014/main" val="4292374953"/>
                  </a:ext>
                </a:extLst>
              </a:tr>
            </a:tbl>
          </a:graphicData>
        </a:graphic>
      </p:graphicFrame>
      <p:sp>
        <p:nvSpPr>
          <p:cNvPr id="81" name="テキスト ボックス 80">
            <a:extLst>
              <a:ext uri="{FF2B5EF4-FFF2-40B4-BE49-F238E27FC236}">
                <a16:creationId xmlns="" xmlns:a16="http://schemas.microsoft.com/office/drawing/2014/main" id="{388280C4-4A6F-4108-9501-69E8142D1893}"/>
              </a:ext>
            </a:extLst>
          </p:cNvPr>
          <p:cNvSpPr txBox="1"/>
          <p:nvPr/>
        </p:nvSpPr>
        <p:spPr>
          <a:xfrm>
            <a:off x="4653855" y="6674545"/>
            <a:ext cx="2037247" cy="338554"/>
          </a:xfrm>
          <a:prstGeom prst="rect">
            <a:avLst/>
          </a:prstGeom>
          <a:noFill/>
        </p:spPr>
        <p:txBody>
          <a:bodyPr wrap="squar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注意を促す情報や避難に関する情報が</a:t>
            </a:r>
            <a:endParaRPr kumimoji="1" lang="en-US" altLang="ja-JP" sz="800" b="1" dirty="0">
              <a:latin typeface="HG丸ｺﾞｼｯｸM-PRO" panose="020F0600000000000000" pitchFamily="50" charset="-128"/>
              <a:ea typeface="HG丸ｺﾞｼｯｸM-PRO" panose="020F0600000000000000" pitchFamily="50" charset="-128"/>
            </a:endParaRPr>
          </a:p>
          <a:p>
            <a:r>
              <a:rPr kumimoji="1" lang="ja-JP" altLang="en-US" sz="800" b="1" dirty="0">
                <a:latin typeface="HG丸ｺﾞｼｯｸM-PRO" panose="020F0600000000000000" pitchFamily="50" charset="-128"/>
                <a:ea typeface="HG丸ｺﾞｼｯｸM-PRO" panose="020F0600000000000000" pitchFamily="50" charset="-128"/>
              </a:rPr>
              <a:t>発令されたら</a:t>
            </a:r>
            <a:r>
              <a:rPr kumimoji="1" lang="en-US" altLang="ja-JP" sz="800" b="1" dirty="0">
                <a:latin typeface="HG丸ｺﾞｼｯｸM-PRO" panose="020F0600000000000000" pitchFamily="50" charset="-128"/>
                <a:ea typeface="HG丸ｺﾞｼｯｸM-PRO" panose="020F0600000000000000" pitchFamily="50" charset="-128"/>
              </a:rPr>
              <a:t>…</a:t>
            </a:r>
            <a:r>
              <a:rPr kumimoji="1" lang="ja-JP" altLang="en-US" sz="800" b="1" dirty="0">
                <a:latin typeface="HG丸ｺﾞｼｯｸM-PRO" panose="020F0600000000000000" pitchFamily="50" charset="-128"/>
                <a:ea typeface="HG丸ｺﾞｼｯｸM-PRO" panose="020F0600000000000000" pitchFamily="50" charset="-128"/>
              </a:rPr>
              <a:t>だれに連絡する？</a:t>
            </a:r>
          </a:p>
        </p:txBody>
      </p:sp>
      <p:sp>
        <p:nvSpPr>
          <p:cNvPr id="82" name="テキスト ボックス 81">
            <a:extLst>
              <a:ext uri="{FF2B5EF4-FFF2-40B4-BE49-F238E27FC236}">
                <a16:creationId xmlns="" xmlns:a16="http://schemas.microsoft.com/office/drawing/2014/main" id="{3F226F8F-1E69-4914-8364-5D3FBE56591F}"/>
              </a:ext>
            </a:extLst>
          </p:cNvPr>
          <p:cNvSpPr txBox="1"/>
          <p:nvPr/>
        </p:nvSpPr>
        <p:spPr>
          <a:xfrm>
            <a:off x="4679077" y="8541016"/>
            <a:ext cx="2037247" cy="338554"/>
          </a:xfrm>
          <a:prstGeom prst="rect">
            <a:avLst/>
          </a:prstGeom>
          <a:noFill/>
        </p:spPr>
        <p:txBody>
          <a:bodyPr wrap="square" rtlCol="0">
            <a:spAutoFit/>
          </a:bodyPr>
          <a:lstStyle/>
          <a:p>
            <a:r>
              <a:rPr kumimoji="1" lang="ja-JP" altLang="en-US" sz="800" b="1" dirty="0">
                <a:latin typeface="HG丸ｺﾞｼｯｸM-PRO" panose="020F0600000000000000" pitchFamily="50" charset="-128"/>
                <a:ea typeface="HG丸ｺﾞｼｯｸM-PRO" panose="020F0600000000000000" pitchFamily="50" charset="-128"/>
              </a:rPr>
              <a:t>注意を促す情報や避難に関する情報が</a:t>
            </a:r>
            <a:endParaRPr kumimoji="1" lang="en-US" altLang="ja-JP" sz="800" b="1" dirty="0">
              <a:latin typeface="HG丸ｺﾞｼｯｸM-PRO" panose="020F0600000000000000" pitchFamily="50" charset="-128"/>
              <a:ea typeface="HG丸ｺﾞｼｯｸM-PRO" panose="020F0600000000000000" pitchFamily="50" charset="-128"/>
            </a:endParaRPr>
          </a:p>
          <a:p>
            <a:r>
              <a:rPr kumimoji="1" lang="ja-JP" altLang="en-US" sz="800" b="1" dirty="0">
                <a:latin typeface="HG丸ｺﾞｼｯｸM-PRO" panose="020F0600000000000000" pitchFamily="50" charset="-128"/>
                <a:ea typeface="HG丸ｺﾞｼｯｸM-PRO" panose="020F0600000000000000" pitchFamily="50" charset="-128"/>
              </a:rPr>
              <a:t>発令されたら</a:t>
            </a:r>
            <a:r>
              <a:rPr kumimoji="1" lang="en-US" altLang="ja-JP" sz="800" b="1" dirty="0">
                <a:latin typeface="HG丸ｺﾞｼｯｸM-PRO" panose="020F0600000000000000" pitchFamily="50" charset="-128"/>
                <a:ea typeface="HG丸ｺﾞｼｯｸM-PRO" panose="020F0600000000000000" pitchFamily="50" charset="-128"/>
              </a:rPr>
              <a:t>…</a:t>
            </a:r>
            <a:r>
              <a:rPr kumimoji="1" lang="ja-JP" altLang="en-US" sz="800" b="1" dirty="0">
                <a:latin typeface="HG丸ｺﾞｼｯｸM-PRO" panose="020F0600000000000000" pitchFamily="50" charset="-128"/>
                <a:ea typeface="HG丸ｺﾞｼｯｸM-PRO" panose="020F0600000000000000" pitchFamily="50" charset="-128"/>
              </a:rPr>
              <a:t>だれに連絡する？</a:t>
            </a:r>
          </a:p>
        </p:txBody>
      </p:sp>
      <p:sp>
        <p:nvSpPr>
          <p:cNvPr id="2" name="矢印: 右 1">
            <a:extLst>
              <a:ext uri="{FF2B5EF4-FFF2-40B4-BE49-F238E27FC236}">
                <a16:creationId xmlns="" xmlns:a16="http://schemas.microsoft.com/office/drawing/2014/main" id="{0055D516-AFAE-4ACB-94AC-06DF97C3AE07}"/>
              </a:ext>
            </a:extLst>
          </p:cNvPr>
          <p:cNvSpPr/>
          <p:nvPr/>
        </p:nvSpPr>
        <p:spPr>
          <a:xfrm>
            <a:off x="1469199" y="1585539"/>
            <a:ext cx="194116" cy="200417"/>
          </a:xfrm>
          <a:prstGeom prst="rightArrow">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矢印: 右 82">
            <a:extLst>
              <a:ext uri="{FF2B5EF4-FFF2-40B4-BE49-F238E27FC236}">
                <a16:creationId xmlns="" xmlns:a16="http://schemas.microsoft.com/office/drawing/2014/main" id="{24A7033F-0943-4E00-AAAB-6A8AB3AE8F78}"/>
              </a:ext>
            </a:extLst>
          </p:cNvPr>
          <p:cNvSpPr/>
          <p:nvPr/>
        </p:nvSpPr>
        <p:spPr>
          <a:xfrm>
            <a:off x="1462815" y="2612339"/>
            <a:ext cx="194116" cy="200417"/>
          </a:xfrm>
          <a:prstGeom prst="rightArrow">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矢印: 右 83">
            <a:extLst>
              <a:ext uri="{FF2B5EF4-FFF2-40B4-BE49-F238E27FC236}">
                <a16:creationId xmlns="" xmlns:a16="http://schemas.microsoft.com/office/drawing/2014/main" id="{8B31B132-F364-44AF-AF5B-1D444F86C0C2}"/>
              </a:ext>
            </a:extLst>
          </p:cNvPr>
          <p:cNvSpPr/>
          <p:nvPr/>
        </p:nvSpPr>
        <p:spPr>
          <a:xfrm>
            <a:off x="1471477" y="3642178"/>
            <a:ext cx="194116" cy="200417"/>
          </a:xfrm>
          <a:prstGeom prst="rightArrow">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右 85">
            <a:extLst>
              <a:ext uri="{FF2B5EF4-FFF2-40B4-BE49-F238E27FC236}">
                <a16:creationId xmlns="" xmlns:a16="http://schemas.microsoft.com/office/drawing/2014/main" id="{12649C3A-6E60-48C4-BB7F-225432F5EF09}"/>
              </a:ext>
            </a:extLst>
          </p:cNvPr>
          <p:cNvSpPr/>
          <p:nvPr/>
        </p:nvSpPr>
        <p:spPr>
          <a:xfrm>
            <a:off x="3976954" y="1636999"/>
            <a:ext cx="307370" cy="200417"/>
          </a:xfrm>
          <a:prstGeom prst="rightArrow">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矢印: 右 84">
            <a:extLst>
              <a:ext uri="{FF2B5EF4-FFF2-40B4-BE49-F238E27FC236}">
                <a16:creationId xmlns="" xmlns:a16="http://schemas.microsoft.com/office/drawing/2014/main" id="{DE0A4E4F-63D1-443B-B875-60A2F6F6A200}"/>
              </a:ext>
            </a:extLst>
          </p:cNvPr>
          <p:cNvSpPr/>
          <p:nvPr/>
        </p:nvSpPr>
        <p:spPr>
          <a:xfrm>
            <a:off x="1452537" y="1004187"/>
            <a:ext cx="307370" cy="200417"/>
          </a:xfrm>
          <a:prstGeom prst="rightArrow">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矢印: 右 86">
            <a:extLst>
              <a:ext uri="{FF2B5EF4-FFF2-40B4-BE49-F238E27FC236}">
                <a16:creationId xmlns="" xmlns:a16="http://schemas.microsoft.com/office/drawing/2014/main" id="{B71BF997-DCC3-4689-A1B6-E10DDAED816D}"/>
              </a:ext>
            </a:extLst>
          </p:cNvPr>
          <p:cNvSpPr/>
          <p:nvPr/>
        </p:nvSpPr>
        <p:spPr>
          <a:xfrm>
            <a:off x="3967741" y="2679832"/>
            <a:ext cx="307370" cy="200417"/>
          </a:xfrm>
          <a:prstGeom prst="rightArrow">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矢印: 右 87">
            <a:extLst>
              <a:ext uri="{FF2B5EF4-FFF2-40B4-BE49-F238E27FC236}">
                <a16:creationId xmlns="" xmlns:a16="http://schemas.microsoft.com/office/drawing/2014/main" id="{FD55AB2C-59B1-4803-9DD2-42697E4DF5FF}"/>
              </a:ext>
            </a:extLst>
          </p:cNvPr>
          <p:cNvSpPr/>
          <p:nvPr/>
        </p:nvSpPr>
        <p:spPr>
          <a:xfrm>
            <a:off x="3980690" y="3718110"/>
            <a:ext cx="307370" cy="200417"/>
          </a:xfrm>
          <a:prstGeom prst="rightArrow">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二等辺三角形 88">
            <a:extLst>
              <a:ext uri="{FF2B5EF4-FFF2-40B4-BE49-F238E27FC236}">
                <a16:creationId xmlns="" xmlns:a16="http://schemas.microsoft.com/office/drawing/2014/main" id="{85E93BCF-34CB-4433-A532-24FC77944F91}"/>
              </a:ext>
            </a:extLst>
          </p:cNvPr>
          <p:cNvSpPr/>
          <p:nvPr/>
        </p:nvSpPr>
        <p:spPr>
          <a:xfrm rot="10800000">
            <a:off x="2645341" y="2114310"/>
            <a:ext cx="575861" cy="167291"/>
          </a:xfrm>
          <a:prstGeom prst="triangle">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3510F"/>
              </a:solidFill>
            </a:endParaRPr>
          </a:p>
        </p:txBody>
      </p:sp>
      <p:sp>
        <p:nvSpPr>
          <p:cNvPr id="90" name="二等辺三角形 89">
            <a:extLst>
              <a:ext uri="{FF2B5EF4-FFF2-40B4-BE49-F238E27FC236}">
                <a16:creationId xmlns="" xmlns:a16="http://schemas.microsoft.com/office/drawing/2014/main" id="{9C7D2D32-C58B-4ACE-8DAF-A6B31DD74132}"/>
              </a:ext>
            </a:extLst>
          </p:cNvPr>
          <p:cNvSpPr/>
          <p:nvPr/>
        </p:nvSpPr>
        <p:spPr>
          <a:xfrm rot="10800000">
            <a:off x="2651604" y="3156038"/>
            <a:ext cx="575861" cy="167291"/>
          </a:xfrm>
          <a:prstGeom prst="triangle">
            <a:avLst/>
          </a:prstGeom>
          <a:solidFill>
            <a:srgbClr val="53510F"/>
          </a:solidFill>
          <a:ln>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3510F"/>
              </a:solidFill>
            </a:endParaRPr>
          </a:p>
        </p:txBody>
      </p:sp>
      <p:sp>
        <p:nvSpPr>
          <p:cNvPr id="24" name="四角形: 角を丸くする 23">
            <a:extLst>
              <a:ext uri="{FF2B5EF4-FFF2-40B4-BE49-F238E27FC236}">
                <a16:creationId xmlns="" xmlns:a16="http://schemas.microsoft.com/office/drawing/2014/main" id="{EF61BDEA-35F1-4BA7-968C-397EB4FAAADA}"/>
              </a:ext>
            </a:extLst>
          </p:cNvPr>
          <p:cNvSpPr/>
          <p:nvPr/>
        </p:nvSpPr>
        <p:spPr>
          <a:xfrm>
            <a:off x="1674556" y="1263500"/>
            <a:ext cx="2446870" cy="934456"/>
          </a:xfrm>
          <a:prstGeom prst="roundRect">
            <a:avLst>
              <a:gd name="adj" fmla="val 7954"/>
            </a:avLst>
          </a:prstGeom>
          <a:solidFill>
            <a:schemeClr val="bg1"/>
          </a:solidFill>
          <a:ln w="12700">
            <a:solidFill>
              <a:srgbClr val="009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rgbClr val="0070C0"/>
                </a:solidFill>
                <a:latin typeface="HGPｺﾞｼｯｸE" panose="020B0900000000000000" pitchFamily="50" charset="-128"/>
                <a:ea typeface="HGPｺﾞｼｯｸE" panose="020B0900000000000000" pitchFamily="50" charset="-128"/>
              </a:rPr>
              <a:t>「避難準備・高齢者等避難開始」</a:t>
            </a:r>
            <a:r>
              <a:rPr kumimoji="1" lang="ja-JP" altLang="en-US" sz="1100" b="1" dirty="0">
                <a:solidFill>
                  <a:schemeClr val="tx1"/>
                </a:solidFill>
                <a:latin typeface="HGPｺﾞｼｯｸE" panose="020B0900000000000000" pitchFamily="50" charset="-128"/>
                <a:ea typeface="HGPｺﾞｼｯｸE" panose="020B0900000000000000" pitchFamily="50" charset="-128"/>
              </a:rPr>
              <a:t>発令</a:t>
            </a:r>
            <a:endParaRPr kumimoji="1" lang="en-US" altLang="ja-JP" sz="1100" b="1" dirty="0">
              <a:solidFill>
                <a:schemeClr val="tx1"/>
              </a:solidFill>
              <a:latin typeface="HGPｺﾞｼｯｸE" panose="020B0900000000000000" pitchFamily="50" charset="-128"/>
              <a:ea typeface="HGPｺﾞｼｯｸE" panose="020B0900000000000000" pitchFamily="50" charset="-128"/>
            </a:endParaRPr>
          </a:p>
          <a:p>
            <a:endParaRPr kumimoji="1" lang="en-US" altLang="ja-JP" sz="3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要配慮者など、特に避難行動に時間を要する者が避難行動を開始しなければならない段階であり、人的被害の発生する可能性が高まった状況</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四角形: 角を丸くする 25">
            <a:extLst>
              <a:ext uri="{FF2B5EF4-FFF2-40B4-BE49-F238E27FC236}">
                <a16:creationId xmlns="" xmlns:a16="http://schemas.microsoft.com/office/drawing/2014/main" id="{AF709018-CED3-495D-AA8C-1BA6F2474BDD}"/>
              </a:ext>
            </a:extLst>
          </p:cNvPr>
          <p:cNvSpPr/>
          <p:nvPr/>
        </p:nvSpPr>
        <p:spPr>
          <a:xfrm>
            <a:off x="1674556" y="2291188"/>
            <a:ext cx="2446870" cy="952638"/>
          </a:xfrm>
          <a:prstGeom prst="roundRect">
            <a:avLst>
              <a:gd name="adj" fmla="val 8778"/>
            </a:avLst>
          </a:prstGeom>
          <a:solidFill>
            <a:schemeClr val="bg1"/>
          </a:solidFill>
          <a:ln w="12700">
            <a:solidFill>
              <a:srgbClr val="009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rgbClr val="FFC000"/>
                </a:solidFill>
                <a:latin typeface="HGPｺﾞｼｯｸE" panose="020B0900000000000000" pitchFamily="50" charset="-128"/>
                <a:ea typeface="HGPｺﾞｼｯｸE" panose="020B0900000000000000" pitchFamily="50" charset="-128"/>
              </a:rPr>
              <a:t>「避難勧告」</a:t>
            </a:r>
            <a:r>
              <a:rPr kumimoji="1" lang="ja-JP" altLang="en-US" sz="1100" b="1" dirty="0">
                <a:solidFill>
                  <a:schemeClr val="tx1"/>
                </a:solidFill>
                <a:latin typeface="HGPｺﾞｼｯｸE" panose="020B0900000000000000" pitchFamily="50" charset="-128"/>
                <a:ea typeface="HGPｺﾞｼｯｸE" panose="020B0900000000000000" pitchFamily="50" charset="-128"/>
              </a:rPr>
              <a:t>発令</a:t>
            </a:r>
            <a:endParaRPr kumimoji="1" lang="en-US" altLang="ja-JP" sz="1100" b="1" dirty="0">
              <a:solidFill>
                <a:schemeClr val="tx1"/>
              </a:solidFill>
              <a:latin typeface="HGPｺﾞｼｯｸE" panose="020B0900000000000000" pitchFamily="50" charset="-128"/>
              <a:ea typeface="HGPｺﾞｼｯｸE" panose="020B0900000000000000" pitchFamily="50" charset="-128"/>
            </a:endParaRPr>
          </a:p>
          <a:p>
            <a:endParaRPr kumimoji="1" lang="en-US" altLang="ja-JP" sz="3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通常の避難行動ができる者が避難行動を開始しなければならない段階で、人的被害の発生する可能性が明らかに高まった状況</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四角形: 角を丸くする 26">
            <a:extLst>
              <a:ext uri="{FF2B5EF4-FFF2-40B4-BE49-F238E27FC236}">
                <a16:creationId xmlns="" xmlns:a16="http://schemas.microsoft.com/office/drawing/2014/main" id="{D72E0C1E-3ED1-45F5-A380-8254AD87DD4E}"/>
              </a:ext>
            </a:extLst>
          </p:cNvPr>
          <p:cNvSpPr/>
          <p:nvPr/>
        </p:nvSpPr>
        <p:spPr>
          <a:xfrm>
            <a:off x="1674556" y="3338923"/>
            <a:ext cx="2446870" cy="934456"/>
          </a:xfrm>
          <a:prstGeom prst="roundRect">
            <a:avLst>
              <a:gd name="adj" fmla="val 9965"/>
            </a:avLst>
          </a:prstGeom>
          <a:solidFill>
            <a:schemeClr val="bg1"/>
          </a:solidFill>
          <a:ln w="12700">
            <a:solidFill>
              <a:srgbClr val="009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rgbClr val="FF0000"/>
                </a:solidFill>
                <a:latin typeface="HGPｺﾞｼｯｸE" panose="020B0900000000000000" pitchFamily="50" charset="-128"/>
                <a:ea typeface="HGPｺﾞｼｯｸE" panose="020B0900000000000000" pitchFamily="50" charset="-128"/>
              </a:rPr>
              <a:t>「避難指示（緊急）」</a:t>
            </a:r>
            <a:r>
              <a:rPr kumimoji="1" lang="ja-JP" altLang="en-US" sz="1100" b="1" dirty="0">
                <a:solidFill>
                  <a:schemeClr val="tx1"/>
                </a:solidFill>
                <a:latin typeface="HGPｺﾞｼｯｸE" panose="020B0900000000000000" pitchFamily="50" charset="-128"/>
                <a:ea typeface="HGPｺﾞｼｯｸE" panose="020B0900000000000000" pitchFamily="50" charset="-128"/>
              </a:rPr>
              <a:t>発令</a:t>
            </a:r>
            <a:endParaRPr kumimoji="1" lang="en-US" altLang="ja-JP" sz="1100" b="1" dirty="0">
              <a:solidFill>
                <a:schemeClr val="tx1"/>
              </a:solidFill>
              <a:latin typeface="HGPｺﾞｼｯｸE" panose="020B0900000000000000" pitchFamily="50" charset="-128"/>
              <a:ea typeface="HGPｺﾞｼｯｸE" panose="020B0900000000000000" pitchFamily="50" charset="-128"/>
            </a:endParaRPr>
          </a:p>
          <a:p>
            <a:endParaRPr kumimoji="1" lang="en-US" altLang="ja-JP" sz="3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人的被害の発生する危険性が非常に高い、あるいは、人的被害が発生した状況</a:t>
            </a:r>
            <a:endParaRPr kumimoji="1" lang="en-US" altLang="ja-JP" sz="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 xmlns:a16="http://schemas.microsoft.com/office/drawing/2014/main" id="{9DE706DC-306C-4717-B308-0B1AA60E6FEC}"/>
              </a:ext>
            </a:extLst>
          </p:cNvPr>
          <p:cNvSpPr/>
          <p:nvPr/>
        </p:nvSpPr>
        <p:spPr>
          <a:xfrm>
            <a:off x="65414" y="2310251"/>
            <a:ext cx="1406064" cy="792000"/>
          </a:xfrm>
          <a:prstGeom prst="roundRect">
            <a:avLst>
              <a:gd name="adj" fmla="val 7968"/>
            </a:avLst>
          </a:prstGeom>
          <a:solidFill>
            <a:schemeClr val="bg1"/>
          </a:solidFill>
          <a:ln w="19050">
            <a:solidFill>
              <a:srgbClr val="535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土砂災害</a:t>
            </a:r>
            <a:endParaRPr kumimoji="1" lang="en-US" altLang="ja-JP" sz="9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警戒情報発表</a:t>
            </a:r>
            <a:endParaRPr kumimoji="1" lang="en-US" altLang="ja-JP" sz="9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かつ</a:t>
            </a:r>
            <a:endParaRPr kumimoji="1" lang="en-US" altLang="ja-JP" sz="9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記録的短時間</a:t>
            </a:r>
            <a:endParaRPr kumimoji="1" lang="en-US" altLang="ja-JP" sz="900" b="1" dirty="0">
              <a:solidFill>
                <a:srgbClr val="53510F"/>
              </a:solidFill>
              <a:latin typeface="HG丸ｺﾞｼｯｸM-PRO" panose="020F0600000000000000" pitchFamily="50" charset="-128"/>
              <a:ea typeface="HG丸ｺﾞｼｯｸM-PRO" panose="020F0600000000000000" pitchFamily="50" charset="-128"/>
            </a:endParaRPr>
          </a:p>
          <a:p>
            <a:pPr algn="ctr"/>
            <a:r>
              <a:rPr kumimoji="1" lang="ja-JP" altLang="en-US" sz="900" b="1" dirty="0">
                <a:solidFill>
                  <a:srgbClr val="53510F"/>
                </a:solidFill>
                <a:latin typeface="HG丸ｺﾞｼｯｸM-PRO" panose="020F0600000000000000" pitchFamily="50" charset="-128"/>
                <a:ea typeface="HG丸ｺﾞｼｯｸM-PRO" panose="020F0600000000000000" pitchFamily="50" charset="-128"/>
              </a:rPr>
              <a:t>大雨情報発表の場合</a:t>
            </a:r>
          </a:p>
        </p:txBody>
      </p:sp>
      <p:pic>
        <p:nvPicPr>
          <p:cNvPr id="10" name="図 9">
            <a:extLst>
              <a:ext uri="{FF2B5EF4-FFF2-40B4-BE49-F238E27FC236}">
                <a16:creationId xmlns="" xmlns:a16="http://schemas.microsoft.com/office/drawing/2014/main" id="{5F4E6A1C-7496-49C3-B462-0E2E090D54E7}"/>
              </a:ext>
            </a:extLst>
          </p:cNvPr>
          <p:cNvPicPr>
            <a:picLocks noChangeAspect="1"/>
          </p:cNvPicPr>
          <p:nvPr/>
        </p:nvPicPr>
        <p:blipFill>
          <a:blip r:embed="rId6"/>
          <a:stretch>
            <a:fillRect/>
          </a:stretch>
        </p:blipFill>
        <p:spPr>
          <a:xfrm>
            <a:off x="3946060" y="1125652"/>
            <a:ext cx="482963" cy="437733"/>
          </a:xfrm>
          <a:prstGeom prst="rect">
            <a:avLst/>
          </a:prstGeom>
        </p:spPr>
      </p:pic>
      <p:pic>
        <p:nvPicPr>
          <p:cNvPr id="18" name="図 17">
            <a:extLst>
              <a:ext uri="{FF2B5EF4-FFF2-40B4-BE49-F238E27FC236}">
                <a16:creationId xmlns="" xmlns:a16="http://schemas.microsoft.com/office/drawing/2014/main" id="{3C85699A-5AFE-4773-9BE7-094FEAED722F}"/>
              </a:ext>
            </a:extLst>
          </p:cNvPr>
          <p:cNvPicPr>
            <a:picLocks noChangeAspect="1"/>
          </p:cNvPicPr>
          <p:nvPr/>
        </p:nvPicPr>
        <p:blipFill>
          <a:blip r:embed="rId7"/>
          <a:stretch>
            <a:fillRect/>
          </a:stretch>
        </p:blipFill>
        <p:spPr>
          <a:xfrm>
            <a:off x="3815141" y="2120960"/>
            <a:ext cx="599231" cy="491333"/>
          </a:xfrm>
          <a:prstGeom prst="rect">
            <a:avLst/>
          </a:prstGeom>
        </p:spPr>
      </p:pic>
      <p:pic>
        <p:nvPicPr>
          <p:cNvPr id="21" name="図 20">
            <a:extLst>
              <a:ext uri="{FF2B5EF4-FFF2-40B4-BE49-F238E27FC236}">
                <a16:creationId xmlns="" xmlns:a16="http://schemas.microsoft.com/office/drawing/2014/main" id="{C942913E-44E7-4A8B-9DE5-569E0E27E443}"/>
              </a:ext>
            </a:extLst>
          </p:cNvPr>
          <p:cNvPicPr>
            <a:picLocks noChangeAspect="1"/>
          </p:cNvPicPr>
          <p:nvPr/>
        </p:nvPicPr>
        <p:blipFill>
          <a:blip r:embed="rId8"/>
          <a:stretch>
            <a:fillRect/>
          </a:stretch>
        </p:blipFill>
        <p:spPr>
          <a:xfrm>
            <a:off x="3802230" y="3098809"/>
            <a:ext cx="608175" cy="553867"/>
          </a:xfrm>
          <a:prstGeom prst="rect">
            <a:avLst/>
          </a:prstGeom>
        </p:spPr>
      </p:pic>
      <p:pic>
        <p:nvPicPr>
          <p:cNvPr id="22" name="図 21">
            <a:extLst>
              <a:ext uri="{FF2B5EF4-FFF2-40B4-BE49-F238E27FC236}">
                <a16:creationId xmlns="" xmlns:a16="http://schemas.microsoft.com/office/drawing/2014/main" id="{07A135C9-FF35-4C42-B5C4-E61922ED14DE}"/>
              </a:ext>
            </a:extLst>
          </p:cNvPr>
          <p:cNvPicPr>
            <a:picLocks noChangeAspect="1"/>
          </p:cNvPicPr>
          <p:nvPr/>
        </p:nvPicPr>
        <p:blipFill rotWithShape="1">
          <a:blip r:embed="rId9"/>
          <a:srcRect l="59875" t="36089" b="5351"/>
          <a:stretch/>
        </p:blipFill>
        <p:spPr>
          <a:xfrm>
            <a:off x="5961847" y="3476454"/>
            <a:ext cx="931426" cy="566243"/>
          </a:xfrm>
          <a:prstGeom prst="rect">
            <a:avLst/>
          </a:prstGeom>
        </p:spPr>
      </p:pic>
    </p:spTree>
    <p:extLst>
      <p:ext uri="{BB962C8B-B14F-4D97-AF65-F5344CB8AC3E}">
        <p14:creationId xmlns:p14="http://schemas.microsoft.com/office/powerpoint/2010/main" val="25744002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742</Words>
  <Application>Microsoft Office PowerPoint</Application>
  <PresentationFormat>A4 210 x 297 mm</PresentationFormat>
  <Paragraphs>184</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HGPｺﾞｼｯｸE</vt:lpstr>
      <vt:lpstr>HGS創英角ｺﾞｼｯｸUB</vt:lpstr>
      <vt:lpstr>HG丸ｺﾞｼｯｸM-PRO</vt:lpstr>
      <vt:lpstr>ＭＳ ゴシック</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2018-03-29T03:24:43Z</dcterms:created>
  <dcterms:modified xsi:type="dcterms:W3CDTF">2018-03-29T03:24:53Z</dcterms:modified>
</cp:coreProperties>
</file>