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  <p:sldId id="259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86842" autoAdjust="0"/>
  </p:normalViewPr>
  <p:slideViewPr>
    <p:cSldViewPr snapToGrid="0">
      <p:cViewPr varScale="1">
        <p:scale>
          <a:sx n="46" d="100"/>
          <a:sy n="46" d="100"/>
        </p:scale>
        <p:origin x="23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59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28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07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28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4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89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64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09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23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10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5600-B6E7-4EA3-8C33-4DE5DA76EE21}" type="datetimeFigureOut">
              <a:rPr kumimoji="1" lang="ja-JP" altLang="en-US" smtClean="0"/>
              <a:t>2018/3/29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2749C-8D01-4C12-B533-6EAD97FF6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61308"/>
              </p:ext>
            </p:extLst>
          </p:nvPr>
        </p:nvGraphicFramePr>
        <p:xfrm>
          <a:off x="36368" y="633845"/>
          <a:ext cx="6785264" cy="922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6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2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734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34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734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0"/>
            <a:ext cx="6858000" cy="32437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●●市　●●地区「災害・避難カード」オモテ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993767" y="47269"/>
            <a:ext cx="809625" cy="239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326068"/>
            <a:ext cx="49980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点線をはさみで切って使用しましょう。（６人分）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4396" y="677714"/>
            <a:ext cx="3336498" cy="2965861"/>
            <a:chOff x="34396" y="677714"/>
            <a:chExt cx="3336498" cy="2965861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59066" y="677714"/>
              <a:ext cx="3311828" cy="2965861"/>
              <a:chOff x="59066" y="677714"/>
              <a:chExt cx="3311828" cy="2965861"/>
            </a:xfrm>
          </p:grpSpPr>
          <p:sp>
            <p:nvSpPr>
              <p:cNvPr id="25" name="正方形/長方形 24"/>
              <p:cNvSpPr/>
              <p:nvPr/>
            </p:nvSpPr>
            <p:spPr>
              <a:xfrm>
                <a:off x="1859973" y="1403484"/>
                <a:ext cx="665018" cy="32862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1721437" y="142497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血液型</a:t>
                </a:r>
              </a:p>
            </p:txBody>
          </p:sp>
          <p:cxnSp>
            <p:nvCxnSpPr>
              <p:cNvPr id="14" name="直線コネクタ 13"/>
              <p:cNvCxnSpPr/>
              <p:nvPr/>
            </p:nvCxnSpPr>
            <p:spPr>
              <a:xfrm flipV="1">
                <a:off x="959757" y="995818"/>
                <a:ext cx="0" cy="2336689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正方形/長方形 25"/>
              <p:cNvSpPr/>
              <p:nvPr/>
            </p:nvSpPr>
            <p:spPr>
              <a:xfrm>
                <a:off x="83126" y="982003"/>
                <a:ext cx="875940" cy="231364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角丸四角形 7"/>
              <p:cNvSpPr/>
              <p:nvPr/>
            </p:nvSpPr>
            <p:spPr>
              <a:xfrm>
                <a:off x="83126" y="3362775"/>
                <a:ext cx="3287767" cy="2808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避難時は、このカードを持って行く</a:t>
                </a:r>
                <a:r>
                  <a:rPr kumimoji="1" lang="en-US" altLang="ja-JP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!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0" name="直線コネクタ 9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/>
              <p:cNvCxnSpPr/>
              <p:nvPr/>
            </p:nvCxnSpPr>
            <p:spPr>
              <a:xfrm>
                <a:off x="102506" y="1738412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角丸四角形 11"/>
              <p:cNvSpPr/>
              <p:nvPr/>
            </p:nvSpPr>
            <p:spPr>
              <a:xfrm>
                <a:off x="102506" y="677714"/>
                <a:ext cx="3268387" cy="286931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「災害・避難カード」</a:t>
                </a:r>
                <a:r>
                  <a:rPr kumimoji="1" lang="ja-JP" altLang="en-US" sz="1400" b="1" dirty="0" err="1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ー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わたしの情報</a:t>
                </a:r>
                <a:endParaRPr kumimoji="1" lang="ja-JP" altLang="en-US" sz="20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3" name="直線コネクタ 12"/>
              <p:cNvCxnSpPr/>
              <p:nvPr/>
            </p:nvCxnSpPr>
            <p:spPr>
              <a:xfrm>
                <a:off x="102506" y="2452143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60449" y="1106906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名　前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59066" y="2113079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住　所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7" name="直線コネクタ 16"/>
              <p:cNvCxnSpPr/>
              <p:nvPr/>
            </p:nvCxnSpPr>
            <p:spPr>
              <a:xfrm>
                <a:off x="102506" y="2088928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テキスト ボックス 18"/>
              <p:cNvSpPr txBox="1"/>
              <p:nvPr/>
            </p:nvSpPr>
            <p:spPr>
              <a:xfrm>
                <a:off x="60449" y="145701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性　別</a:t>
                </a: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60449" y="1753130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生年月日</a:t>
                </a: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59066" y="289914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留意事項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959066" y="2799703"/>
                <a:ext cx="24118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持病、飲んでいる薬など</a:t>
                </a:r>
              </a:p>
            </p:txBody>
          </p:sp>
        </p:grpSp>
        <p:cxnSp>
          <p:nvCxnSpPr>
            <p:cNvPr id="115" name="直線コネクタ 114"/>
            <p:cNvCxnSpPr/>
            <p:nvPr/>
          </p:nvCxnSpPr>
          <p:spPr>
            <a:xfrm>
              <a:off x="99041" y="2799662"/>
              <a:ext cx="32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テキスト ボックス 115"/>
            <p:cNvSpPr txBox="1"/>
            <p:nvPr/>
          </p:nvSpPr>
          <p:spPr>
            <a:xfrm>
              <a:off x="52251" y="977198"/>
              <a:ext cx="900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ふ り が な</a:t>
              </a:r>
            </a:p>
          </p:txBody>
        </p:sp>
        <p:sp>
          <p:nvSpPr>
            <p:cNvPr id="117" name="テキスト ボックス 116"/>
            <p:cNvSpPr txBox="1"/>
            <p:nvPr/>
          </p:nvSpPr>
          <p:spPr>
            <a:xfrm>
              <a:off x="34396" y="247505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電話番号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18" name="グループ化 117"/>
          <p:cNvGrpSpPr/>
          <p:nvPr/>
        </p:nvGrpSpPr>
        <p:grpSpPr>
          <a:xfrm>
            <a:off x="34396" y="3761014"/>
            <a:ext cx="3336498" cy="2965861"/>
            <a:chOff x="34396" y="677714"/>
            <a:chExt cx="3336498" cy="2965861"/>
          </a:xfrm>
        </p:grpSpPr>
        <p:grpSp>
          <p:nvGrpSpPr>
            <p:cNvPr id="119" name="グループ化 118"/>
            <p:cNvGrpSpPr/>
            <p:nvPr/>
          </p:nvGrpSpPr>
          <p:grpSpPr>
            <a:xfrm>
              <a:off x="59066" y="677714"/>
              <a:ext cx="3311828" cy="2965861"/>
              <a:chOff x="59066" y="677714"/>
              <a:chExt cx="3311828" cy="2965861"/>
            </a:xfrm>
          </p:grpSpPr>
          <p:sp>
            <p:nvSpPr>
              <p:cNvPr id="123" name="正方形/長方形 122"/>
              <p:cNvSpPr/>
              <p:nvPr/>
            </p:nvSpPr>
            <p:spPr>
              <a:xfrm>
                <a:off x="1859973" y="1403484"/>
                <a:ext cx="665018" cy="32862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テキスト ボックス 123"/>
              <p:cNvSpPr txBox="1"/>
              <p:nvPr/>
            </p:nvSpPr>
            <p:spPr>
              <a:xfrm>
                <a:off x="1721437" y="142497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血液型</a:t>
                </a:r>
              </a:p>
            </p:txBody>
          </p:sp>
          <p:cxnSp>
            <p:nvCxnSpPr>
              <p:cNvPr id="125" name="直線コネクタ 124"/>
              <p:cNvCxnSpPr/>
              <p:nvPr/>
            </p:nvCxnSpPr>
            <p:spPr>
              <a:xfrm flipV="1">
                <a:off x="959757" y="995818"/>
                <a:ext cx="0" cy="2336689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正方形/長方形 125"/>
              <p:cNvSpPr/>
              <p:nvPr/>
            </p:nvSpPr>
            <p:spPr>
              <a:xfrm>
                <a:off x="83126" y="982003"/>
                <a:ext cx="875940" cy="231364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角丸四角形 126"/>
              <p:cNvSpPr/>
              <p:nvPr/>
            </p:nvSpPr>
            <p:spPr>
              <a:xfrm>
                <a:off x="83126" y="3362775"/>
                <a:ext cx="3287767" cy="2808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避難時は、このカードを持って行く</a:t>
                </a:r>
                <a:r>
                  <a:rPr kumimoji="1" lang="en-US" altLang="ja-JP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!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28" name="直線コネクタ 127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>
                <a:off x="102506" y="1738412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角丸四角形 129"/>
              <p:cNvSpPr/>
              <p:nvPr/>
            </p:nvSpPr>
            <p:spPr>
              <a:xfrm>
                <a:off x="102506" y="677714"/>
                <a:ext cx="3268387" cy="286931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「災害・避難カード」</a:t>
                </a:r>
                <a:r>
                  <a:rPr kumimoji="1" lang="ja-JP" altLang="en-US" sz="1400" b="1" dirty="0" err="1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ー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わたしの情報</a:t>
                </a:r>
                <a:endParaRPr kumimoji="1" lang="ja-JP" altLang="en-US" sz="20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31" name="直線コネクタ 130"/>
              <p:cNvCxnSpPr/>
              <p:nvPr/>
            </p:nvCxnSpPr>
            <p:spPr>
              <a:xfrm>
                <a:off x="102506" y="2452143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テキスト ボックス 131"/>
              <p:cNvSpPr txBox="1"/>
              <p:nvPr/>
            </p:nvSpPr>
            <p:spPr>
              <a:xfrm>
                <a:off x="60449" y="1106906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名　前</a:t>
                </a:r>
              </a:p>
            </p:txBody>
          </p:sp>
          <p:sp>
            <p:nvSpPr>
              <p:cNvPr id="133" name="テキスト ボックス 132"/>
              <p:cNvSpPr txBox="1"/>
              <p:nvPr/>
            </p:nvSpPr>
            <p:spPr>
              <a:xfrm>
                <a:off x="59066" y="2113079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住　所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34" name="直線コネクタ 133"/>
              <p:cNvCxnSpPr/>
              <p:nvPr/>
            </p:nvCxnSpPr>
            <p:spPr>
              <a:xfrm>
                <a:off x="102506" y="2088928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テキスト ボックス 134"/>
              <p:cNvSpPr txBox="1"/>
              <p:nvPr/>
            </p:nvSpPr>
            <p:spPr>
              <a:xfrm>
                <a:off x="60449" y="145701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性　別</a:t>
                </a:r>
              </a:p>
            </p:txBody>
          </p:sp>
          <p:sp>
            <p:nvSpPr>
              <p:cNvPr id="136" name="テキスト ボックス 135"/>
              <p:cNvSpPr txBox="1"/>
              <p:nvPr/>
            </p:nvSpPr>
            <p:spPr>
              <a:xfrm>
                <a:off x="60449" y="1753130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生年月日</a:t>
                </a:r>
              </a:p>
            </p:txBody>
          </p:sp>
          <p:sp>
            <p:nvSpPr>
              <p:cNvPr id="137" name="テキスト ボックス 136"/>
              <p:cNvSpPr txBox="1"/>
              <p:nvPr/>
            </p:nvSpPr>
            <p:spPr>
              <a:xfrm>
                <a:off x="59066" y="289914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留意事項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38" name="テキスト ボックス 137"/>
              <p:cNvSpPr txBox="1"/>
              <p:nvPr/>
            </p:nvSpPr>
            <p:spPr>
              <a:xfrm>
                <a:off x="959066" y="2799703"/>
                <a:ext cx="24118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持病、飲んでいる薬など</a:t>
                </a:r>
              </a:p>
            </p:txBody>
          </p:sp>
        </p:grpSp>
        <p:cxnSp>
          <p:nvCxnSpPr>
            <p:cNvPr id="120" name="直線コネクタ 119"/>
            <p:cNvCxnSpPr/>
            <p:nvPr/>
          </p:nvCxnSpPr>
          <p:spPr>
            <a:xfrm>
              <a:off x="99041" y="2799662"/>
              <a:ext cx="32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テキスト ボックス 120"/>
            <p:cNvSpPr txBox="1"/>
            <p:nvPr/>
          </p:nvSpPr>
          <p:spPr>
            <a:xfrm>
              <a:off x="52251" y="977198"/>
              <a:ext cx="900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ふ り が な</a:t>
              </a: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34396" y="247505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電話番号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34396" y="6838572"/>
            <a:ext cx="3336498" cy="2965861"/>
            <a:chOff x="34396" y="677714"/>
            <a:chExt cx="3336498" cy="2965861"/>
          </a:xfrm>
        </p:grpSpPr>
        <p:grpSp>
          <p:nvGrpSpPr>
            <p:cNvPr id="140" name="グループ化 139"/>
            <p:cNvGrpSpPr/>
            <p:nvPr/>
          </p:nvGrpSpPr>
          <p:grpSpPr>
            <a:xfrm>
              <a:off x="59066" y="677714"/>
              <a:ext cx="3311828" cy="2965861"/>
              <a:chOff x="59066" y="677714"/>
              <a:chExt cx="3311828" cy="2965861"/>
            </a:xfrm>
          </p:grpSpPr>
          <p:sp>
            <p:nvSpPr>
              <p:cNvPr id="144" name="正方形/長方形 143"/>
              <p:cNvSpPr/>
              <p:nvPr/>
            </p:nvSpPr>
            <p:spPr>
              <a:xfrm>
                <a:off x="1859973" y="1403484"/>
                <a:ext cx="665018" cy="32862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" name="テキスト ボックス 144"/>
              <p:cNvSpPr txBox="1"/>
              <p:nvPr/>
            </p:nvSpPr>
            <p:spPr>
              <a:xfrm>
                <a:off x="1721437" y="142497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血液型</a:t>
                </a:r>
              </a:p>
            </p:txBody>
          </p:sp>
          <p:cxnSp>
            <p:nvCxnSpPr>
              <p:cNvPr id="146" name="直線コネクタ 145"/>
              <p:cNvCxnSpPr/>
              <p:nvPr/>
            </p:nvCxnSpPr>
            <p:spPr>
              <a:xfrm flipV="1">
                <a:off x="959757" y="995818"/>
                <a:ext cx="0" cy="2336689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正方形/長方形 146"/>
              <p:cNvSpPr/>
              <p:nvPr/>
            </p:nvSpPr>
            <p:spPr>
              <a:xfrm>
                <a:off x="83126" y="982003"/>
                <a:ext cx="875940" cy="231364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角丸四角形 147"/>
              <p:cNvSpPr/>
              <p:nvPr/>
            </p:nvSpPr>
            <p:spPr>
              <a:xfrm>
                <a:off x="83126" y="3362775"/>
                <a:ext cx="3287767" cy="2808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避難時は、このカードを持って行く</a:t>
                </a:r>
                <a:r>
                  <a:rPr kumimoji="1" lang="en-US" altLang="ja-JP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!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49" name="直線コネクタ 148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/>
              <p:cNvCxnSpPr/>
              <p:nvPr/>
            </p:nvCxnSpPr>
            <p:spPr>
              <a:xfrm>
                <a:off x="102506" y="1738412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角丸四角形 150"/>
              <p:cNvSpPr/>
              <p:nvPr/>
            </p:nvSpPr>
            <p:spPr>
              <a:xfrm>
                <a:off x="102506" y="677714"/>
                <a:ext cx="3268387" cy="286931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「災害・避難カード」</a:t>
                </a:r>
                <a:r>
                  <a:rPr kumimoji="1" lang="ja-JP" altLang="en-US" sz="1400" b="1" dirty="0" err="1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ー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わたしの情報</a:t>
                </a:r>
                <a:endParaRPr kumimoji="1" lang="ja-JP" altLang="en-US" sz="20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52" name="直線コネクタ 151"/>
              <p:cNvCxnSpPr/>
              <p:nvPr/>
            </p:nvCxnSpPr>
            <p:spPr>
              <a:xfrm>
                <a:off x="102506" y="2452143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テキスト ボックス 152"/>
              <p:cNvSpPr txBox="1"/>
              <p:nvPr/>
            </p:nvSpPr>
            <p:spPr>
              <a:xfrm>
                <a:off x="60449" y="1106906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名　前</a:t>
                </a:r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59066" y="2113079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住　所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55" name="直線コネクタ 154"/>
              <p:cNvCxnSpPr/>
              <p:nvPr/>
            </p:nvCxnSpPr>
            <p:spPr>
              <a:xfrm>
                <a:off x="102506" y="2088928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テキスト ボックス 155"/>
              <p:cNvSpPr txBox="1"/>
              <p:nvPr/>
            </p:nvSpPr>
            <p:spPr>
              <a:xfrm>
                <a:off x="60449" y="145701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性　別</a:t>
                </a:r>
              </a:p>
            </p:txBody>
          </p:sp>
          <p:sp>
            <p:nvSpPr>
              <p:cNvPr id="157" name="テキスト ボックス 156"/>
              <p:cNvSpPr txBox="1"/>
              <p:nvPr/>
            </p:nvSpPr>
            <p:spPr>
              <a:xfrm>
                <a:off x="60449" y="1753130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生年月日</a:t>
                </a:r>
              </a:p>
            </p:txBody>
          </p:sp>
          <p:sp>
            <p:nvSpPr>
              <p:cNvPr id="158" name="テキスト ボックス 157"/>
              <p:cNvSpPr txBox="1"/>
              <p:nvPr/>
            </p:nvSpPr>
            <p:spPr>
              <a:xfrm>
                <a:off x="59066" y="289914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留意事項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59" name="テキスト ボックス 158"/>
              <p:cNvSpPr txBox="1"/>
              <p:nvPr/>
            </p:nvSpPr>
            <p:spPr>
              <a:xfrm>
                <a:off x="959066" y="2799703"/>
                <a:ext cx="24118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持病、飲んでいる薬など</a:t>
                </a:r>
              </a:p>
            </p:txBody>
          </p:sp>
        </p:grpSp>
        <p:cxnSp>
          <p:nvCxnSpPr>
            <p:cNvPr id="141" name="直線コネクタ 140"/>
            <p:cNvCxnSpPr/>
            <p:nvPr/>
          </p:nvCxnSpPr>
          <p:spPr>
            <a:xfrm>
              <a:off x="99041" y="2799662"/>
              <a:ext cx="32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テキスト ボックス 141"/>
            <p:cNvSpPr txBox="1"/>
            <p:nvPr/>
          </p:nvSpPr>
          <p:spPr>
            <a:xfrm>
              <a:off x="52251" y="977198"/>
              <a:ext cx="900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ふ り が な</a:t>
              </a:r>
            </a:p>
          </p:txBody>
        </p:sp>
        <p:sp>
          <p:nvSpPr>
            <p:cNvPr id="143" name="テキスト ボックス 142"/>
            <p:cNvSpPr txBox="1"/>
            <p:nvPr/>
          </p:nvSpPr>
          <p:spPr>
            <a:xfrm>
              <a:off x="34396" y="247505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電話番号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60" name="グループ化 159"/>
          <p:cNvGrpSpPr/>
          <p:nvPr/>
        </p:nvGrpSpPr>
        <p:grpSpPr>
          <a:xfrm>
            <a:off x="3437031" y="677714"/>
            <a:ext cx="3336498" cy="2965861"/>
            <a:chOff x="34396" y="677714"/>
            <a:chExt cx="3336498" cy="2965861"/>
          </a:xfrm>
        </p:grpSpPr>
        <p:grpSp>
          <p:nvGrpSpPr>
            <p:cNvPr id="161" name="グループ化 160"/>
            <p:cNvGrpSpPr/>
            <p:nvPr/>
          </p:nvGrpSpPr>
          <p:grpSpPr>
            <a:xfrm>
              <a:off x="59066" y="677714"/>
              <a:ext cx="3311828" cy="2965861"/>
              <a:chOff x="59066" y="677714"/>
              <a:chExt cx="3311828" cy="2965861"/>
            </a:xfrm>
          </p:grpSpPr>
          <p:sp>
            <p:nvSpPr>
              <p:cNvPr id="165" name="正方形/長方形 164"/>
              <p:cNvSpPr/>
              <p:nvPr/>
            </p:nvSpPr>
            <p:spPr>
              <a:xfrm>
                <a:off x="1859973" y="1403484"/>
                <a:ext cx="665018" cy="32862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テキスト ボックス 165"/>
              <p:cNvSpPr txBox="1"/>
              <p:nvPr/>
            </p:nvSpPr>
            <p:spPr>
              <a:xfrm>
                <a:off x="1721437" y="142497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血液型</a:t>
                </a:r>
              </a:p>
            </p:txBody>
          </p:sp>
          <p:cxnSp>
            <p:nvCxnSpPr>
              <p:cNvPr id="167" name="直線コネクタ 166"/>
              <p:cNvCxnSpPr/>
              <p:nvPr/>
            </p:nvCxnSpPr>
            <p:spPr>
              <a:xfrm flipV="1">
                <a:off x="959757" y="995818"/>
                <a:ext cx="0" cy="2336689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8" name="正方形/長方形 167"/>
              <p:cNvSpPr/>
              <p:nvPr/>
            </p:nvSpPr>
            <p:spPr>
              <a:xfrm>
                <a:off x="83126" y="982003"/>
                <a:ext cx="875940" cy="231364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9" name="角丸四角形 168"/>
              <p:cNvSpPr/>
              <p:nvPr/>
            </p:nvSpPr>
            <p:spPr>
              <a:xfrm>
                <a:off x="83126" y="3362775"/>
                <a:ext cx="3287767" cy="2808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避難時は、このカードを持って行く</a:t>
                </a:r>
                <a:r>
                  <a:rPr kumimoji="1" lang="en-US" altLang="ja-JP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!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70" name="直線コネクタ 169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コネクタ 170"/>
              <p:cNvCxnSpPr/>
              <p:nvPr/>
            </p:nvCxnSpPr>
            <p:spPr>
              <a:xfrm>
                <a:off x="102506" y="1738412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角丸四角形 171"/>
              <p:cNvSpPr/>
              <p:nvPr/>
            </p:nvSpPr>
            <p:spPr>
              <a:xfrm>
                <a:off x="102506" y="677714"/>
                <a:ext cx="3268387" cy="286931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「災害・避難カード」</a:t>
                </a:r>
                <a:r>
                  <a:rPr kumimoji="1" lang="ja-JP" altLang="en-US" sz="1400" b="1" dirty="0" err="1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ー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わたしの情報</a:t>
                </a:r>
                <a:endParaRPr kumimoji="1" lang="ja-JP" altLang="en-US" sz="20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73" name="直線コネクタ 172"/>
              <p:cNvCxnSpPr/>
              <p:nvPr/>
            </p:nvCxnSpPr>
            <p:spPr>
              <a:xfrm>
                <a:off x="102506" y="2452143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4" name="テキスト ボックス 173"/>
              <p:cNvSpPr txBox="1"/>
              <p:nvPr/>
            </p:nvSpPr>
            <p:spPr>
              <a:xfrm>
                <a:off x="60449" y="1106906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名　前</a:t>
                </a:r>
              </a:p>
            </p:txBody>
          </p:sp>
          <p:sp>
            <p:nvSpPr>
              <p:cNvPr id="175" name="テキスト ボックス 174"/>
              <p:cNvSpPr txBox="1"/>
              <p:nvPr/>
            </p:nvSpPr>
            <p:spPr>
              <a:xfrm>
                <a:off x="59066" y="2113079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住　所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76" name="直線コネクタ 175"/>
              <p:cNvCxnSpPr/>
              <p:nvPr/>
            </p:nvCxnSpPr>
            <p:spPr>
              <a:xfrm>
                <a:off x="102506" y="2088928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テキスト ボックス 176"/>
              <p:cNvSpPr txBox="1"/>
              <p:nvPr/>
            </p:nvSpPr>
            <p:spPr>
              <a:xfrm>
                <a:off x="60449" y="145701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性　別</a:t>
                </a:r>
              </a:p>
            </p:txBody>
          </p:sp>
          <p:sp>
            <p:nvSpPr>
              <p:cNvPr id="178" name="テキスト ボックス 177"/>
              <p:cNvSpPr txBox="1"/>
              <p:nvPr/>
            </p:nvSpPr>
            <p:spPr>
              <a:xfrm>
                <a:off x="60449" y="1753130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生年月日</a:t>
                </a:r>
              </a:p>
            </p:txBody>
          </p:sp>
          <p:sp>
            <p:nvSpPr>
              <p:cNvPr id="179" name="テキスト ボックス 178"/>
              <p:cNvSpPr txBox="1"/>
              <p:nvPr/>
            </p:nvSpPr>
            <p:spPr>
              <a:xfrm>
                <a:off x="59066" y="289914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留意事項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80" name="テキスト ボックス 179"/>
              <p:cNvSpPr txBox="1"/>
              <p:nvPr/>
            </p:nvSpPr>
            <p:spPr>
              <a:xfrm>
                <a:off x="959066" y="2799703"/>
                <a:ext cx="24118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持病、飲んでいる薬など</a:t>
                </a:r>
              </a:p>
            </p:txBody>
          </p:sp>
        </p:grpSp>
        <p:cxnSp>
          <p:nvCxnSpPr>
            <p:cNvPr id="162" name="直線コネクタ 161"/>
            <p:cNvCxnSpPr/>
            <p:nvPr/>
          </p:nvCxnSpPr>
          <p:spPr>
            <a:xfrm>
              <a:off x="99041" y="2799662"/>
              <a:ext cx="32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テキスト ボックス 162"/>
            <p:cNvSpPr txBox="1"/>
            <p:nvPr/>
          </p:nvSpPr>
          <p:spPr>
            <a:xfrm>
              <a:off x="52251" y="977198"/>
              <a:ext cx="900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ふ り が な</a:t>
              </a:r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34396" y="247505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電話番号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81" name="グループ化 180"/>
          <p:cNvGrpSpPr/>
          <p:nvPr/>
        </p:nvGrpSpPr>
        <p:grpSpPr>
          <a:xfrm>
            <a:off x="3437031" y="3761014"/>
            <a:ext cx="3336498" cy="2965861"/>
            <a:chOff x="34396" y="677714"/>
            <a:chExt cx="3336498" cy="2965861"/>
          </a:xfrm>
        </p:grpSpPr>
        <p:grpSp>
          <p:nvGrpSpPr>
            <p:cNvPr id="182" name="グループ化 181"/>
            <p:cNvGrpSpPr/>
            <p:nvPr/>
          </p:nvGrpSpPr>
          <p:grpSpPr>
            <a:xfrm>
              <a:off x="59066" y="677714"/>
              <a:ext cx="3311828" cy="2965861"/>
              <a:chOff x="59066" y="677714"/>
              <a:chExt cx="3311828" cy="2965861"/>
            </a:xfrm>
          </p:grpSpPr>
          <p:sp>
            <p:nvSpPr>
              <p:cNvPr id="186" name="正方形/長方形 185"/>
              <p:cNvSpPr/>
              <p:nvPr/>
            </p:nvSpPr>
            <p:spPr>
              <a:xfrm>
                <a:off x="1859973" y="1403484"/>
                <a:ext cx="665018" cy="32862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7" name="テキスト ボックス 186"/>
              <p:cNvSpPr txBox="1"/>
              <p:nvPr/>
            </p:nvSpPr>
            <p:spPr>
              <a:xfrm>
                <a:off x="1721437" y="142497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血液型</a:t>
                </a:r>
              </a:p>
            </p:txBody>
          </p:sp>
          <p:cxnSp>
            <p:nvCxnSpPr>
              <p:cNvPr id="188" name="直線コネクタ 187"/>
              <p:cNvCxnSpPr/>
              <p:nvPr/>
            </p:nvCxnSpPr>
            <p:spPr>
              <a:xfrm flipV="1">
                <a:off x="959757" y="995818"/>
                <a:ext cx="0" cy="2336689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正方形/長方形 188"/>
              <p:cNvSpPr/>
              <p:nvPr/>
            </p:nvSpPr>
            <p:spPr>
              <a:xfrm>
                <a:off x="83126" y="982003"/>
                <a:ext cx="875940" cy="231364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" name="角丸四角形 189"/>
              <p:cNvSpPr/>
              <p:nvPr/>
            </p:nvSpPr>
            <p:spPr>
              <a:xfrm>
                <a:off x="83126" y="3362775"/>
                <a:ext cx="3287767" cy="2808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避難時は、このカードを持って行く</a:t>
                </a:r>
                <a:r>
                  <a:rPr kumimoji="1" lang="en-US" altLang="ja-JP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!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91" name="直線コネクタ 190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直線コネクタ 191"/>
              <p:cNvCxnSpPr/>
              <p:nvPr/>
            </p:nvCxnSpPr>
            <p:spPr>
              <a:xfrm>
                <a:off x="102506" y="1738412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3" name="角丸四角形 192"/>
              <p:cNvSpPr/>
              <p:nvPr/>
            </p:nvSpPr>
            <p:spPr>
              <a:xfrm>
                <a:off x="102506" y="677714"/>
                <a:ext cx="3268387" cy="286931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「災害・避難カード」</a:t>
                </a:r>
                <a:r>
                  <a:rPr kumimoji="1" lang="ja-JP" altLang="en-US" sz="1400" b="1" dirty="0" err="1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ー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わたしの情報</a:t>
                </a:r>
                <a:endParaRPr kumimoji="1" lang="ja-JP" altLang="en-US" sz="20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94" name="直線コネクタ 193"/>
              <p:cNvCxnSpPr/>
              <p:nvPr/>
            </p:nvCxnSpPr>
            <p:spPr>
              <a:xfrm>
                <a:off x="102506" y="2452143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テキスト ボックス 194"/>
              <p:cNvSpPr txBox="1"/>
              <p:nvPr/>
            </p:nvSpPr>
            <p:spPr>
              <a:xfrm>
                <a:off x="60449" y="1106906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名　前</a:t>
                </a:r>
              </a:p>
            </p:txBody>
          </p:sp>
          <p:sp>
            <p:nvSpPr>
              <p:cNvPr id="196" name="テキスト ボックス 195"/>
              <p:cNvSpPr txBox="1"/>
              <p:nvPr/>
            </p:nvSpPr>
            <p:spPr>
              <a:xfrm>
                <a:off x="59066" y="2113079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住　所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97" name="直線コネクタ 196"/>
              <p:cNvCxnSpPr/>
              <p:nvPr/>
            </p:nvCxnSpPr>
            <p:spPr>
              <a:xfrm>
                <a:off x="102506" y="2088928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テキスト ボックス 197"/>
              <p:cNvSpPr txBox="1"/>
              <p:nvPr/>
            </p:nvSpPr>
            <p:spPr>
              <a:xfrm>
                <a:off x="60449" y="145701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性　別</a:t>
                </a:r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60449" y="1753130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生年月日</a:t>
                </a:r>
              </a:p>
            </p:txBody>
          </p:sp>
          <p:sp>
            <p:nvSpPr>
              <p:cNvPr id="200" name="テキスト ボックス 199"/>
              <p:cNvSpPr txBox="1"/>
              <p:nvPr/>
            </p:nvSpPr>
            <p:spPr>
              <a:xfrm>
                <a:off x="59066" y="289914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留意事項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1" name="テキスト ボックス 200"/>
              <p:cNvSpPr txBox="1"/>
              <p:nvPr/>
            </p:nvSpPr>
            <p:spPr>
              <a:xfrm>
                <a:off x="959066" y="2799703"/>
                <a:ext cx="24118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持病、飲んでいる薬など</a:t>
                </a:r>
              </a:p>
            </p:txBody>
          </p:sp>
        </p:grpSp>
        <p:cxnSp>
          <p:nvCxnSpPr>
            <p:cNvPr id="183" name="直線コネクタ 182"/>
            <p:cNvCxnSpPr/>
            <p:nvPr/>
          </p:nvCxnSpPr>
          <p:spPr>
            <a:xfrm>
              <a:off x="99041" y="2799662"/>
              <a:ext cx="32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テキスト ボックス 183"/>
            <p:cNvSpPr txBox="1"/>
            <p:nvPr/>
          </p:nvSpPr>
          <p:spPr>
            <a:xfrm>
              <a:off x="52251" y="977198"/>
              <a:ext cx="900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ふ り が な</a:t>
              </a:r>
            </a:p>
          </p:txBody>
        </p:sp>
        <p:sp>
          <p:nvSpPr>
            <p:cNvPr id="185" name="テキスト ボックス 184"/>
            <p:cNvSpPr txBox="1"/>
            <p:nvPr/>
          </p:nvSpPr>
          <p:spPr>
            <a:xfrm>
              <a:off x="34396" y="247505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電話番号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3437031" y="6838572"/>
            <a:ext cx="3336498" cy="2965861"/>
            <a:chOff x="34396" y="677714"/>
            <a:chExt cx="3336498" cy="2965861"/>
          </a:xfrm>
        </p:grpSpPr>
        <p:grpSp>
          <p:nvGrpSpPr>
            <p:cNvPr id="203" name="グループ化 202"/>
            <p:cNvGrpSpPr/>
            <p:nvPr/>
          </p:nvGrpSpPr>
          <p:grpSpPr>
            <a:xfrm>
              <a:off x="59066" y="677714"/>
              <a:ext cx="3311828" cy="2965861"/>
              <a:chOff x="59066" y="677714"/>
              <a:chExt cx="3311828" cy="2965861"/>
            </a:xfrm>
          </p:grpSpPr>
          <p:sp>
            <p:nvSpPr>
              <p:cNvPr id="207" name="正方形/長方形 206"/>
              <p:cNvSpPr/>
              <p:nvPr/>
            </p:nvSpPr>
            <p:spPr>
              <a:xfrm>
                <a:off x="1859973" y="1403484"/>
                <a:ext cx="665018" cy="32862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" name="テキスト ボックス 207"/>
              <p:cNvSpPr txBox="1"/>
              <p:nvPr/>
            </p:nvSpPr>
            <p:spPr>
              <a:xfrm>
                <a:off x="1721437" y="142497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血液型</a:t>
                </a:r>
              </a:p>
            </p:txBody>
          </p:sp>
          <p:cxnSp>
            <p:nvCxnSpPr>
              <p:cNvPr id="209" name="直線コネクタ 208"/>
              <p:cNvCxnSpPr/>
              <p:nvPr/>
            </p:nvCxnSpPr>
            <p:spPr>
              <a:xfrm flipV="1">
                <a:off x="959757" y="995818"/>
                <a:ext cx="0" cy="2336689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0" name="正方形/長方形 209"/>
              <p:cNvSpPr/>
              <p:nvPr/>
            </p:nvSpPr>
            <p:spPr>
              <a:xfrm>
                <a:off x="83126" y="982003"/>
                <a:ext cx="875940" cy="231364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角丸四角形 210"/>
              <p:cNvSpPr/>
              <p:nvPr/>
            </p:nvSpPr>
            <p:spPr>
              <a:xfrm>
                <a:off x="83126" y="3362775"/>
                <a:ext cx="3287767" cy="2808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避難時は、このカードを持って行く</a:t>
                </a:r>
                <a:r>
                  <a:rPr kumimoji="1" lang="en-US" altLang="ja-JP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!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212" name="直線コネクタ 211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コネクタ 212"/>
              <p:cNvCxnSpPr/>
              <p:nvPr/>
            </p:nvCxnSpPr>
            <p:spPr>
              <a:xfrm>
                <a:off x="102506" y="1738412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4" name="角丸四角形 213"/>
              <p:cNvSpPr/>
              <p:nvPr/>
            </p:nvSpPr>
            <p:spPr>
              <a:xfrm>
                <a:off x="102506" y="677714"/>
                <a:ext cx="3268387" cy="286931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「災害・避難カード」</a:t>
                </a:r>
                <a:r>
                  <a:rPr kumimoji="1" lang="ja-JP" altLang="en-US" sz="1400" b="1" dirty="0" err="1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ー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わたしの情報</a:t>
                </a:r>
                <a:endParaRPr kumimoji="1" lang="ja-JP" altLang="en-US" sz="20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215" name="直線コネクタ 214"/>
              <p:cNvCxnSpPr/>
              <p:nvPr/>
            </p:nvCxnSpPr>
            <p:spPr>
              <a:xfrm>
                <a:off x="102506" y="2452143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6" name="テキスト ボックス 215"/>
              <p:cNvSpPr txBox="1"/>
              <p:nvPr/>
            </p:nvSpPr>
            <p:spPr>
              <a:xfrm>
                <a:off x="60449" y="1106906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名　前</a:t>
                </a:r>
              </a:p>
            </p:txBody>
          </p:sp>
          <p:sp>
            <p:nvSpPr>
              <p:cNvPr id="217" name="テキスト ボックス 216"/>
              <p:cNvSpPr txBox="1"/>
              <p:nvPr/>
            </p:nvSpPr>
            <p:spPr>
              <a:xfrm>
                <a:off x="59066" y="2113079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住　所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218" name="直線コネクタ 217"/>
              <p:cNvCxnSpPr/>
              <p:nvPr/>
            </p:nvCxnSpPr>
            <p:spPr>
              <a:xfrm>
                <a:off x="102506" y="2088928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9" name="テキスト ボックス 218"/>
              <p:cNvSpPr txBox="1"/>
              <p:nvPr/>
            </p:nvSpPr>
            <p:spPr>
              <a:xfrm>
                <a:off x="60449" y="145701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性　別</a:t>
                </a:r>
              </a:p>
            </p:txBody>
          </p:sp>
          <p:sp>
            <p:nvSpPr>
              <p:cNvPr id="220" name="テキスト ボックス 219"/>
              <p:cNvSpPr txBox="1"/>
              <p:nvPr/>
            </p:nvSpPr>
            <p:spPr>
              <a:xfrm>
                <a:off x="60449" y="1753130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生年月日</a:t>
                </a:r>
              </a:p>
            </p:txBody>
          </p:sp>
          <p:sp>
            <p:nvSpPr>
              <p:cNvPr id="221" name="テキスト ボックス 220"/>
              <p:cNvSpPr txBox="1"/>
              <p:nvPr/>
            </p:nvSpPr>
            <p:spPr>
              <a:xfrm>
                <a:off x="59066" y="2899141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留意事項</a:t>
                </a:r>
                <a:endPara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22" name="テキスト ボックス 221"/>
              <p:cNvSpPr txBox="1"/>
              <p:nvPr/>
            </p:nvSpPr>
            <p:spPr>
              <a:xfrm>
                <a:off x="959066" y="2799703"/>
                <a:ext cx="24118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持病、飲んでいる薬など</a:t>
                </a:r>
              </a:p>
            </p:txBody>
          </p:sp>
        </p:grpSp>
        <p:cxnSp>
          <p:nvCxnSpPr>
            <p:cNvPr id="204" name="直線コネクタ 203"/>
            <p:cNvCxnSpPr/>
            <p:nvPr/>
          </p:nvCxnSpPr>
          <p:spPr>
            <a:xfrm>
              <a:off x="99041" y="2799662"/>
              <a:ext cx="32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diamond" w="med" len="med"/>
              <a:tailEnd type="diamond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テキスト ボックス 204"/>
            <p:cNvSpPr txBox="1"/>
            <p:nvPr/>
          </p:nvSpPr>
          <p:spPr>
            <a:xfrm>
              <a:off x="52251" y="977198"/>
              <a:ext cx="900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ふ り が な</a:t>
              </a:r>
            </a:p>
          </p:txBody>
        </p:sp>
        <p:sp>
          <p:nvSpPr>
            <p:cNvPr id="206" name="テキスト ボックス 205"/>
            <p:cNvSpPr txBox="1"/>
            <p:nvPr/>
          </p:nvSpPr>
          <p:spPr>
            <a:xfrm>
              <a:off x="34396" y="247505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電話番号</a:t>
              </a:r>
              <a:endPara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047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正方形/長方形 73"/>
          <p:cNvSpPr/>
          <p:nvPr/>
        </p:nvSpPr>
        <p:spPr>
          <a:xfrm>
            <a:off x="0" y="0"/>
            <a:ext cx="6858000" cy="32437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●●市　●●地区「災害・避難カード」　ウラ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6368" y="633845"/>
          <a:ext cx="6785264" cy="922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6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2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734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34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734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993767" y="47269"/>
            <a:ext cx="809625" cy="239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326068"/>
            <a:ext cx="49980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点線をはさみで切って使用しましょう。（６人分）</a:t>
            </a:r>
          </a:p>
        </p:txBody>
      </p:sp>
      <p:grpSp>
        <p:nvGrpSpPr>
          <p:cNvPr id="79" name="グループ化 78"/>
          <p:cNvGrpSpPr/>
          <p:nvPr/>
        </p:nvGrpSpPr>
        <p:grpSpPr>
          <a:xfrm>
            <a:off x="102506" y="708887"/>
            <a:ext cx="3240444" cy="2940078"/>
            <a:chOff x="102506" y="708887"/>
            <a:chExt cx="3240444" cy="294007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02506" y="708887"/>
              <a:ext cx="3240000" cy="2368470"/>
              <a:chOff x="102506" y="708887"/>
              <a:chExt cx="3240000" cy="2368470"/>
            </a:xfrm>
          </p:grpSpPr>
          <p:sp>
            <p:nvSpPr>
              <p:cNvPr id="8" name="角丸四角形 7"/>
              <p:cNvSpPr/>
              <p:nvPr/>
            </p:nvSpPr>
            <p:spPr>
              <a:xfrm>
                <a:off x="102506" y="2675897"/>
                <a:ext cx="3240000" cy="401460"/>
              </a:xfrm>
              <a:prstGeom prst="roundRect">
                <a:avLst/>
              </a:pr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18000" tIns="36000" rIns="18000" bIns="36000" rtlCol="0" anchor="t"/>
              <a:lstStyle/>
              <a:p>
                <a:endParaRPr kumimoji="1" lang="en-US" altLang="ja-JP" sz="900" u="sng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　　　　　　　　　　　　　</a:t>
                </a:r>
                <a:r>
                  <a:rPr kumimoji="1"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（災害用伝言ダイヤル）</a:t>
                </a:r>
                <a:endParaRPr kumimoji="1" lang="en-US" altLang="ja-JP" sz="9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0" name="直線コネクタ 9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/>
              <p:cNvCxnSpPr/>
              <p:nvPr/>
            </p:nvCxnSpPr>
            <p:spPr>
              <a:xfrm>
                <a:off x="102506" y="1811149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角丸四角形 11"/>
              <p:cNvSpPr/>
              <p:nvPr/>
            </p:nvSpPr>
            <p:spPr>
              <a:xfrm>
                <a:off x="173065" y="708887"/>
                <a:ext cx="3128976" cy="286931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家族（頼りになる人）の緊急連絡先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3" name="直線コネクタ 12"/>
              <p:cNvCxnSpPr/>
              <p:nvPr/>
            </p:nvCxnSpPr>
            <p:spPr>
              <a:xfrm>
                <a:off x="102506" y="2626480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 flipV="1">
                <a:off x="949366" y="1054116"/>
                <a:ext cx="0" cy="158400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261460" y="1106906"/>
                <a:ext cx="613146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氏名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949366" y="1106906"/>
                <a:ext cx="2246462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連絡先</a:t>
                </a:r>
                <a:r>
                  <a:rPr kumimoji="1"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（職場・携帯など）</a:t>
                </a:r>
              </a:p>
            </p:txBody>
          </p:sp>
          <p:cxnSp>
            <p:nvCxnSpPr>
              <p:cNvPr id="17" name="直線コネクタ 16"/>
              <p:cNvCxnSpPr/>
              <p:nvPr/>
            </p:nvCxnSpPr>
            <p:spPr>
              <a:xfrm>
                <a:off x="102506" y="2218815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テキスト ボックス 2"/>
            <p:cNvSpPr txBox="1"/>
            <p:nvPr/>
          </p:nvSpPr>
          <p:spPr>
            <a:xfrm>
              <a:off x="1374429" y="2683901"/>
              <a:ext cx="7665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１７１</a:t>
              </a:r>
              <a:endParaRPr lang="ja-JP" altLang="en-US" sz="20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" name="下矢印 4"/>
            <p:cNvSpPr/>
            <p:nvPr/>
          </p:nvSpPr>
          <p:spPr>
            <a:xfrm>
              <a:off x="672681" y="3067248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下矢印 74"/>
            <p:cNvSpPr/>
            <p:nvPr/>
          </p:nvSpPr>
          <p:spPr>
            <a:xfrm>
              <a:off x="2426741" y="3083705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102506" y="3253618"/>
              <a:ext cx="1575725" cy="395347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自分の居場所を伝える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録音「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1767225" y="3253618"/>
              <a:ext cx="1575725" cy="39534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家族の居場所を調べる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再生「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1214931" y="3047575"/>
              <a:ext cx="108555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※</a:t>
              </a:r>
              <a:r>
                <a:rPr kumimoji="1" lang="ja-JP" altLang="en-US" sz="1050" dirty="0"/>
                <a:t>音声</a:t>
              </a:r>
              <a:r>
                <a:rPr lang="ja-JP" altLang="en-US" sz="1050" dirty="0"/>
                <a:t>説明あり</a:t>
              </a:r>
              <a:endParaRPr kumimoji="1" lang="ja-JP" altLang="en-US" sz="1050" dirty="0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35311" y="2622040"/>
              <a:ext cx="15071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電話が</a:t>
              </a:r>
              <a:endParaRPr lang="en-US" altLang="ja-JP" sz="120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つながらないときは、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3514315" y="708887"/>
            <a:ext cx="3240444" cy="2940078"/>
            <a:chOff x="102506" y="708887"/>
            <a:chExt cx="3240444" cy="2940078"/>
          </a:xfrm>
        </p:grpSpPr>
        <p:grpSp>
          <p:nvGrpSpPr>
            <p:cNvPr id="81" name="グループ化 80"/>
            <p:cNvGrpSpPr/>
            <p:nvPr/>
          </p:nvGrpSpPr>
          <p:grpSpPr>
            <a:xfrm>
              <a:off x="102506" y="708887"/>
              <a:ext cx="3240000" cy="2368470"/>
              <a:chOff x="102506" y="708887"/>
              <a:chExt cx="3240000" cy="2368470"/>
            </a:xfrm>
          </p:grpSpPr>
          <p:sp>
            <p:nvSpPr>
              <p:cNvPr id="89" name="角丸四角形 88"/>
              <p:cNvSpPr/>
              <p:nvPr/>
            </p:nvSpPr>
            <p:spPr>
              <a:xfrm>
                <a:off x="102506" y="2675897"/>
                <a:ext cx="3240000" cy="401460"/>
              </a:xfrm>
              <a:prstGeom prst="roundRect">
                <a:avLst/>
              </a:pr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18000" tIns="36000" rIns="18000" bIns="36000" rtlCol="0" anchor="t"/>
              <a:lstStyle/>
              <a:p>
                <a:endParaRPr kumimoji="1" lang="en-US" altLang="ja-JP" sz="900" u="sng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　　　　　　　　　　　　　</a:t>
                </a:r>
                <a:r>
                  <a:rPr kumimoji="1"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（災害用伝言ダイヤル）</a:t>
                </a:r>
                <a:endParaRPr kumimoji="1" lang="en-US" altLang="ja-JP" sz="9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90" name="直線コネクタ 89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/>
              <p:nvPr/>
            </p:nvCxnSpPr>
            <p:spPr>
              <a:xfrm>
                <a:off x="102506" y="1811149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角丸四角形 91"/>
              <p:cNvSpPr/>
              <p:nvPr/>
            </p:nvSpPr>
            <p:spPr>
              <a:xfrm>
                <a:off x="173065" y="708887"/>
                <a:ext cx="3128976" cy="286931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家族（頼りになる人）の緊急連絡先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93" name="直線コネクタ 92"/>
              <p:cNvCxnSpPr/>
              <p:nvPr/>
            </p:nvCxnSpPr>
            <p:spPr>
              <a:xfrm>
                <a:off x="102506" y="2626480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 flipV="1">
                <a:off x="949366" y="1054116"/>
                <a:ext cx="0" cy="158400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テキスト ボックス 94"/>
              <p:cNvSpPr txBox="1"/>
              <p:nvPr/>
            </p:nvSpPr>
            <p:spPr>
              <a:xfrm>
                <a:off x="261460" y="1106906"/>
                <a:ext cx="613146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氏名</a:t>
                </a:r>
              </a:p>
            </p:txBody>
          </p:sp>
          <p:sp>
            <p:nvSpPr>
              <p:cNvPr id="96" name="テキスト ボックス 95"/>
              <p:cNvSpPr txBox="1"/>
              <p:nvPr/>
            </p:nvSpPr>
            <p:spPr>
              <a:xfrm>
                <a:off x="949366" y="1106906"/>
                <a:ext cx="2246462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連絡先</a:t>
                </a:r>
                <a:r>
                  <a:rPr kumimoji="1"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（職場・携帯など）</a:t>
                </a:r>
              </a:p>
            </p:txBody>
          </p:sp>
          <p:cxnSp>
            <p:nvCxnSpPr>
              <p:cNvPr id="97" name="直線コネクタ 96"/>
              <p:cNvCxnSpPr/>
              <p:nvPr/>
            </p:nvCxnSpPr>
            <p:spPr>
              <a:xfrm>
                <a:off x="102506" y="2218815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テキスト ボックス 81"/>
            <p:cNvSpPr txBox="1"/>
            <p:nvPr/>
          </p:nvSpPr>
          <p:spPr>
            <a:xfrm>
              <a:off x="1374429" y="2683901"/>
              <a:ext cx="7665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１７１</a:t>
              </a:r>
              <a:endParaRPr lang="ja-JP" altLang="en-US" sz="20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3" name="下矢印 82"/>
            <p:cNvSpPr/>
            <p:nvPr/>
          </p:nvSpPr>
          <p:spPr>
            <a:xfrm>
              <a:off x="672681" y="3067248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下矢印 83"/>
            <p:cNvSpPr/>
            <p:nvPr/>
          </p:nvSpPr>
          <p:spPr>
            <a:xfrm>
              <a:off x="2426741" y="3083705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102506" y="3253618"/>
              <a:ext cx="1575725" cy="395347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自分の居場所を伝える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録音「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6" name="角丸四角形 85"/>
            <p:cNvSpPr/>
            <p:nvPr/>
          </p:nvSpPr>
          <p:spPr>
            <a:xfrm>
              <a:off x="1767225" y="3253618"/>
              <a:ext cx="1575725" cy="39534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家族の居場所を調べる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再生「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1214931" y="3047575"/>
              <a:ext cx="108555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※</a:t>
              </a:r>
              <a:r>
                <a:rPr kumimoji="1" lang="ja-JP" altLang="en-US" sz="1050" dirty="0"/>
                <a:t>音声</a:t>
              </a:r>
              <a:r>
                <a:rPr lang="ja-JP" altLang="en-US" sz="1050" dirty="0"/>
                <a:t>説明あり</a:t>
              </a:r>
              <a:endParaRPr kumimoji="1" lang="ja-JP" altLang="en-US" sz="1050" dirty="0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135311" y="2622040"/>
              <a:ext cx="15071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電話が</a:t>
              </a:r>
              <a:endParaRPr lang="en-US" altLang="ja-JP" sz="120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つながらないときは、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104806" y="3760898"/>
            <a:ext cx="3240444" cy="2940078"/>
            <a:chOff x="102506" y="708887"/>
            <a:chExt cx="3240444" cy="2940078"/>
          </a:xfrm>
        </p:grpSpPr>
        <p:grpSp>
          <p:nvGrpSpPr>
            <p:cNvPr id="99" name="グループ化 98"/>
            <p:cNvGrpSpPr/>
            <p:nvPr/>
          </p:nvGrpSpPr>
          <p:grpSpPr>
            <a:xfrm>
              <a:off x="102506" y="708887"/>
              <a:ext cx="3240000" cy="2368470"/>
              <a:chOff x="102506" y="708887"/>
              <a:chExt cx="3240000" cy="2368470"/>
            </a:xfrm>
          </p:grpSpPr>
          <p:sp>
            <p:nvSpPr>
              <p:cNvPr id="107" name="角丸四角形 106"/>
              <p:cNvSpPr/>
              <p:nvPr/>
            </p:nvSpPr>
            <p:spPr>
              <a:xfrm>
                <a:off x="102506" y="2675897"/>
                <a:ext cx="3240000" cy="401460"/>
              </a:xfrm>
              <a:prstGeom prst="roundRect">
                <a:avLst/>
              </a:pr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18000" tIns="36000" rIns="18000" bIns="36000" rtlCol="0" anchor="t"/>
              <a:lstStyle/>
              <a:p>
                <a:endParaRPr kumimoji="1" lang="en-US" altLang="ja-JP" sz="900" u="sng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　　　　　　　　　　　　　</a:t>
                </a:r>
                <a:r>
                  <a:rPr kumimoji="1"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（災害用伝言ダイヤル）</a:t>
                </a:r>
                <a:endParaRPr kumimoji="1" lang="en-US" altLang="ja-JP" sz="9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08" name="直線コネクタ 107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コネクタ 108"/>
              <p:cNvCxnSpPr/>
              <p:nvPr/>
            </p:nvCxnSpPr>
            <p:spPr>
              <a:xfrm>
                <a:off x="102506" y="1811149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角丸四角形 109"/>
              <p:cNvSpPr/>
              <p:nvPr/>
            </p:nvSpPr>
            <p:spPr>
              <a:xfrm>
                <a:off x="173065" y="708887"/>
                <a:ext cx="3128976" cy="286931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家族（頼りになる人）の緊急連絡先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11" name="直線コネクタ 110"/>
              <p:cNvCxnSpPr/>
              <p:nvPr/>
            </p:nvCxnSpPr>
            <p:spPr>
              <a:xfrm>
                <a:off x="102506" y="2626480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/>
              <p:cNvCxnSpPr/>
              <p:nvPr/>
            </p:nvCxnSpPr>
            <p:spPr>
              <a:xfrm flipV="1">
                <a:off x="949366" y="1054116"/>
                <a:ext cx="0" cy="158400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テキスト ボックス 112"/>
              <p:cNvSpPr txBox="1"/>
              <p:nvPr/>
            </p:nvSpPr>
            <p:spPr>
              <a:xfrm>
                <a:off x="261460" y="1106906"/>
                <a:ext cx="613146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氏名</a:t>
                </a:r>
              </a:p>
            </p:txBody>
          </p:sp>
          <p:sp>
            <p:nvSpPr>
              <p:cNvPr id="114" name="テキスト ボックス 113"/>
              <p:cNvSpPr txBox="1"/>
              <p:nvPr/>
            </p:nvSpPr>
            <p:spPr>
              <a:xfrm>
                <a:off x="949366" y="1106906"/>
                <a:ext cx="2246462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連絡先</a:t>
                </a:r>
                <a:r>
                  <a:rPr kumimoji="1"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（職場・携帯など）</a:t>
                </a:r>
              </a:p>
            </p:txBody>
          </p:sp>
          <p:cxnSp>
            <p:nvCxnSpPr>
              <p:cNvPr id="115" name="直線コネクタ 114"/>
              <p:cNvCxnSpPr/>
              <p:nvPr/>
            </p:nvCxnSpPr>
            <p:spPr>
              <a:xfrm>
                <a:off x="102506" y="2218815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テキスト ボックス 99"/>
            <p:cNvSpPr txBox="1"/>
            <p:nvPr/>
          </p:nvSpPr>
          <p:spPr>
            <a:xfrm>
              <a:off x="1374429" y="2683901"/>
              <a:ext cx="7665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１７１</a:t>
              </a:r>
              <a:endParaRPr lang="ja-JP" altLang="en-US" sz="20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1" name="下矢印 100"/>
            <p:cNvSpPr/>
            <p:nvPr/>
          </p:nvSpPr>
          <p:spPr>
            <a:xfrm>
              <a:off x="672681" y="3067248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下矢印 101"/>
            <p:cNvSpPr/>
            <p:nvPr/>
          </p:nvSpPr>
          <p:spPr>
            <a:xfrm>
              <a:off x="2426741" y="3083705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角丸四角形 102"/>
            <p:cNvSpPr/>
            <p:nvPr/>
          </p:nvSpPr>
          <p:spPr>
            <a:xfrm>
              <a:off x="102506" y="3253618"/>
              <a:ext cx="1575725" cy="395347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自分の居場所を伝える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録音「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" name="角丸四角形 103"/>
            <p:cNvSpPr/>
            <p:nvPr/>
          </p:nvSpPr>
          <p:spPr>
            <a:xfrm>
              <a:off x="1767225" y="3253618"/>
              <a:ext cx="1575725" cy="39534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家族の居場所を調べる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再生「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1214931" y="3047575"/>
              <a:ext cx="108555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※</a:t>
              </a:r>
              <a:r>
                <a:rPr kumimoji="1" lang="ja-JP" altLang="en-US" sz="1050" dirty="0"/>
                <a:t>音声</a:t>
              </a:r>
              <a:r>
                <a:rPr lang="ja-JP" altLang="en-US" sz="1050" dirty="0"/>
                <a:t>説明あり</a:t>
              </a:r>
              <a:endParaRPr kumimoji="1" lang="ja-JP" altLang="en-US" sz="1050" dirty="0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135311" y="2622040"/>
              <a:ext cx="15071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電話が</a:t>
              </a:r>
              <a:endParaRPr lang="en-US" altLang="ja-JP" sz="120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つながらないときは、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3516615" y="3760898"/>
            <a:ext cx="3240444" cy="2940078"/>
            <a:chOff x="102506" y="708887"/>
            <a:chExt cx="3240444" cy="2940078"/>
          </a:xfrm>
        </p:grpSpPr>
        <p:grpSp>
          <p:nvGrpSpPr>
            <p:cNvPr id="117" name="グループ化 116"/>
            <p:cNvGrpSpPr/>
            <p:nvPr/>
          </p:nvGrpSpPr>
          <p:grpSpPr>
            <a:xfrm>
              <a:off x="102506" y="708887"/>
              <a:ext cx="3240000" cy="2368470"/>
              <a:chOff x="102506" y="708887"/>
              <a:chExt cx="3240000" cy="2368470"/>
            </a:xfrm>
          </p:grpSpPr>
          <p:sp>
            <p:nvSpPr>
              <p:cNvPr id="125" name="角丸四角形 124"/>
              <p:cNvSpPr/>
              <p:nvPr/>
            </p:nvSpPr>
            <p:spPr>
              <a:xfrm>
                <a:off x="102506" y="2675897"/>
                <a:ext cx="3240000" cy="401460"/>
              </a:xfrm>
              <a:prstGeom prst="roundRect">
                <a:avLst/>
              </a:pr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18000" tIns="36000" rIns="18000" bIns="36000" rtlCol="0" anchor="t"/>
              <a:lstStyle/>
              <a:p>
                <a:endParaRPr kumimoji="1" lang="en-US" altLang="ja-JP" sz="900" u="sng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　　　　　　　　　　　　　</a:t>
                </a:r>
                <a:r>
                  <a:rPr kumimoji="1"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（災害用伝言ダイヤル）</a:t>
                </a:r>
                <a:endParaRPr kumimoji="1" lang="en-US" altLang="ja-JP" sz="9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26" name="直線コネクタ 125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/>
              <p:cNvCxnSpPr/>
              <p:nvPr/>
            </p:nvCxnSpPr>
            <p:spPr>
              <a:xfrm>
                <a:off x="102506" y="1811149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角丸四角形 127"/>
              <p:cNvSpPr/>
              <p:nvPr/>
            </p:nvSpPr>
            <p:spPr>
              <a:xfrm>
                <a:off x="173065" y="708887"/>
                <a:ext cx="3128976" cy="286931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家族（頼りになる人）の緊急連絡先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29" name="直線コネクタ 128"/>
              <p:cNvCxnSpPr/>
              <p:nvPr/>
            </p:nvCxnSpPr>
            <p:spPr>
              <a:xfrm>
                <a:off x="102506" y="2626480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コネクタ 129"/>
              <p:cNvCxnSpPr/>
              <p:nvPr/>
            </p:nvCxnSpPr>
            <p:spPr>
              <a:xfrm flipV="1">
                <a:off x="949366" y="1054116"/>
                <a:ext cx="0" cy="158400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テキスト ボックス 130"/>
              <p:cNvSpPr txBox="1"/>
              <p:nvPr/>
            </p:nvSpPr>
            <p:spPr>
              <a:xfrm>
                <a:off x="261460" y="1106906"/>
                <a:ext cx="613146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氏名</a:t>
                </a:r>
              </a:p>
            </p:txBody>
          </p:sp>
          <p:sp>
            <p:nvSpPr>
              <p:cNvPr id="132" name="テキスト ボックス 131"/>
              <p:cNvSpPr txBox="1"/>
              <p:nvPr/>
            </p:nvSpPr>
            <p:spPr>
              <a:xfrm>
                <a:off x="949366" y="1106906"/>
                <a:ext cx="2246462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連絡先</a:t>
                </a:r>
                <a:r>
                  <a:rPr kumimoji="1"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（職場・携帯など）</a:t>
                </a:r>
              </a:p>
            </p:txBody>
          </p:sp>
          <p:cxnSp>
            <p:nvCxnSpPr>
              <p:cNvPr id="133" name="直線コネクタ 132"/>
              <p:cNvCxnSpPr/>
              <p:nvPr/>
            </p:nvCxnSpPr>
            <p:spPr>
              <a:xfrm>
                <a:off x="102506" y="2218815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テキスト ボックス 117"/>
            <p:cNvSpPr txBox="1"/>
            <p:nvPr/>
          </p:nvSpPr>
          <p:spPr>
            <a:xfrm>
              <a:off x="1374429" y="2683901"/>
              <a:ext cx="7665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１７１</a:t>
              </a:r>
              <a:endParaRPr lang="ja-JP" altLang="en-US" sz="20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9" name="下矢印 118"/>
            <p:cNvSpPr/>
            <p:nvPr/>
          </p:nvSpPr>
          <p:spPr>
            <a:xfrm>
              <a:off x="672681" y="3067248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下矢印 119"/>
            <p:cNvSpPr/>
            <p:nvPr/>
          </p:nvSpPr>
          <p:spPr>
            <a:xfrm>
              <a:off x="2426741" y="3083705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角丸四角形 120"/>
            <p:cNvSpPr/>
            <p:nvPr/>
          </p:nvSpPr>
          <p:spPr>
            <a:xfrm>
              <a:off x="102506" y="3253618"/>
              <a:ext cx="1575725" cy="395347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自分の居場所を伝える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録音「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2" name="角丸四角形 121"/>
            <p:cNvSpPr/>
            <p:nvPr/>
          </p:nvSpPr>
          <p:spPr>
            <a:xfrm>
              <a:off x="1767225" y="3253618"/>
              <a:ext cx="1575725" cy="39534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家族の居場所を調べる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再生「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1214931" y="3047575"/>
              <a:ext cx="108555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※</a:t>
              </a:r>
              <a:r>
                <a:rPr kumimoji="1" lang="ja-JP" altLang="en-US" sz="1050" dirty="0"/>
                <a:t>音声</a:t>
              </a:r>
              <a:r>
                <a:rPr lang="ja-JP" altLang="en-US" sz="1050" dirty="0"/>
                <a:t>説明あり</a:t>
              </a:r>
              <a:endParaRPr kumimoji="1" lang="ja-JP" altLang="en-US" sz="1050" dirty="0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135311" y="2622040"/>
              <a:ext cx="15071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電話が</a:t>
              </a:r>
              <a:endParaRPr lang="en-US" altLang="ja-JP" sz="120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つながらないときは、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102062" y="6877237"/>
            <a:ext cx="3240444" cy="2940078"/>
            <a:chOff x="102506" y="708887"/>
            <a:chExt cx="3240444" cy="2940078"/>
          </a:xfrm>
        </p:grpSpPr>
        <p:grpSp>
          <p:nvGrpSpPr>
            <p:cNvPr id="135" name="グループ化 134"/>
            <p:cNvGrpSpPr/>
            <p:nvPr/>
          </p:nvGrpSpPr>
          <p:grpSpPr>
            <a:xfrm>
              <a:off x="102506" y="708887"/>
              <a:ext cx="3240000" cy="2368470"/>
              <a:chOff x="102506" y="708887"/>
              <a:chExt cx="3240000" cy="2368470"/>
            </a:xfrm>
          </p:grpSpPr>
          <p:sp>
            <p:nvSpPr>
              <p:cNvPr id="143" name="角丸四角形 142"/>
              <p:cNvSpPr/>
              <p:nvPr/>
            </p:nvSpPr>
            <p:spPr>
              <a:xfrm>
                <a:off x="102506" y="2675897"/>
                <a:ext cx="3240000" cy="401460"/>
              </a:xfrm>
              <a:prstGeom prst="roundRect">
                <a:avLst/>
              </a:pr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18000" tIns="36000" rIns="18000" bIns="36000" rtlCol="0" anchor="t"/>
              <a:lstStyle/>
              <a:p>
                <a:endParaRPr kumimoji="1" lang="en-US" altLang="ja-JP" sz="900" u="sng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　　　　　　　　　　　　　</a:t>
                </a:r>
                <a:r>
                  <a:rPr kumimoji="1"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（災害用伝言ダイヤル）</a:t>
                </a:r>
                <a:endParaRPr kumimoji="1" lang="en-US" altLang="ja-JP" sz="9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44" name="直線コネクタ 143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>
              <a:xfrm>
                <a:off x="102506" y="1811149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角丸四角形 145"/>
              <p:cNvSpPr/>
              <p:nvPr/>
            </p:nvSpPr>
            <p:spPr>
              <a:xfrm>
                <a:off x="173065" y="708887"/>
                <a:ext cx="3128976" cy="286931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家族（頼りになる人）の緊急連絡先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47" name="直線コネクタ 146"/>
              <p:cNvCxnSpPr/>
              <p:nvPr/>
            </p:nvCxnSpPr>
            <p:spPr>
              <a:xfrm>
                <a:off x="102506" y="2626480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/>
              <p:cNvCxnSpPr/>
              <p:nvPr/>
            </p:nvCxnSpPr>
            <p:spPr>
              <a:xfrm flipV="1">
                <a:off x="949366" y="1054116"/>
                <a:ext cx="0" cy="158400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テキスト ボックス 148"/>
              <p:cNvSpPr txBox="1"/>
              <p:nvPr/>
            </p:nvSpPr>
            <p:spPr>
              <a:xfrm>
                <a:off x="261460" y="1106906"/>
                <a:ext cx="613146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氏名</a:t>
                </a:r>
              </a:p>
            </p:txBody>
          </p:sp>
          <p:sp>
            <p:nvSpPr>
              <p:cNvPr id="150" name="テキスト ボックス 149"/>
              <p:cNvSpPr txBox="1"/>
              <p:nvPr/>
            </p:nvSpPr>
            <p:spPr>
              <a:xfrm>
                <a:off x="949366" y="1106906"/>
                <a:ext cx="2246462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連絡先</a:t>
                </a:r>
                <a:r>
                  <a:rPr kumimoji="1"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（職場・携帯など）</a:t>
                </a:r>
              </a:p>
            </p:txBody>
          </p:sp>
          <p:cxnSp>
            <p:nvCxnSpPr>
              <p:cNvPr id="151" name="直線コネクタ 150"/>
              <p:cNvCxnSpPr/>
              <p:nvPr/>
            </p:nvCxnSpPr>
            <p:spPr>
              <a:xfrm>
                <a:off x="102506" y="2218815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テキスト ボックス 135"/>
            <p:cNvSpPr txBox="1"/>
            <p:nvPr/>
          </p:nvSpPr>
          <p:spPr>
            <a:xfrm>
              <a:off x="1374429" y="2683901"/>
              <a:ext cx="7665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１７１</a:t>
              </a:r>
              <a:endParaRPr lang="ja-JP" altLang="en-US" sz="20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7" name="下矢印 136"/>
            <p:cNvSpPr/>
            <p:nvPr/>
          </p:nvSpPr>
          <p:spPr>
            <a:xfrm>
              <a:off x="672681" y="3067248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下矢印 137"/>
            <p:cNvSpPr/>
            <p:nvPr/>
          </p:nvSpPr>
          <p:spPr>
            <a:xfrm>
              <a:off x="2426741" y="3083705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角丸四角形 138"/>
            <p:cNvSpPr/>
            <p:nvPr/>
          </p:nvSpPr>
          <p:spPr>
            <a:xfrm>
              <a:off x="102506" y="3253618"/>
              <a:ext cx="1575725" cy="395347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自分の居場所を伝える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録音「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40" name="角丸四角形 139"/>
            <p:cNvSpPr/>
            <p:nvPr/>
          </p:nvSpPr>
          <p:spPr>
            <a:xfrm>
              <a:off x="1767225" y="3253618"/>
              <a:ext cx="1575725" cy="39534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家族の居場所を調べる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再生「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41" name="テキスト ボックス 140"/>
            <p:cNvSpPr txBox="1"/>
            <p:nvPr/>
          </p:nvSpPr>
          <p:spPr>
            <a:xfrm>
              <a:off x="1214931" y="3047575"/>
              <a:ext cx="108555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※</a:t>
              </a:r>
              <a:r>
                <a:rPr kumimoji="1" lang="ja-JP" altLang="en-US" sz="1050" dirty="0"/>
                <a:t>音声</a:t>
              </a:r>
              <a:r>
                <a:rPr lang="ja-JP" altLang="en-US" sz="1050" dirty="0"/>
                <a:t>説明あり</a:t>
              </a:r>
              <a:endParaRPr kumimoji="1" lang="ja-JP" altLang="en-US" sz="1050" dirty="0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135311" y="2622040"/>
              <a:ext cx="15071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電話が</a:t>
              </a:r>
              <a:endParaRPr lang="en-US" altLang="ja-JP" sz="120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つながらないときは、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152" name="グループ化 151"/>
          <p:cNvGrpSpPr/>
          <p:nvPr/>
        </p:nvGrpSpPr>
        <p:grpSpPr>
          <a:xfrm>
            <a:off x="3513871" y="6877237"/>
            <a:ext cx="3240444" cy="2940078"/>
            <a:chOff x="102506" y="708887"/>
            <a:chExt cx="3240444" cy="2940078"/>
          </a:xfrm>
        </p:grpSpPr>
        <p:grpSp>
          <p:nvGrpSpPr>
            <p:cNvPr id="153" name="グループ化 152"/>
            <p:cNvGrpSpPr/>
            <p:nvPr/>
          </p:nvGrpSpPr>
          <p:grpSpPr>
            <a:xfrm>
              <a:off x="102506" y="708887"/>
              <a:ext cx="3240000" cy="2368470"/>
              <a:chOff x="102506" y="708887"/>
              <a:chExt cx="3240000" cy="2368470"/>
            </a:xfrm>
          </p:grpSpPr>
          <p:sp>
            <p:nvSpPr>
              <p:cNvPr id="161" name="角丸四角形 160"/>
              <p:cNvSpPr/>
              <p:nvPr/>
            </p:nvSpPr>
            <p:spPr>
              <a:xfrm>
                <a:off x="102506" y="2675897"/>
                <a:ext cx="3240000" cy="401460"/>
              </a:xfrm>
              <a:prstGeom prst="roundRect">
                <a:avLst/>
              </a:prstGeom>
              <a:noFill/>
              <a:ln w="19050">
                <a:solidFill>
                  <a:srgbClr val="00B05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18000" tIns="36000" rIns="18000" bIns="36000" rtlCol="0" anchor="t"/>
              <a:lstStyle/>
              <a:p>
                <a:endParaRPr kumimoji="1" lang="en-US" altLang="ja-JP" sz="900" u="sng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r>
                  <a:rPr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　　　　　　　　　　　　　</a:t>
                </a:r>
                <a:r>
                  <a:rPr kumimoji="1" lang="ja-JP" altLang="en-US" sz="900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（災害用伝言ダイヤル）</a:t>
                </a:r>
                <a:endParaRPr kumimoji="1" lang="en-US" altLang="ja-JP" sz="9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62" name="直線コネクタ 161"/>
              <p:cNvCxnSpPr/>
              <p:nvPr/>
            </p:nvCxnSpPr>
            <p:spPr>
              <a:xfrm>
                <a:off x="102506" y="1403484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/>
              <p:cNvCxnSpPr/>
              <p:nvPr/>
            </p:nvCxnSpPr>
            <p:spPr>
              <a:xfrm>
                <a:off x="102506" y="1811149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角丸四角形 163"/>
              <p:cNvSpPr/>
              <p:nvPr/>
            </p:nvSpPr>
            <p:spPr>
              <a:xfrm>
                <a:off x="173065" y="708887"/>
                <a:ext cx="3128976" cy="286931"/>
              </a:xfrm>
              <a:prstGeom prst="round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家族（頼りになる人）の緊急連絡先</a:t>
                </a:r>
                <a:endPara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cxnSp>
            <p:nvCxnSpPr>
              <p:cNvPr id="165" name="直線コネクタ 164"/>
              <p:cNvCxnSpPr/>
              <p:nvPr/>
            </p:nvCxnSpPr>
            <p:spPr>
              <a:xfrm>
                <a:off x="102506" y="2626480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コネクタ 165"/>
              <p:cNvCxnSpPr/>
              <p:nvPr/>
            </p:nvCxnSpPr>
            <p:spPr>
              <a:xfrm flipV="1">
                <a:off x="949366" y="1054116"/>
                <a:ext cx="0" cy="158400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テキスト ボックス 166"/>
              <p:cNvSpPr txBox="1"/>
              <p:nvPr/>
            </p:nvSpPr>
            <p:spPr>
              <a:xfrm>
                <a:off x="261460" y="1106906"/>
                <a:ext cx="613146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氏名</a:t>
                </a:r>
              </a:p>
            </p:txBody>
          </p:sp>
          <p:sp>
            <p:nvSpPr>
              <p:cNvPr id="168" name="テキスト ボックス 167"/>
              <p:cNvSpPr txBox="1"/>
              <p:nvPr/>
            </p:nvSpPr>
            <p:spPr>
              <a:xfrm>
                <a:off x="949366" y="1106906"/>
                <a:ext cx="2246462" cy="39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連絡先</a:t>
                </a:r>
                <a:r>
                  <a:rPr kumimoji="1" lang="ja-JP" altLang="en-US" sz="105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（職場・携帯など）</a:t>
                </a:r>
              </a:p>
            </p:txBody>
          </p:sp>
          <p:cxnSp>
            <p:nvCxnSpPr>
              <p:cNvPr id="169" name="直線コネクタ 168"/>
              <p:cNvCxnSpPr/>
              <p:nvPr/>
            </p:nvCxnSpPr>
            <p:spPr>
              <a:xfrm>
                <a:off x="102506" y="2218815"/>
                <a:ext cx="32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diamond" w="med" len="med"/>
                <a:tailEnd type="diamond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" name="テキスト ボックス 153"/>
            <p:cNvSpPr txBox="1"/>
            <p:nvPr/>
          </p:nvSpPr>
          <p:spPr>
            <a:xfrm>
              <a:off x="1374429" y="2683901"/>
              <a:ext cx="7665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１７１</a:t>
              </a:r>
              <a:endParaRPr lang="ja-JP" altLang="en-US" sz="20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5" name="下矢印 154"/>
            <p:cNvSpPr/>
            <p:nvPr/>
          </p:nvSpPr>
          <p:spPr>
            <a:xfrm>
              <a:off x="672681" y="3067248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下矢印 155"/>
            <p:cNvSpPr/>
            <p:nvPr/>
          </p:nvSpPr>
          <p:spPr>
            <a:xfrm>
              <a:off x="2426741" y="3083705"/>
              <a:ext cx="426027" cy="157596"/>
            </a:xfrm>
            <a:prstGeom prst="down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角丸四角形 156"/>
            <p:cNvSpPr/>
            <p:nvPr/>
          </p:nvSpPr>
          <p:spPr>
            <a:xfrm>
              <a:off x="102506" y="3253618"/>
              <a:ext cx="1575725" cy="395347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自分の居場所を伝える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録音「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58" name="角丸四角形 157"/>
            <p:cNvSpPr/>
            <p:nvPr/>
          </p:nvSpPr>
          <p:spPr>
            <a:xfrm>
              <a:off x="1767225" y="3253618"/>
              <a:ext cx="1575725" cy="39534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家族の居場所を調べる</a:t>
              </a:r>
              <a:endPara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再生「</a:t>
              </a:r>
              <a:r>
                <a:rPr lang="en-US" altLang="ja-JP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lang="ja-JP" altLang="en-US" sz="1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」</a:t>
              </a:r>
              <a:endPara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1214931" y="3047575"/>
              <a:ext cx="108555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※</a:t>
              </a:r>
              <a:r>
                <a:rPr kumimoji="1" lang="ja-JP" altLang="en-US" sz="1050" dirty="0"/>
                <a:t>音声</a:t>
              </a:r>
              <a:r>
                <a:rPr lang="ja-JP" altLang="en-US" sz="1050" dirty="0"/>
                <a:t>説明あり</a:t>
              </a:r>
              <a:endParaRPr kumimoji="1" lang="ja-JP" altLang="en-US" sz="1050" dirty="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35311" y="2622040"/>
              <a:ext cx="15071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電話が</a:t>
              </a:r>
              <a:endParaRPr lang="en-US" altLang="ja-JP" sz="120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dirty="0">
                  <a:solidFill>
                    <a:sysClr val="windowText" lastClr="0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メイリオ" panose="020B0604030504040204" pitchFamily="50" charset="-128"/>
                </a:rPr>
                <a:t>つながらないときは、</a:t>
              </a:r>
              <a:endPara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156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552</Words>
  <Application>Microsoft Office PowerPoint</Application>
  <PresentationFormat>A4 210 x 297 mm</PresentationFormat>
  <Paragraphs>150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2018-03-29T03:24:18Z</dcterms:created>
  <dcterms:modified xsi:type="dcterms:W3CDTF">2018-03-29T03:24:25Z</dcterms:modified>
</cp:coreProperties>
</file>