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8" r:id="rId4"/>
  </p:sldMasterIdLst>
  <p:notesMasterIdLst>
    <p:notesMasterId r:id="rId15"/>
  </p:notesMasterIdLst>
  <p:handoutMasterIdLst>
    <p:handoutMasterId r:id="rId16"/>
  </p:handoutMasterIdLst>
  <p:sldIdLst>
    <p:sldId id="430" r:id="rId5"/>
    <p:sldId id="370" r:id="rId6"/>
    <p:sldId id="372" r:id="rId7"/>
    <p:sldId id="371" r:id="rId8"/>
    <p:sldId id="364" r:id="rId9"/>
    <p:sldId id="366" r:id="rId10"/>
    <p:sldId id="413" r:id="rId11"/>
    <p:sldId id="423" r:id="rId12"/>
    <p:sldId id="415" r:id="rId13"/>
    <p:sldId id="416"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天笠 雅章（防災・調査企画）" initials="天笠" lastIdx="1" clrIdx="0">
    <p:extLst>
      <p:ext uri="{19B8F6BF-5375-455C-9EA6-DF929625EA0E}">
        <p15:presenceInfo xmlns:p15="http://schemas.microsoft.com/office/powerpoint/2012/main" userId="S-1-5-21-2022458152-3381638288-3706476089-1750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CCCC"/>
    <a:srgbClr val="00FF00"/>
    <a:srgbClr val="FF00FF"/>
    <a:srgbClr val="66CCFF"/>
    <a:srgbClr val="FF9900"/>
    <a:srgbClr val="FF9933"/>
    <a:srgbClr val="CC00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446" y="9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
            <a:ext cx="2950375" cy="498966"/>
          </a:xfrm>
          <a:prstGeom prst="rect">
            <a:avLst/>
          </a:prstGeom>
        </p:spPr>
        <p:txBody>
          <a:bodyPr vert="horz" lIns="92131" tIns="46066" rIns="92131" bIns="4606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5221" y="1"/>
            <a:ext cx="2950374" cy="498966"/>
          </a:xfrm>
          <a:prstGeom prst="rect">
            <a:avLst/>
          </a:prstGeom>
        </p:spPr>
        <p:txBody>
          <a:bodyPr vert="horz" lIns="92131" tIns="46066" rIns="92131" bIns="46066" rtlCol="0"/>
          <a:lstStyle>
            <a:lvl1pPr algn="r">
              <a:defRPr sz="1100"/>
            </a:lvl1pPr>
          </a:lstStyle>
          <a:p>
            <a:fld id="{BE887EDA-851B-46FF-9A77-147B13C20E6F}" type="datetimeFigureOut">
              <a:rPr kumimoji="1" lang="ja-JP" altLang="en-US" smtClean="0"/>
              <a:t>2022/3/29</a:t>
            </a:fld>
            <a:endParaRPr kumimoji="1" lang="ja-JP" altLang="en-US"/>
          </a:p>
        </p:txBody>
      </p:sp>
      <p:sp>
        <p:nvSpPr>
          <p:cNvPr id="4" name="フッター プレースホルダー 3"/>
          <p:cNvSpPr>
            <a:spLocks noGrp="1"/>
          </p:cNvSpPr>
          <p:nvPr>
            <p:ph type="ftr" sz="quarter" idx="2"/>
          </p:nvPr>
        </p:nvSpPr>
        <p:spPr>
          <a:xfrm>
            <a:off x="13" y="9440374"/>
            <a:ext cx="2950375" cy="498966"/>
          </a:xfrm>
          <a:prstGeom prst="rect">
            <a:avLst/>
          </a:prstGeom>
        </p:spPr>
        <p:txBody>
          <a:bodyPr vert="horz" lIns="92131" tIns="46066" rIns="92131" bIns="4606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5221" y="9440374"/>
            <a:ext cx="2950374" cy="498966"/>
          </a:xfrm>
          <a:prstGeom prst="rect">
            <a:avLst/>
          </a:prstGeom>
        </p:spPr>
        <p:txBody>
          <a:bodyPr vert="horz" lIns="92131" tIns="46066" rIns="92131" bIns="46066" rtlCol="0" anchor="b"/>
          <a:lstStyle>
            <a:lvl1pPr algn="r">
              <a:defRPr sz="1100"/>
            </a:lvl1pPr>
          </a:lstStyle>
          <a:p>
            <a:fld id="{86C423DF-FD22-4067-ADEF-20AFF7D2845A}" type="slidenum">
              <a:rPr kumimoji="1" lang="ja-JP" altLang="en-US" smtClean="0"/>
              <a:t>‹#›</a:t>
            </a:fld>
            <a:endParaRPr kumimoji="1" lang="ja-JP" altLang="en-US"/>
          </a:p>
        </p:txBody>
      </p:sp>
    </p:spTree>
    <p:extLst>
      <p:ext uri="{BB962C8B-B14F-4D97-AF65-F5344CB8AC3E}">
        <p14:creationId xmlns:p14="http://schemas.microsoft.com/office/powerpoint/2010/main" val="3066649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
            <a:ext cx="2950375" cy="498966"/>
          </a:xfrm>
          <a:prstGeom prst="rect">
            <a:avLst/>
          </a:prstGeom>
        </p:spPr>
        <p:txBody>
          <a:bodyPr vert="horz" lIns="92131" tIns="46066" rIns="92131" bIns="46066"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221" y="1"/>
            <a:ext cx="2950374" cy="498966"/>
          </a:xfrm>
          <a:prstGeom prst="rect">
            <a:avLst/>
          </a:prstGeom>
        </p:spPr>
        <p:txBody>
          <a:bodyPr vert="horz" lIns="92131" tIns="46066" rIns="92131" bIns="46066" rtlCol="0"/>
          <a:lstStyle>
            <a:lvl1pPr algn="r">
              <a:defRPr sz="1100"/>
            </a:lvl1pPr>
          </a:lstStyle>
          <a:p>
            <a:fld id="{1C019755-4F2E-4EE5-BEE4-4E75249FB197}" type="datetimeFigureOut">
              <a:rPr kumimoji="1" lang="ja-JP" altLang="en-US" smtClean="0"/>
              <a:t>2022/3/29</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45050" cy="3354388"/>
          </a:xfrm>
          <a:prstGeom prst="rect">
            <a:avLst/>
          </a:prstGeom>
          <a:noFill/>
          <a:ln w="12700">
            <a:solidFill>
              <a:prstClr val="black"/>
            </a:solidFill>
          </a:ln>
        </p:spPr>
        <p:txBody>
          <a:bodyPr vert="horz" lIns="92131" tIns="46066" rIns="92131" bIns="46066" rtlCol="0" anchor="ctr"/>
          <a:lstStyle/>
          <a:p>
            <a:endParaRPr lang="ja-JP" altLang="en-US"/>
          </a:p>
        </p:txBody>
      </p:sp>
      <p:sp>
        <p:nvSpPr>
          <p:cNvPr id="5" name="ノート プレースホルダー 4"/>
          <p:cNvSpPr>
            <a:spLocks noGrp="1"/>
          </p:cNvSpPr>
          <p:nvPr>
            <p:ph type="body" sz="quarter" idx="3"/>
          </p:nvPr>
        </p:nvSpPr>
        <p:spPr>
          <a:xfrm>
            <a:off x="680246" y="4783362"/>
            <a:ext cx="5446723" cy="3913364"/>
          </a:xfrm>
          <a:prstGeom prst="rect">
            <a:avLst/>
          </a:prstGeom>
        </p:spPr>
        <p:txBody>
          <a:bodyPr vert="horz" lIns="92131" tIns="46066" rIns="92131" bIns="4606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9440374"/>
            <a:ext cx="2950375" cy="498966"/>
          </a:xfrm>
          <a:prstGeom prst="rect">
            <a:avLst/>
          </a:prstGeom>
        </p:spPr>
        <p:txBody>
          <a:bodyPr vert="horz" lIns="92131" tIns="46066" rIns="92131" bIns="46066"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221" y="9440374"/>
            <a:ext cx="2950374" cy="498966"/>
          </a:xfrm>
          <a:prstGeom prst="rect">
            <a:avLst/>
          </a:prstGeom>
        </p:spPr>
        <p:txBody>
          <a:bodyPr vert="horz" lIns="92131" tIns="46066" rIns="92131" bIns="46066" rtlCol="0" anchor="b"/>
          <a:lstStyle>
            <a:lvl1pPr algn="r">
              <a:defRPr sz="1100"/>
            </a:lvl1pPr>
          </a:lstStyle>
          <a:p>
            <a:fld id="{06842BB8-5E34-4443-9F23-3AA1B0CD5E6D}" type="slidenum">
              <a:rPr kumimoji="1" lang="ja-JP" altLang="en-US" smtClean="0"/>
              <a:t>‹#›</a:t>
            </a:fld>
            <a:endParaRPr kumimoji="1" lang="ja-JP" altLang="en-US"/>
          </a:p>
        </p:txBody>
      </p:sp>
    </p:spTree>
    <p:extLst>
      <p:ext uri="{BB962C8B-B14F-4D97-AF65-F5344CB8AC3E}">
        <p14:creationId xmlns:p14="http://schemas.microsoft.com/office/powerpoint/2010/main" val="23654644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1425"/>
            <a:ext cx="484505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842BB8-5E34-4443-9F23-3AA1B0CD5E6D}" type="slidenum">
              <a:rPr kumimoji="1" lang="ja-JP" altLang="en-US" smtClean="0"/>
              <a:t>0</a:t>
            </a:fld>
            <a:endParaRPr kumimoji="1" lang="ja-JP" altLang="en-US"/>
          </a:p>
        </p:txBody>
      </p:sp>
    </p:spTree>
    <p:extLst>
      <p:ext uri="{BB962C8B-B14F-4D97-AF65-F5344CB8AC3E}">
        <p14:creationId xmlns:p14="http://schemas.microsoft.com/office/powerpoint/2010/main" val="1176536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0A47CF09-7BB8-49C2-AE5F-12AA00A13DA3}"/>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79400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842BB8-5E34-4443-9F23-3AA1B0CD5E6D}" type="slidenum">
              <a:rPr kumimoji="1" lang="ja-JP" altLang="en-US" smtClean="0"/>
              <a:t>1</a:t>
            </a:fld>
            <a:endParaRPr kumimoji="1" lang="ja-JP" altLang="en-US"/>
          </a:p>
        </p:txBody>
      </p:sp>
    </p:spTree>
    <p:extLst>
      <p:ext uri="{BB962C8B-B14F-4D97-AF65-F5344CB8AC3E}">
        <p14:creationId xmlns:p14="http://schemas.microsoft.com/office/powerpoint/2010/main" val="664740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842BB8-5E34-4443-9F23-3AA1B0CD5E6D}" type="slidenum">
              <a:rPr kumimoji="1" lang="ja-JP" altLang="en-US" smtClean="0"/>
              <a:t>2</a:t>
            </a:fld>
            <a:endParaRPr kumimoji="1" lang="ja-JP" altLang="en-US"/>
          </a:p>
        </p:txBody>
      </p:sp>
    </p:spTree>
    <p:extLst>
      <p:ext uri="{BB962C8B-B14F-4D97-AF65-F5344CB8AC3E}">
        <p14:creationId xmlns:p14="http://schemas.microsoft.com/office/powerpoint/2010/main" val="32294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842BB8-5E34-4443-9F23-3AA1B0CD5E6D}" type="slidenum">
              <a:rPr kumimoji="1" lang="ja-JP" altLang="en-US" smtClean="0"/>
              <a:t>3</a:t>
            </a:fld>
            <a:endParaRPr kumimoji="1" lang="ja-JP" altLang="en-US"/>
          </a:p>
        </p:txBody>
      </p:sp>
    </p:spTree>
    <p:extLst>
      <p:ext uri="{BB962C8B-B14F-4D97-AF65-F5344CB8AC3E}">
        <p14:creationId xmlns:p14="http://schemas.microsoft.com/office/powerpoint/2010/main" val="3655404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842BB8-5E34-4443-9F23-3AA1B0CD5E6D}" type="slidenum">
              <a:rPr kumimoji="1" lang="ja-JP" altLang="en-US" smtClean="0"/>
              <a:t>4</a:t>
            </a:fld>
            <a:endParaRPr kumimoji="1" lang="ja-JP" altLang="en-US"/>
          </a:p>
        </p:txBody>
      </p:sp>
    </p:spTree>
    <p:extLst>
      <p:ext uri="{BB962C8B-B14F-4D97-AF65-F5344CB8AC3E}">
        <p14:creationId xmlns:p14="http://schemas.microsoft.com/office/powerpoint/2010/main" val="1745418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57CB958E-A521-4958-918C-FE06E4E34AE4}"/>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024879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0A47CF09-7BB8-49C2-AE5F-12AA00A13DA3}"/>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91484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0A47CF09-7BB8-49C2-AE5F-12AA00A13DA3}"/>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17289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0A47CF09-7BB8-49C2-AE5F-12AA00A13DA3}"/>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05422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5134F76-6720-41C5-B059-8BD69D7CAFA3}"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503991"/>
            <a:ext cx="2228850" cy="365125"/>
          </a:xfrm>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210111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AA8082D-5E96-414C-92A5-8BAAF8AD122F}"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392893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38C67F4-418C-4046-BB4F-4F3661F8F2FE}"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274511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7C38D2C-80C6-48DB-90FC-0BE681996C18}"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92873"/>
            <a:ext cx="2228850" cy="365125"/>
          </a:xfrm>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255246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926F7A-C12B-4019-A6A6-35D5FCC1B03E}"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1843307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18CBC3EC-FE81-400A-8E69-4593D490ACB0}" type="datetime1">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490700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E68A9A0-C3C3-43D9-AAC3-DAA024AA7B0A}" type="datetime1">
              <a:rPr kumimoji="1" lang="ja-JP" altLang="en-US" smtClean="0"/>
              <a:t>2022/3/29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80145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DF0EC79-13A6-4EB4-8E5A-87D902D8993F}" type="datetime1">
              <a:rPr kumimoji="1" lang="ja-JP" altLang="en-US" smtClean="0"/>
              <a:t>2022/3/29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43563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6F6E8B-77D3-4F7A-BB7B-31BAC84861F2}" type="datetime1">
              <a:rPr kumimoji="1" lang="ja-JP" altLang="en-US" smtClean="0"/>
              <a:t>2022/3/29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7447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6039844-1443-4CB4-A95E-E7ACC3DBB78A}" type="datetime1">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202032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E1EE9D-23A5-46F8-B503-2FC1AE88E3FA}" type="datetime1">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893538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E99E5-48D1-47AB-BB74-F0A1E2A82CB1}" type="datetime1">
              <a:rPr kumimoji="1" lang="ja-JP" altLang="en-US" smtClean="0"/>
              <a:t>2022/3/29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60063-9242-4366-B98B-FB486A3E338F}" type="slidenum">
              <a:rPr kumimoji="1" lang="ja-JP" altLang="en-US" smtClean="0"/>
              <a:t>‹#›</a:t>
            </a:fld>
            <a:endParaRPr kumimoji="1" lang="ja-JP" altLang="en-US"/>
          </a:p>
        </p:txBody>
      </p:sp>
    </p:spTree>
    <p:extLst>
      <p:ext uri="{BB962C8B-B14F-4D97-AF65-F5344CB8AC3E}">
        <p14:creationId xmlns:p14="http://schemas.microsoft.com/office/powerpoint/2010/main" val="32190129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71203" y="1073020"/>
            <a:ext cx="7963593" cy="1828800"/>
          </a:xfrm>
          <a:prstGeom prst="rect">
            <a:avLst/>
          </a:prstGeom>
          <a:noFill/>
          <a:ln w="571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flipH="1">
            <a:off x="1139535" y="1602699"/>
            <a:ext cx="7626928" cy="769441"/>
          </a:xfrm>
          <a:prstGeom prst="rect">
            <a:avLst/>
          </a:prstGeom>
          <a:noFill/>
        </p:spPr>
        <p:txBody>
          <a:bodyPr wrap="square" rtlCol="0">
            <a:spAutoFit/>
          </a:bodyPr>
          <a:lstStyle/>
          <a:p>
            <a:pPr algn="ctr"/>
            <a:r>
              <a:rPr lang="ja-JP" altLang="en-US" sz="4400" dirty="0">
                <a:solidFill>
                  <a:srgbClr val="0000FF"/>
                </a:solidFill>
                <a:latin typeface="HGP創英角ﾎﾟｯﾌﾟ体" panose="040B0A00000000000000" pitchFamily="50" charset="-128"/>
                <a:ea typeface="HGP創英角ﾎﾟｯﾌﾟ体" panose="040B0A00000000000000" pitchFamily="50" charset="-128"/>
              </a:rPr>
              <a:t>付録スライド</a:t>
            </a:r>
            <a:endParaRPr lang="en-US" altLang="ja-JP" sz="4400" dirty="0">
              <a:solidFill>
                <a:srgbClr val="0000FF"/>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a:extLst>
              <a:ext uri="{FF2B5EF4-FFF2-40B4-BE49-F238E27FC236}">
                <a16:creationId xmlns:a16="http://schemas.microsoft.com/office/drawing/2014/main" id="{1B98C433-1BE2-4070-A3AB-632EBDA40970}"/>
              </a:ext>
            </a:extLst>
          </p:cNvPr>
          <p:cNvSpPr>
            <a:spLocks noGrp="1"/>
          </p:cNvSpPr>
          <p:nvPr>
            <p:ph type="sldNum" sz="quarter" idx="12"/>
          </p:nvPr>
        </p:nvSpPr>
        <p:spPr>
          <a:xfrm>
            <a:off x="7677150" y="6492873"/>
            <a:ext cx="2228850" cy="365125"/>
          </a:xfrm>
        </p:spPr>
        <p:txBody>
          <a:bodyPr/>
          <a:lstStyle/>
          <a:p>
            <a:r>
              <a:rPr kumimoji="1" lang="en-US" altLang="ja-JP" dirty="0"/>
              <a:t>48</a:t>
            </a:r>
            <a:endParaRPr kumimoji="1" lang="ja-JP" altLang="en-US" dirty="0"/>
          </a:p>
        </p:txBody>
      </p:sp>
      <p:sp>
        <p:nvSpPr>
          <p:cNvPr id="2" name="テキスト ボックス 1">
            <a:extLst>
              <a:ext uri="{FF2B5EF4-FFF2-40B4-BE49-F238E27FC236}">
                <a16:creationId xmlns:a16="http://schemas.microsoft.com/office/drawing/2014/main" id="{F23840BB-86AA-4ED4-9470-9B53EF21EF3B}"/>
              </a:ext>
            </a:extLst>
          </p:cNvPr>
          <p:cNvSpPr txBox="1"/>
          <p:nvPr/>
        </p:nvSpPr>
        <p:spPr>
          <a:xfrm>
            <a:off x="8405733" y="58149"/>
            <a:ext cx="1431802" cy="369332"/>
          </a:xfrm>
          <a:prstGeom prst="rect">
            <a:avLst/>
          </a:prstGeom>
          <a:solidFill>
            <a:schemeClr val="accent2"/>
          </a:solidFill>
        </p:spPr>
        <p:txBody>
          <a:bodyPr wrap="none" rtlCol="0">
            <a:spAutoFit/>
          </a:bodyPr>
          <a:lstStyle/>
          <a:p>
            <a:r>
              <a:rPr lang="ja-JP" altLang="en-US" dirty="0"/>
              <a:t>ここから（</a:t>
            </a:r>
            <a:r>
              <a:rPr lang="en-US" altLang="ja-JP" dirty="0"/>
              <a:t>ⅲ</a:t>
            </a:r>
            <a:r>
              <a:rPr lang="ja-JP" altLang="en-US" dirty="0"/>
              <a:t>）</a:t>
            </a:r>
            <a:endParaRPr kumimoji="1" lang="ja-JP" altLang="en-US" dirty="0"/>
          </a:p>
        </p:txBody>
      </p:sp>
    </p:spTree>
    <p:extLst>
      <p:ext uri="{BB962C8B-B14F-4D97-AF65-F5344CB8AC3E}">
        <p14:creationId xmlns:p14="http://schemas.microsoft.com/office/powerpoint/2010/main" val="281836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四角形: 角を丸くする 61">
            <a:extLst>
              <a:ext uri="{FF2B5EF4-FFF2-40B4-BE49-F238E27FC236}">
                <a16:creationId xmlns:a16="http://schemas.microsoft.com/office/drawing/2014/main" id="{0ACDE705-9645-47AE-99FB-C58D566BC22A}"/>
              </a:ext>
            </a:extLst>
          </p:cNvPr>
          <p:cNvSpPr/>
          <p:nvPr/>
        </p:nvSpPr>
        <p:spPr>
          <a:xfrm>
            <a:off x="120038" y="5946056"/>
            <a:ext cx="9735226" cy="855338"/>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57" name="四角形: 角を丸くする 56">
            <a:extLst>
              <a:ext uri="{FF2B5EF4-FFF2-40B4-BE49-F238E27FC236}">
                <a16:creationId xmlns:a16="http://schemas.microsoft.com/office/drawing/2014/main" id="{442B0AAE-099D-4BBA-BE88-49D3B8CE719B}"/>
              </a:ext>
            </a:extLst>
          </p:cNvPr>
          <p:cNvSpPr/>
          <p:nvPr/>
        </p:nvSpPr>
        <p:spPr>
          <a:xfrm>
            <a:off x="120038" y="3259324"/>
            <a:ext cx="9735226" cy="2614161"/>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58" name="正方形/長方形 57">
            <a:extLst>
              <a:ext uri="{FF2B5EF4-FFF2-40B4-BE49-F238E27FC236}">
                <a16:creationId xmlns:a16="http://schemas.microsoft.com/office/drawing/2014/main" id="{F2F61776-6607-47A0-8D22-2F4279EEA538}"/>
              </a:ext>
            </a:extLst>
          </p:cNvPr>
          <p:cNvSpPr/>
          <p:nvPr/>
        </p:nvSpPr>
        <p:spPr>
          <a:xfrm>
            <a:off x="3597727" y="5130575"/>
            <a:ext cx="6220890" cy="711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硫化水素や二酸化硫黄は刺激臭がします。刺激臭を感じたら、水で濡らしたタオル等で鼻や口を覆い、窪地や谷に入らないようにしましょう。</a:t>
            </a:r>
            <a:endParaRPr lang="ja-JP" altLang="en-US" sz="1600">
              <a:solidFill>
                <a:schemeClr val="tx1"/>
              </a:solidFill>
            </a:endParaRPr>
          </a:p>
        </p:txBody>
      </p:sp>
      <p:sp>
        <p:nvSpPr>
          <p:cNvPr id="59" name="四角形: 角を丸くする 58">
            <a:extLst>
              <a:ext uri="{FF2B5EF4-FFF2-40B4-BE49-F238E27FC236}">
                <a16:creationId xmlns:a16="http://schemas.microsoft.com/office/drawing/2014/main" id="{AAB40197-05D7-4F21-A281-395194498D7E}"/>
              </a:ext>
            </a:extLst>
          </p:cNvPr>
          <p:cNvSpPr/>
          <p:nvPr/>
        </p:nvSpPr>
        <p:spPr>
          <a:xfrm>
            <a:off x="3688227" y="4961956"/>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60" name="正方形/長方形 59">
            <a:extLst>
              <a:ext uri="{FF2B5EF4-FFF2-40B4-BE49-F238E27FC236}">
                <a16:creationId xmlns:a16="http://schemas.microsoft.com/office/drawing/2014/main" id="{BFD11924-4C81-4D6C-87FC-0A4B63428544}"/>
              </a:ext>
            </a:extLst>
          </p:cNvPr>
          <p:cNvSpPr/>
          <p:nvPr/>
        </p:nvSpPr>
        <p:spPr>
          <a:xfrm>
            <a:off x="3631810" y="3638124"/>
            <a:ext cx="6230352" cy="1317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マグマの中に溶けていた揮発性成分が、マグマから脱ガスし、火口や噴気孔から放出される気体を火山ガスと呼びます</a:t>
            </a:r>
            <a:r>
              <a:rPr lang="ja-JP" altLang="en-US" sz="1600">
                <a:solidFill>
                  <a:schemeClr val="tx1"/>
                </a:solidFill>
              </a:rPr>
              <a:t>。</a:t>
            </a:r>
            <a:r>
              <a:rPr lang="ja-JP" altLang="ja-JP" sz="1600">
                <a:solidFill>
                  <a:schemeClr val="tx1"/>
                </a:solidFill>
              </a:rPr>
              <a:t>火山ガスの成分には硫化水素や二酸化硫黄、二酸化炭素などが含まれており、これらを吸い込むと、死にいたることもあります。火山ガスは空気より重いため、火山地域の窪地や谷などに溜まっていることがあります</a:t>
            </a:r>
            <a:r>
              <a:rPr lang="ja-JP" altLang="en-US" sz="1600">
                <a:solidFill>
                  <a:schemeClr val="tx1"/>
                </a:solidFill>
              </a:rPr>
              <a:t>。</a:t>
            </a:r>
          </a:p>
        </p:txBody>
      </p:sp>
      <p:sp>
        <p:nvSpPr>
          <p:cNvPr id="61" name="四角形: 角を丸くする 60">
            <a:extLst>
              <a:ext uri="{FF2B5EF4-FFF2-40B4-BE49-F238E27FC236}">
                <a16:creationId xmlns:a16="http://schemas.microsoft.com/office/drawing/2014/main" id="{38A49B78-2BAD-45B2-9BDC-07F613C9761F}"/>
              </a:ext>
            </a:extLst>
          </p:cNvPr>
          <p:cNvSpPr/>
          <p:nvPr/>
        </p:nvSpPr>
        <p:spPr>
          <a:xfrm>
            <a:off x="3696936" y="3375858"/>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43" name="四角形: 角を丸くする 42">
            <a:extLst>
              <a:ext uri="{FF2B5EF4-FFF2-40B4-BE49-F238E27FC236}">
                <a16:creationId xmlns:a16="http://schemas.microsoft.com/office/drawing/2014/main" id="{81124E18-A17B-457C-9A31-3BC403DD1765}"/>
              </a:ext>
            </a:extLst>
          </p:cNvPr>
          <p:cNvSpPr/>
          <p:nvPr/>
        </p:nvSpPr>
        <p:spPr>
          <a:xfrm>
            <a:off x="120038" y="647725"/>
            <a:ext cx="9735226" cy="2523880"/>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45" name="正方形/長方形 44">
            <a:extLst>
              <a:ext uri="{FF2B5EF4-FFF2-40B4-BE49-F238E27FC236}">
                <a16:creationId xmlns:a16="http://schemas.microsoft.com/office/drawing/2014/main" id="{51462922-CFF2-4A5F-BAC6-204CB6902004}"/>
              </a:ext>
            </a:extLst>
          </p:cNvPr>
          <p:cNvSpPr/>
          <p:nvPr/>
        </p:nvSpPr>
        <p:spPr>
          <a:xfrm>
            <a:off x="3641272" y="2153571"/>
            <a:ext cx="6220890" cy="1108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ja-JP" altLang="ja-JP" sz="1600" dirty="0">
                <a:solidFill>
                  <a:schemeClr val="tx1"/>
                </a:solidFill>
              </a:rPr>
              <a:t>流下速度は比較的遅く基本的に人の足による避難が可能ですが、避難路が寸断され孤立化するおそれもありますので、計画的に避難する必要があります</a:t>
            </a:r>
            <a:r>
              <a:rPr lang="ja-JP" altLang="en-US" sz="1600" dirty="0">
                <a:solidFill>
                  <a:schemeClr val="tx1"/>
                </a:solidFill>
              </a:rPr>
              <a:t>。</a:t>
            </a:r>
          </a:p>
        </p:txBody>
      </p:sp>
      <p:sp>
        <p:nvSpPr>
          <p:cNvPr id="47" name="四角形: 角を丸くする 46">
            <a:extLst>
              <a:ext uri="{FF2B5EF4-FFF2-40B4-BE49-F238E27FC236}">
                <a16:creationId xmlns:a16="http://schemas.microsoft.com/office/drawing/2014/main" id="{536D8651-44D8-404E-912F-8326BA466AE5}"/>
              </a:ext>
            </a:extLst>
          </p:cNvPr>
          <p:cNvSpPr/>
          <p:nvPr/>
        </p:nvSpPr>
        <p:spPr>
          <a:xfrm>
            <a:off x="3696936" y="2033583"/>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48" name="正方形/長方形 47">
            <a:extLst>
              <a:ext uri="{FF2B5EF4-FFF2-40B4-BE49-F238E27FC236}">
                <a16:creationId xmlns:a16="http://schemas.microsoft.com/office/drawing/2014/main" id="{717FE9D7-088A-449D-8F2F-B9E29426EC1C}"/>
              </a:ext>
            </a:extLst>
          </p:cNvPr>
          <p:cNvSpPr/>
          <p:nvPr/>
        </p:nvSpPr>
        <p:spPr>
          <a:xfrm>
            <a:off x="3631810" y="1090024"/>
            <a:ext cx="6230352" cy="855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ja-JP" altLang="ja-JP" sz="1600" dirty="0">
                <a:solidFill>
                  <a:schemeClr val="tx1"/>
                </a:solidFill>
              </a:rPr>
              <a:t>マグマが火口から噴出して高温の液体のまま地表を流れ下るものです。通過域の建物、道路、農耕地、森林、集落を焼失、埋没させ、その地は完全に不毛の地と化します</a:t>
            </a:r>
            <a:r>
              <a:rPr lang="ja-JP" altLang="en-US" sz="1600" dirty="0">
                <a:solidFill>
                  <a:schemeClr val="tx1"/>
                </a:solidFill>
              </a:rPr>
              <a:t>。</a:t>
            </a:r>
          </a:p>
        </p:txBody>
      </p:sp>
      <p:sp>
        <p:nvSpPr>
          <p:cNvPr id="49" name="四角形: 角を丸くする 48">
            <a:extLst>
              <a:ext uri="{FF2B5EF4-FFF2-40B4-BE49-F238E27FC236}">
                <a16:creationId xmlns:a16="http://schemas.microsoft.com/office/drawing/2014/main" id="{C71B52BF-F49B-410C-80DE-05290B3BB767}"/>
              </a:ext>
            </a:extLst>
          </p:cNvPr>
          <p:cNvSpPr/>
          <p:nvPr/>
        </p:nvSpPr>
        <p:spPr>
          <a:xfrm>
            <a:off x="3696936" y="827758"/>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51" name="テキスト ボックス 50">
            <a:extLst>
              <a:ext uri="{FF2B5EF4-FFF2-40B4-BE49-F238E27FC236}">
                <a16:creationId xmlns:a16="http://schemas.microsoft.com/office/drawing/2014/main" id="{F8026E13-DAA2-4B15-BAAA-19496DBC6BC9}"/>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火山現象とその特性④</a:t>
            </a:r>
            <a:endParaRPr lang="en-US" altLang="zh-TW"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34" name="四角形: 角を丸くする 33">
            <a:extLst>
              <a:ext uri="{FF2B5EF4-FFF2-40B4-BE49-F238E27FC236}">
                <a16:creationId xmlns:a16="http://schemas.microsoft.com/office/drawing/2014/main" id="{5B21E80F-E152-4F67-B0CF-BD719E573D76}"/>
              </a:ext>
            </a:extLst>
          </p:cNvPr>
          <p:cNvSpPr/>
          <p:nvPr/>
        </p:nvSpPr>
        <p:spPr>
          <a:xfrm>
            <a:off x="294062" y="6205773"/>
            <a:ext cx="3188497"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rgbClr val="FF0000"/>
                </a:solidFill>
              </a:rPr>
              <a:t>空振</a:t>
            </a:r>
            <a:endParaRPr kumimoji="1" lang="ja-JP" altLang="en-US">
              <a:solidFill>
                <a:srgbClr val="FF0000"/>
              </a:solidFill>
            </a:endParaRPr>
          </a:p>
        </p:txBody>
      </p:sp>
      <p:grpSp>
        <p:nvGrpSpPr>
          <p:cNvPr id="3" name="グループ化 2">
            <a:extLst>
              <a:ext uri="{FF2B5EF4-FFF2-40B4-BE49-F238E27FC236}">
                <a16:creationId xmlns:a16="http://schemas.microsoft.com/office/drawing/2014/main" id="{548F96AC-4BF5-4721-8A59-43D570527982}"/>
              </a:ext>
            </a:extLst>
          </p:cNvPr>
          <p:cNvGrpSpPr/>
          <p:nvPr/>
        </p:nvGrpSpPr>
        <p:grpSpPr>
          <a:xfrm>
            <a:off x="238973" y="802358"/>
            <a:ext cx="3316637" cy="2242917"/>
            <a:chOff x="1425363" y="1131110"/>
            <a:chExt cx="3316637" cy="2242917"/>
          </a:xfrm>
        </p:grpSpPr>
        <p:pic>
          <p:nvPicPr>
            <p:cNvPr id="35" name="図 34">
              <a:extLst>
                <a:ext uri="{FF2B5EF4-FFF2-40B4-BE49-F238E27FC236}">
                  <a16:creationId xmlns:a16="http://schemas.microsoft.com/office/drawing/2014/main" id="{9417D3C2-6CFD-4284-98A5-AF1B0D0F0A1F}"/>
                </a:ext>
              </a:extLst>
            </p:cNvPr>
            <p:cNvPicPr/>
            <p:nvPr/>
          </p:nvPicPr>
          <p:blipFill rotWithShape="1">
            <a:blip r:embed="rId3" cstate="email">
              <a:extLst>
                <a:ext uri="{28A0092B-C50C-407E-A947-70E740481C1C}">
                  <a14:useLocalDpi xmlns:a14="http://schemas.microsoft.com/office/drawing/2010/main"/>
                </a:ext>
              </a:extLst>
            </a:blip>
            <a:srcRect/>
            <a:stretch/>
          </p:blipFill>
          <p:spPr bwMode="auto">
            <a:xfrm>
              <a:off x="1425363" y="1313785"/>
              <a:ext cx="3316637" cy="206024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44" name="四角形: 角を丸くする 43">
              <a:extLst>
                <a:ext uri="{FF2B5EF4-FFF2-40B4-BE49-F238E27FC236}">
                  <a16:creationId xmlns:a16="http://schemas.microsoft.com/office/drawing/2014/main" id="{58AAFA10-8117-4CDC-BB00-22EDB6970A56}"/>
                </a:ext>
              </a:extLst>
            </p:cNvPr>
            <p:cNvSpPr/>
            <p:nvPr/>
          </p:nvSpPr>
          <p:spPr>
            <a:xfrm>
              <a:off x="1434072" y="1131110"/>
              <a:ext cx="3281259"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溶岩流</a:t>
              </a:r>
            </a:p>
          </p:txBody>
        </p:sp>
        <p:sp>
          <p:nvSpPr>
            <p:cNvPr id="31" name="四角形: 角を丸くする 30">
              <a:extLst>
                <a:ext uri="{FF2B5EF4-FFF2-40B4-BE49-F238E27FC236}">
                  <a16:creationId xmlns:a16="http://schemas.microsoft.com/office/drawing/2014/main" id="{441DB0AD-B466-485C-96BE-E11940100971}"/>
                </a:ext>
              </a:extLst>
            </p:cNvPr>
            <p:cNvSpPr/>
            <p:nvPr/>
          </p:nvSpPr>
          <p:spPr>
            <a:xfrm>
              <a:off x="1453120" y="3155056"/>
              <a:ext cx="3281259" cy="2133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050">
                  <a:solidFill>
                    <a:schemeClr val="tx1"/>
                  </a:solidFill>
                </a:rPr>
                <a:t>伊豆大島の溶岩流（昭和</a:t>
              </a:r>
              <a:r>
                <a:rPr lang="en-US" altLang="ja-JP" sz="1050">
                  <a:solidFill>
                    <a:schemeClr val="tx1"/>
                  </a:solidFill>
                </a:rPr>
                <a:t>61</a:t>
              </a:r>
              <a:r>
                <a:rPr lang="ja-JP" altLang="en-US" sz="1050">
                  <a:solidFill>
                    <a:schemeClr val="tx1"/>
                  </a:solidFill>
                </a:rPr>
                <a:t>年</a:t>
              </a:r>
              <a:r>
                <a:rPr lang="en-US" altLang="ja-JP" sz="1050">
                  <a:solidFill>
                    <a:schemeClr val="tx1"/>
                  </a:solidFill>
                </a:rPr>
                <a:t>11</a:t>
              </a:r>
              <a:r>
                <a:rPr lang="ja-JP" altLang="en-US" sz="1050">
                  <a:solidFill>
                    <a:schemeClr val="tx1"/>
                  </a:solidFill>
                </a:rPr>
                <a:t>月</a:t>
              </a:r>
              <a:r>
                <a:rPr lang="en-US" altLang="ja-JP" sz="1050">
                  <a:solidFill>
                    <a:schemeClr val="tx1"/>
                  </a:solidFill>
                </a:rPr>
                <a:t>19</a:t>
              </a:r>
              <a:r>
                <a:rPr lang="ja-JP" altLang="en-US" sz="1050">
                  <a:solidFill>
                    <a:schemeClr val="tx1"/>
                  </a:solidFill>
                </a:rPr>
                <a:t>日）出典：気象庁</a:t>
              </a:r>
              <a:r>
                <a:rPr lang="en-US" altLang="ja-JP" sz="1050">
                  <a:solidFill>
                    <a:schemeClr val="tx1"/>
                  </a:solidFill>
                </a:rPr>
                <a:t>HP</a:t>
              </a:r>
              <a:endParaRPr lang="ja-JP" altLang="en-US" sz="1050">
                <a:solidFill>
                  <a:schemeClr val="tx1"/>
                </a:solidFill>
              </a:endParaRPr>
            </a:p>
          </p:txBody>
        </p:sp>
      </p:grpSp>
      <p:grpSp>
        <p:nvGrpSpPr>
          <p:cNvPr id="8" name="グループ化 7">
            <a:extLst>
              <a:ext uri="{FF2B5EF4-FFF2-40B4-BE49-F238E27FC236}">
                <a16:creationId xmlns:a16="http://schemas.microsoft.com/office/drawing/2014/main" id="{1F79551C-42C6-4F45-BFB2-C2E141ED62BB}"/>
              </a:ext>
            </a:extLst>
          </p:cNvPr>
          <p:cNvGrpSpPr/>
          <p:nvPr/>
        </p:nvGrpSpPr>
        <p:grpSpPr>
          <a:xfrm>
            <a:off x="303042" y="3331895"/>
            <a:ext cx="3188497" cy="2617165"/>
            <a:chOff x="303042" y="3488652"/>
            <a:chExt cx="3188497" cy="2617165"/>
          </a:xfrm>
        </p:grpSpPr>
        <p:pic>
          <p:nvPicPr>
            <p:cNvPr id="40" name="図 39">
              <a:extLst>
                <a:ext uri="{FF2B5EF4-FFF2-40B4-BE49-F238E27FC236}">
                  <a16:creationId xmlns:a16="http://schemas.microsoft.com/office/drawing/2014/main" id="{B40AEF68-C8C8-4A46-93CC-EE08031FFF90}"/>
                </a:ext>
              </a:extLst>
            </p:cNvPr>
            <p:cNvPicPr/>
            <p:nvPr/>
          </p:nvPicPr>
          <p:blipFill>
            <a:blip r:embed="rId4" cstate="email">
              <a:extLst>
                <a:ext uri="{28A0092B-C50C-407E-A947-70E740481C1C}">
                  <a14:useLocalDpi xmlns:a14="http://schemas.microsoft.com/office/drawing/2010/main"/>
                </a:ext>
              </a:extLst>
            </a:blip>
            <a:srcRect/>
            <a:stretch>
              <a:fillRect/>
            </a:stretch>
          </p:blipFill>
          <p:spPr bwMode="auto">
            <a:xfrm>
              <a:off x="457347" y="3748551"/>
              <a:ext cx="2894088" cy="217056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8" name="四角形: 角を丸くする 27">
              <a:extLst>
                <a:ext uri="{FF2B5EF4-FFF2-40B4-BE49-F238E27FC236}">
                  <a16:creationId xmlns:a16="http://schemas.microsoft.com/office/drawing/2014/main" id="{EFBF7A3B-1850-4EDD-B80D-8B6759973C63}"/>
                </a:ext>
              </a:extLst>
            </p:cNvPr>
            <p:cNvSpPr/>
            <p:nvPr/>
          </p:nvSpPr>
          <p:spPr>
            <a:xfrm>
              <a:off x="303042" y="3488652"/>
              <a:ext cx="3188497"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rgbClr val="FF0000"/>
                  </a:solidFill>
                </a:rPr>
                <a:t>火山ガス</a:t>
              </a:r>
              <a:endParaRPr kumimoji="1" lang="ja-JP" altLang="en-US">
                <a:solidFill>
                  <a:srgbClr val="FF0000"/>
                </a:solidFill>
              </a:endParaRPr>
            </a:p>
          </p:txBody>
        </p:sp>
        <p:sp>
          <p:nvSpPr>
            <p:cNvPr id="33" name="四角形: 角を丸くする 32">
              <a:extLst>
                <a:ext uri="{FF2B5EF4-FFF2-40B4-BE49-F238E27FC236}">
                  <a16:creationId xmlns:a16="http://schemas.microsoft.com/office/drawing/2014/main" id="{3EAC0E21-17B8-4015-A5CF-9746D2863B59}"/>
                </a:ext>
              </a:extLst>
            </p:cNvPr>
            <p:cNvSpPr/>
            <p:nvPr/>
          </p:nvSpPr>
          <p:spPr>
            <a:xfrm>
              <a:off x="519513" y="5624734"/>
              <a:ext cx="2639196" cy="3129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ja-JP" sz="1050">
                  <a:solidFill>
                    <a:schemeClr val="tx1"/>
                  </a:solidFill>
                </a:rPr>
                <a:t>三宅島：火山ガスの影響で枯れた木々</a:t>
              </a:r>
              <a:endParaRPr lang="en-US" altLang="ja-JP" sz="1050">
                <a:solidFill>
                  <a:schemeClr val="tx1"/>
                </a:solidFill>
              </a:endParaRPr>
            </a:p>
            <a:p>
              <a:r>
                <a:rPr lang="ja-JP" altLang="ja-JP" sz="1050">
                  <a:solidFill>
                    <a:schemeClr val="tx1"/>
                  </a:solidFill>
                </a:rPr>
                <a:t>（平成</a:t>
              </a:r>
              <a:r>
                <a:rPr lang="en-US" altLang="ja-JP" sz="1050">
                  <a:solidFill>
                    <a:schemeClr val="tx1"/>
                  </a:solidFill>
                </a:rPr>
                <a:t>15</a:t>
              </a:r>
              <a:r>
                <a:rPr lang="ja-JP" altLang="ja-JP" sz="1050">
                  <a:solidFill>
                    <a:schemeClr val="tx1"/>
                  </a:solidFill>
                </a:rPr>
                <a:t>年</a:t>
              </a:r>
              <a:r>
                <a:rPr lang="en-US" altLang="ja-JP" sz="1050">
                  <a:solidFill>
                    <a:schemeClr val="tx1"/>
                  </a:solidFill>
                </a:rPr>
                <a:t>5</a:t>
              </a:r>
              <a:r>
                <a:rPr lang="ja-JP" altLang="ja-JP" sz="1050">
                  <a:solidFill>
                    <a:schemeClr val="tx1"/>
                  </a:solidFill>
                </a:rPr>
                <a:t>月</a:t>
              </a:r>
              <a:r>
                <a:rPr lang="en-US" altLang="ja-JP" sz="1050">
                  <a:solidFill>
                    <a:schemeClr val="tx1"/>
                  </a:solidFill>
                </a:rPr>
                <a:t>22</a:t>
              </a:r>
              <a:r>
                <a:rPr lang="ja-JP" altLang="ja-JP" sz="1050">
                  <a:solidFill>
                    <a:schemeClr val="tx1"/>
                  </a:solidFill>
                </a:rPr>
                <a:t>日）</a:t>
              </a:r>
              <a:endParaRPr lang="ja-JP" altLang="en-US" sz="1050">
                <a:solidFill>
                  <a:schemeClr val="tx1"/>
                </a:solidFill>
              </a:endParaRPr>
            </a:p>
          </p:txBody>
        </p:sp>
        <p:sp>
          <p:nvSpPr>
            <p:cNvPr id="63" name="四角形: 角を丸くする 62">
              <a:extLst>
                <a:ext uri="{FF2B5EF4-FFF2-40B4-BE49-F238E27FC236}">
                  <a16:creationId xmlns:a16="http://schemas.microsoft.com/office/drawing/2014/main" id="{67B5718A-647D-40BC-A5CE-78F11F48E703}"/>
                </a:ext>
              </a:extLst>
            </p:cNvPr>
            <p:cNvSpPr/>
            <p:nvPr/>
          </p:nvSpPr>
          <p:spPr>
            <a:xfrm>
              <a:off x="1437640" y="5624734"/>
              <a:ext cx="1648743" cy="4810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a:solidFill>
                    <a:schemeClr val="tx1"/>
                  </a:solidFill>
                </a:rPr>
                <a:t>出典：社会安全研究所</a:t>
              </a:r>
              <a:endParaRPr lang="en-US" altLang="ja-JP" sz="1050">
                <a:solidFill>
                  <a:schemeClr val="tx1"/>
                </a:solidFill>
              </a:endParaRPr>
            </a:p>
          </p:txBody>
        </p:sp>
      </p:grpSp>
      <p:sp>
        <p:nvSpPr>
          <p:cNvPr id="68" name="正方形/長方形 67">
            <a:extLst>
              <a:ext uri="{FF2B5EF4-FFF2-40B4-BE49-F238E27FC236}">
                <a16:creationId xmlns:a16="http://schemas.microsoft.com/office/drawing/2014/main" id="{8BCDF1CD-7D9B-4509-B1FF-280268681CC4}"/>
              </a:ext>
            </a:extLst>
          </p:cNvPr>
          <p:cNvSpPr/>
          <p:nvPr/>
        </p:nvSpPr>
        <p:spPr>
          <a:xfrm>
            <a:off x="3638869" y="6304717"/>
            <a:ext cx="6230352" cy="484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火山の噴火に伴って発生する空気の振動のこと</a:t>
            </a:r>
            <a:r>
              <a:rPr lang="ja-JP" altLang="en-US" sz="1600">
                <a:solidFill>
                  <a:schemeClr val="tx1"/>
                </a:solidFill>
              </a:rPr>
              <a:t>です</a:t>
            </a:r>
            <a:r>
              <a:rPr lang="ja-JP" altLang="ja-JP" sz="1600">
                <a:solidFill>
                  <a:schemeClr val="tx1"/>
                </a:solidFill>
              </a:rPr>
              <a:t>。建物の窓や壁を揺らし、窓ガラスが破損するなどの被害が発生することもあります</a:t>
            </a:r>
            <a:r>
              <a:rPr lang="ja-JP" altLang="en-US" sz="1600">
                <a:solidFill>
                  <a:schemeClr val="tx1"/>
                </a:solidFill>
              </a:rPr>
              <a:t>。</a:t>
            </a:r>
          </a:p>
        </p:txBody>
      </p:sp>
      <p:sp>
        <p:nvSpPr>
          <p:cNvPr id="69" name="四角形: 角を丸くする 68">
            <a:extLst>
              <a:ext uri="{FF2B5EF4-FFF2-40B4-BE49-F238E27FC236}">
                <a16:creationId xmlns:a16="http://schemas.microsoft.com/office/drawing/2014/main" id="{11F2B888-90BB-432D-A691-B0136A030156}"/>
              </a:ext>
            </a:extLst>
          </p:cNvPr>
          <p:cNvSpPr/>
          <p:nvPr/>
        </p:nvSpPr>
        <p:spPr>
          <a:xfrm>
            <a:off x="3703995" y="6007117"/>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2" name="スライド番号プレースホルダー 1">
            <a:extLst>
              <a:ext uri="{FF2B5EF4-FFF2-40B4-BE49-F238E27FC236}">
                <a16:creationId xmlns:a16="http://schemas.microsoft.com/office/drawing/2014/main" id="{8CFB18E4-BB8B-4F22-B805-CA6CA491973F}"/>
              </a:ext>
            </a:extLst>
          </p:cNvPr>
          <p:cNvSpPr>
            <a:spLocks noGrp="1"/>
          </p:cNvSpPr>
          <p:nvPr>
            <p:ph type="sldNum" sz="quarter" idx="12"/>
          </p:nvPr>
        </p:nvSpPr>
        <p:spPr/>
        <p:txBody>
          <a:bodyPr/>
          <a:lstStyle/>
          <a:p>
            <a:r>
              <a:rPr kumimoji="1" lang="en-US" altLang="ja-JP" dirty="0"/>
              <a:t>57</a:t>
            </a:r>
            <a:endParaRPr kumimoji="1" lang="ja-JP" altLang="en-US" dirty="0"/>
          </a:p>
        </p:txBody>
      </p:sp>
      <p:sp>
        <p:nvSpPr>
          <p:cNvPr id="29" name="テキスト ボックス 28">
            <a:extLst>
              <a:ext uri="{FF2B5EF4-FFF2-40B4-BE49-F238E27FC236}">
                <a16:creationId xmlns:a16="http://schemas.microsoft.com/office/drawing/2014/main" id="{53B80A68-F9CB-4726-9B9D-997D88643713}"/>
              </a:ext>
            </a:extLst>
          </p:cNvPr>
          <p:cNvSpPr txBox="1"/>
          <p:nvPr/>
        </p:nvSpPr>
        <p:spPr>
          <a:xfrm>
            <a:off x="7304133" y="86941"/>
            <a:ext cx="2557481" cy="415498"/>
          </a:xfrm>
          <a:prstGeom prst="rect">
            <a:avLst/>
          </a:prstGeom>
          <a:solidFill>
            <a:schemeClr val="tx1"/>
          </a:solidFill>
        </p:spPr>
        <p:txBody>
          <a:bodyPr wrap="square" rtlCol="0">
            <a:spAutoFit/>
          </a:bodyPr>
          <a:lstStyle/>
          <a:p>
            <a:pPr algn="r"/>
            <a:r>
              <a:rPr kumimoji="1" lang="ja-JP" altLang="en-US" sz="1050" dirty="0">
                <a:solidFill>
                  <a:schemeClr val="bg1"/>
                </a:solidFill>
              </a:rPr>
              <a:t>集客施設等における噴火時等の避難確保計画作成の手引き（</a:t>
            </a:r>
            <a:r>
              <a:rPr lang="ja-JP" altLang="en-US" sz="1050" dirty="0">
                <a:solidFill>
                  <a:schemeClr val="bg1"/>
                </a:solidFill>
                <a:latin typeface="ＭＳ Ｐゴシック 本文"/>
              </a:rPr>
              <a:t>第４版）</a:t>
            </a:r>
            <a:r>
              <a:rPr kumimoji="1" lang="ja-JP" altLang="en-US" sz="1050" dirty="0">
                <a:solidFill>
                  <a:schemeClr val="bg1"/>
                </a:solidFill>
              </a:rPr>
              <a:t>　</a:t>
            </a:r>
            <a:r>
              <a:rPr kumimoji="1" lang="en-US" altLang="ja-JP" sz="1050" dirty="0">
                <a:solidFill>
                  <a:schemeClr val="bg1"/>
                </a:solidFill>
              </a:rPr>
              <a:t>p97-100</a:t>
            </a:r>
            <a:r>
              <a:rPr kumimoji="1" lang="ja-JP" altLang="en-US" sz="1050" dirty="0">
                <a:solidFill>
                  <a:schemeClr val="bg1"/>
                </a:solidFill>
              </a:rPr>
              <a:t>より</a:t>
            </a:r>
          </a:p>
        </p:txBody>
      </p:sp>
    </p:spTree>
    <p:extLst>
      <p:ext uri="{BB962C8B-B14F-4D97-AF65-F5344CB8AC3E}">
        <p14:creationId xmlns:p14="http://schemas.microsoft.com/office/powerpoint/2010/main" val="290623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8906" y="3935509"/>
            <a:ext cx="9856094" cy="461665"/>
          </a:xfrm>
          <a:prstGeom prst="rect">
            <a:avLst/>
          </a:prstGeom>
          <a:noFill/>
          <a:ln>
            <a:solidFill>
              <a:srgbClr val="0000FF"/>
            </a:solidFill>
          </a:ln>
        </p:spPr>
        <p:txBody>
          <a:bodyPr wrap="square" rtlCol="0">
            <a:spAutoFit/>
          </a:bodyPr>
          <a:lstStyle/>
          <a:p>
            <a:r>
              <a:rPr lang="ja-JP" altLang="en-US" sz="2400">
                <a:latin typeface="+mn-ea"/>
              </a:rPr>
              <a:t>改正の概要</a:t>
            </a:r>
            <a:endParaRPr lang="en-US" altLang="ja-JP" sz="2400">
              <a:latin typeface="+mn-ea"/>
            </a:endParaRPr>
          </a:p>
        </p:txBody>
      </p:sp>
      <p:sp>
        <p:nvSpPr>
          <p:cNvPr id="16" name="正方形/長方形 15">
            <a:extLst>
              <a:ext uri="{FF2B5EF4-FFF2-40B4-BE49-F238E27FC236}">
                <a16:creationId xmlns:a16="http://schemas.microsoft.com/office/drawing/2014/main" id="{2E8C7D91-EEF9-4173-B3F2-9BB252706328}"/>
              </a:ext>
            </a:extLst>
          </p:cNvPr>
          <p:cNvSpPr/>
          <p:nvPr/>
        </p:nvSpPr>
        <p:spPr>
          <a:xfrm>
            <a:off x="7677149" y="4592600"/>
            <a:ext cx="2182377" cy="1157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55FAD8D-FF79-4685-B506-7EE7FC9D60B0}"/>
              </a:ext>
            </a:extLst>
          </p:cNvPr>
          <p:cNvSpPr txBox="1"/>
          <p:nvPr/>
        </p:nvSpPr>
        <p:spPr>
          <a:xfrm>
            <a:off x="1" y="0"/>
            <a:ext cx="9906000" cy="584775"/>
          </a:xfrm>
          <a:prstGeom prst="rect">
            <a:avLst/>
          </a:prstGeom>
          <a:solidFill>
            <a:srgbClr val="1212E0"/>
          </a:solidFill>
        </p:spPr>
        <p:txBody>
          <a:bodyPr wrap="square" rtlCol="0">
            <a:spAutoFit/>
          </a:bodyPr>
          <a:lstStyle/>
          <a:p>
            <a:r>
              <a:rPr lang="zh-TW" altLang="en-US" sz="3200">
                <a:solidFill>
                  <a:schemeClr val="bg1"/>
                </a:solidFill>
                <a:latin typeface="HGP創英角ｺﾞｼｯｸUB" panose="020B0900000000000000" pitchFamily="50" charset="-128"/>
                <a:ea typeface="HGP創英角ｺﾞｼｯｸUB" panose="020B0900000000000000" pitchFamily="50" charset="-128"/>
              </a:rPr>
              <a:t>活動火山対策特別措置法</a:t>
            </a:r>
            <a:r>
              <a:rPr lang="ja-JP" altLang="en-US" sz="3200">
                <a:solidFill>
                  <a:schemeClr val="bg1"/>
                </a:solidFill>
                <a:latin typeface="HGP創英角ｺﾞｼｯｸUB" panose="020B0900000000000000" pitchFamily="50" charset="-128"/>
                <a:ea typeface="HGP創英角ｺﾞｼｯｸUB" panose="020B0900000000000000" pitchFamily="50" charset="-128"/>
              </a:rPr>
              <a:t>の改正</a:t>
            </a:r>
            <a:endParaRPr lang="zh-TW" altLang="en-US" sz="320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6" name="テキスト ボックス 5"/>
          <p:cNvSpPr txBox="1"/>
          <p:nvPr/>
        </p:nvSpPr>
        <p:spPr>
          <a:xfrm>
            <a:off x="28906" y="734106"/>
            <a:ext cx="9856094" cy="461665"/>
          </a:xfrm>
          <a:prstGeom prst="rect">
            <a:avLst/>
          </a:prstGeom>
          <a:noFill/>
          <a:ln>
            <a:solidFill>
              <a:srgbClr val="0000FF"/>
            </a:solidFill>
          </a:ln>
        </p:spPr>
        <p:txBody>
          <a:bodyPr wrap="square" rtlCol="0">
            <a:spAutoFit/>
          </a:bodyPr>
          <a:lstStyle/>
          <a:p>
            <a:r>
              <a:rPr lang="ja-JP" altLang="en-US" sz="2400">
                <a:latin typeface="+mn-ea"/>
              </a:rPr>
              <a:t>背景</a:t>
            </a:r>
            <a:endParaRPr lang="en-US" altLang="ja-JP" sz="2400">
              <a:latin typeface="+mn-ea"/>
            </a:endParaRPr>
          </a:p>
        </p:txBody>
      </p:sp>
      <p:sp>
        <p:nvSpPr>
          <p:cNvPr id="8" name="テキスト ボックス 7"/>
          <p:cNvSpPr txBox="1"/>
          <p:nvPr/>
        </p:nvSpPr>
        <p:spPr>
          <a:xfrm>
            <a:off x="123432" y="1145518"/>
            <a:ext cx="6544399" cy="2308324"/>
          </a:xfrm>
          <a:prstGeom prst="rect">
            <a:avLst/>
          </a:prstGeom>
          <a:noFill/>
          <a:ln>
            <a:noFill/>
          </a:ln>
        </p:spPr>
        <p:txBody>
          <a:bodyPr wrap="square" rtlCol="0">
            <a:spAutoFit/>
          </a:bodyPr>
          <a:lstStyle/>
          <a:p>
            <a:r>
              <a:rPr lang="ja-JP" altLang="en-US" sz="2400">
                <a:solidFill>
                  <a:srgbClr val="FF0000"/>
                </a:solidFill>
                <a:latin typeface="+mn-ea"/>
              </a:rPr>
              <a:t>御嶽山噴火災害 </a:t>
            </a:r>
            <a:r>
              <a:rPr lang="ja-JP" altLang="en-US">
                <a:latin typeface="+mn-ea"/>
              </a:rPr>
              <a:t>（平成２６年９月）</a:t>
            </a:r>
            <a:endParaRPr lang="en-US" altLang="ja-JP">
              <a:latin typeface="+mn-ea"/>
            </a:endParaRPr>
          </a:p>
          <a:p>
            <a:r>
              <a:rPr lang="ja-JP" altLang="en-US" sz="2000">
                <a:latin typeface="+mn-ea"/>
              </a:rPr>
              <a:t>　平成</a:t>
            </a:r>
            <a:r>
              <a:rPr lang="en-US" altLang="ja-JP" sz="2000">
                <a:latin typeface="+mn-ea"/>
              </a:rPr>
              <a:t>26</a:t>
            </a:r>
            <a:r>
              <a:rPr lang="ja-JP" altLang="en-US" sz="2000">
                <a:latin typeface="+mn-ea"/>
              </a:rPr>
              <a:t>年</a:t>
            </a:r>
            <a:r>
              <a:rPr lang="en-US" altLang="ja-JP" sz="2000">
                <a:latin typeface="+mn-ea"/>
              </a:rPr>
              <a:t>9</a:t>
            </a:r>
            <a:r>
              <a:rPr lang="ja-JP" altLang="en-US" sz="2000">
                <a:latin typeface="+mn-ea"/>
              </a:rPr>
              <a:t>月</a:t>
            </a:r>
            <a:r>
              <a:rPr lang="en-US" altLang="ja-JP" sz="2000">
                <a:latin typeface="+mn-ea"/>
              </a:rPr>
              <a:t>27</a:t>
            </a:r>
            <a:r>
              <a:rPr lang="ja-JP" altLang="en-US" sz="2000">
                <a:latin typeface="+mn-ea"/>
              </a:rPr>
              <a:t>日午前</a:t>
            </a:r>
            <a:r>
              <a:rPr lang="en-US" altLang="ja-JP" sz="2000">
                <a:latin typeface="+mn-ea"/>
              </a:rPr>
              <a:t>11</a:t>
            </a:r>
            <a:r>
              <a:rPr lang="ja-JP" altLang="en-US" sz="2000">
                <a:latin typeface="+mn-ea"/>
              </a:rPr>
              <a:t>時</a:t>
            </a:r>
            <a:r>
              <a:rPr lang="en-US" altLang="ja-JP" sz="2000">
                <a:latin typeface="+mn-ea"/>
              </a:rPr>
              <a:t>52</a:t>
            </a:r>
            <a:r>
              <a:rPr lang="ja-JP" altLang="en-US" sz="2000">
                <a:latin typeface="+mn-ea"/>
              </a:rPr>
              <a:t>分に、御嶽山で突発的な噴火が発生し、山頂周辺にいた登山者が噴石等で被災し、死者・行方不明者６３名、負傷者６９名の甚大な被害が発生した。この噴火災害を教訓とし、また、火山災害の特殊性等を踏まえて、</a:t>
            </a:r>
            <a:r>
              <a:rPr lang="ja-JP" altLang="en-US" sz="2000">
                <a:solidFill>
                  <a:srgbClr val="FF0000"/>
                </a:solidFill>
                <a:latin typeface="+mn-ea"/>
              </a:rPr>
              <a:t>活動火山対策の強化を図るため、警戒避難体制の整備等の措置が必要</a:t>
            </a:r>
            <a:r>
              <a:rPr lang="ja-JP" altLang="en-US" sz="2000">
                <a:latin typeface="+mn-ea"/>
              </a:rPr>
              <a:t>となった。</a:t>
            </a:r>
            <a:endParaRPr lang="en-US" altLang="ja-JP" sz="2000">
              <a:latin typeface="+mn-ea"/>
            </a:endParaRPr>
          </a:p>
        </p:txBody>
      </p:sp>
      <p:sp>
        <p:nvSpPr>
          <p:cNvPr id="17" name="正方形/長方形 16">
            <a:extLst>
              <a:ext uri="{FF2B5EF4-FFF2-40B4-BE49-F238E27FC236}">
                <a16:creationId xmlns:a16="http://schemas.microsoft.com/office/drawing/2014/main" id="{617551C2-FAA4-474B-B534-BCB530882FD7}"/>
              </a:ext>
            </a:extLst>
          </p:cNvPr>
          <p:cNvSpPr/>
          <p:nvPr/>
        </p:nvSpPr>
        <p:spPr>
          <a:xfrm>
            <a:off x="21000" y="748167"/>
            <a:ext cx="9864000" cy="3093095"/>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380016B1-8122-4C12-9DB3-B27FD02CF936}"/>
              </a:ext>
            </a:extLst>
          </p:cNvPr>
          <p:cNvSpPr/>
          <p:nvPr/>
        </p:nvSpPr>
        <p:spPr>
          <a:xfrm>
            <a:off x="21000" y="3935508"/>
            <a:ext cx="9864000" cy="2620091"/>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B0A9D0FF-2555-4EBE-8D91-0D5331040983}"/>
              </a:ext>
            </a:extLst>
          </p:cNvPr>
          <p:cNvSpPr txBox="1"/>
          <p:nvPr/>
        </p:nvSpPr>
        <p:spPr>
          <a:xfrm>
            <a:off x="8367365" y="3540373"/>
            <a:ext cx="1394703" cy="230832"/>
          </a:xfrm>
          <a:prstGeom prst="rect">
            <a:avLst/>
          </a:prstGeom>
          <a:noFill/>
        </p:spPr>
        <p:txBody>
          <a:bodyPr wrap="square" rtlCol="0">
            <a:spAutoFit/>
          </a:bodyPr>
          <a:lstStyle/>
          <a:p>
            <a:pPr algn="r"/>
            <a:r>
              <a:rPr lang="ja-JP" altLang="en-US" sz="900"/>
              <a:t>出典：木曽町資料</a:t>
            </a:r>
            <a:endParaRPr kumimoji="1" lang="ja-JP" altLang="en-US" sz="900"/>
          </a:p>
        </p:txBody>
      </p:sp>
      <p:sp>
        <p:nvSpPr>
          <p:cNvPr id="23" name="正方形/長方形 22">
            <a:extLst>
              <a:ext uri="{FF2B5EF4-FFF2-40B4-BE49-F238E27FC236}">
                <a16:creationId xmlns:a16="http://schemas.microsoft.com/office/drawing/2014/main" id="{E7EBC7B1-0DDF-4034-929E-0B828BDD82C6}"/>
              </a:ext>
            </a:extLst>
          </p:cNvPr>
          <p:cNvSpPr/>
          <p:nvPr/>
        </p:nvSpPr>
        <p:spPr>
          <a:xfrm>
            <a:off x="1773115" y="4073798"/>
            <a:ext cx="6201508" cy="276999"/>
          </a:xfrm>
          <a:prstGeom prst="rect">
            <a:avLst/>
          </a:prstGeom>
        </p:spPr>
        <p:txBody>
          <a:bodyPr wrap="square">
            <a:spAutoFit/>
          </a:bodyPr>
          <a:lstStyle/>
          <a:p>
            <a:r>
              <a:rPr lang="ja-JP" altLang="ja-JP" sz="1200">
                <a:latin typeface="+mn-ea"/>
                <a:cs typeface="Times New Roman" panose="02020603050405020304" pitchFamily="18" charset="0"/>
              </a:rPr>
              <a:t>「活動火山対策特別措置法の一部を改正する法律」が平成</a:t>
            </a:r>
            <a:r>
              <a:rPr lang="en-US" altLang="ja-JP" sz="1200">
                <a:latin typeface="+mn-ea"/>
                <a:cs typeface="Times New Roman" panose="02020603050405020304" pitchFamily="18" charset="0"/>
              </a:rPr>
              <a:t>27</a:t>
            </a:r>
            <a:r>
              <a:rPr lang="ja-JP" altLang="ja-JP" sz="1200">
                <a:latin typeface="+mn-ea"/>
                <a:cs typeface="Times New Roman" panose="02020603050405020304" pitchFamily="18" charset="0"/>
              </a:rPr>
              <a:t>年</a:t>
            </a:r>
            <a:r>
              <a:rPr lang="en-US" altLang="ja-JP" sz="1200">
                <a:latin typeface="+mn-ea"/>
                <a:cs typeface="Times New Roman" panose="02020603050405020304" pitchFamily="18" charset="0"/>
              </a:rPr>
              <a:t>7</a:t>
            </a:r>
            <a:r>
              <a:rPr lang="ja-JP" altLang="ja-JP" sz="1200">
                <a:latin typeface="+mn-ea"/>
                <a:cs typeface="Times New Roman" panose="02020603050405020304" pitchFamily="18" charset="0"/>
              </a:rPr>
              <a:t>月に成立、同年</a:t>
            </a:r>
            <a:r>
              <a:rPr lang="en-US" altLang="ja-JP" sz="1200">
                <a:latin typeface="+mn-ea"/>
                <a:cs typeface="Times New Roman" panose="02020603050405020304" pitchFamily="18" charset="0"/>
              </a:rPr>
              <a:t>12</a:t>
            </a:r>
            <a:r>
              <a:rPr lang="ja-JP" altLang="ja-JP" sz="1200">
                <a:latin typeface="+mn-ea"/>
                <a:cs typeface="Times New Roman" panose="02020603050405020304" pitchFamily="18" charset="0"/>
              </a:rPr>
              <a:t>月施行。</a:t>
            </a:r>
            <a:endParaRPr lang="ja-JP" altLang="en-US" sz="1200">
              <a:latin typeface="+mn-ea"/>
            </a:endParaRPr>
          </a:p>
        </p:txBody>
      </p:sp>
      <p:grpSp>
        <p:nvGrpSpPr>
          <p:cNvPr id="25" name="グループ化 24">
            <a:extLst>
              <a:ext uri="{FF2B5EF4-FFF2-40B4-BE49-F238E27FC236}">
                <a16:creationId xmlns:a16="http://schemas.microsoft.com/office/drawing/2014/main" id="{07463BA7-4C32-40CC-95BD-03C95A60217F}"/>
              </a:ext>
            </a:extLst>
          </p:cNvPr>
          <p:cNvGrpSpPr/>
          <p:nvPr/>
        </p:nvGrpSpPr>
        <p:grpSpPr>
          <a:xfrm>
            <a:off x="6700299" y="1308619"/>
            <a:ext cx="3064679" cy="2238087"/>
            <a:chOff x="6656339" y="1502048"/>
            <a:chExt cx="3064679" cy="2238087"/>
          </a:xfrm>
        </p:grpSpPr>
        <p:pic>
          <p:nvPicPr>
            <p:cNvPr id="14" name="図 13">
              <a:extLst>
                <a:ext uri="{FF2B5EF4-FFF2-40B4-BE49-F238E27FC236}">
                  <a16:creationId xmlns:a16="http://schemas.microsoft.com/office/drawing/2014/main" id="{46352BB7-0195-4886-A6E2-BBE978FA339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67831" y="1502048"/>
              <a:ext cx="3025919" cy="2162655"/>
            </a:xfrm>
            <a:prstGeom prst="rect">
              <a:avLst/>
            </a:prstGeom>
          </p:spPr>
        </p:pic>
        <p:sp>
          <p:nvSpPr>
            <p:cNvPr id="24" name="正方形/長方形 23">
              <a:extLst>
                <a:ext uri="{FF2B5EF4-FFF2-40B4-BE49-F238E27FC236}">
                  <a16:creationId xmlns:a16="http://schemas.microsoft.com/office/drawing/2014/main" id="{2B5A1C9A-CD27-4EDA-9AB8-CB6FF2B90518}"/>
                </a:ext>
              </a:extLst>
            </p:cNvPr>
            <p:cNvSpPr/>
            <p:nvPr/>
          </p:nvSpPr>
          <p:spPr>
            <a:xfrm>
              <a:off x="6656339" y="3478525"/>
              <a:ext cx="3064679" cy="261610"/>
            </a:xfrm>
            <a:prstGeom prst="rect">
              <a:avLst/>
            </a:prstGeom>
            <a:solidFill>
              <a:schemeClr val="bg1"/>
            </a:solidFill>
          </p:spPr>
          <p:txBody>
            <a:bodyPr wrap="square">
              <a:spAutoFit/>
            </a:bodyPr>
            <a:lstStyle/>
            <a:p>
              <a:pPr algn="ctr"/>
              <a:r>
                <a:rPr lang="ja-JP" altLang="en-US" sz="1100" b="1">
                  <a:latin typeface="+mn-ea"/>
                </a:rPr>
                <a:t>御嶽山噴火（平成</a:t>
              </a:r>
              <a:r>
                <a:rPr lang="en-US" altLang="ja-JP" sz="1100" b="1">
                  <a:latin typeface="+mn-ea"/>
                </a:rPr>
                <a:t>26</a:t>
              </a:r>
              <a:r>
                <a:rPr lang="ja-JP" altLang="en-US" sz="1100" b="1">
                  <a:latin typeface="+mn-ea"/>
                </a:rPr>
                <a:t>年）の山頂付近の被災状況</a:t>
              </a:r>
            </a:p>
          </p:txBody>
        </p:sp>
      </p:grpSp>
      <p:sp>
        <p:nvSpPr>
          <p:cNvPr id="27" name="矢印: 下 26">
            <a:extLst>
              <a:ext uri="{FF2B5EF4-FFF2-40B4-BE49-F238E27FC236}">
                <a16:creationId xmlns:a16="http://schemas.microsoft.com/office/drawing/2014/main" id="{0C9B99D5-60E4-4437-A40B-7284798A8735}"/>
              </a:ext>
            </a:extLst>
          </p:cNvPr>
          <p:cNvSpPr/>
          <p:nvPr/>
        </p:nvSpPr>
        <p:spPr>
          <a:xfrm>
            <a:off x="518574" y="3574755"/>
            <a:ext cx="575076" cy="392900"/>
          </a:xfrm>
          <a:prstGeom prst="downArrow">
            <a:avLst/>
          </a:prstGeom>
          <a:solidFill>
            <a:srgbClr val="66CCFF"/>
          </a:solid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F625DC53-E528-4C17-BBFF-D3ED9FC35F36}"/>
              </a:ext>
            </a:extLst>
          </p:cNvPr>
          <p:cNvSpPr/>
          <p:nvPr/>
        </p:nvSpPr>
        <p:spPr>
          <a:xfrm>
            <a:off x="1053955" y="3528378"/>
            <a:ext cx="3064679" cy="338554"/>
          </a:xfrm>
          <a:prstGeom prst="rect">
            <a:avLst/>
          </a:prstGeom>
        </p:spPr>
        <p:txBody>
          <a:bodyPr wrap="square">
            <a:spAutoFit/>
          </a:bodyPr>
          <a:lstStyle/>
          <a:p>
            <a:r>
              <a:rPr lang="zh-TW" altLang="en-US" sz="1600">
                <a:solidFill>
                  <a:srgbClr val="0099FF"/>
                </a:solidFill>
                <a:latin typeface="HGP創英角ｺﾞｼｯｸUB" panose="020B0900000000000000" pitchFamily="50" charset="-128"/>
                <a:ea typeface="HGP創英角ｺﾞｼｯｸUB" panose="020B0900000000000000" pitchFamily="50" charset="-128"/>
              </a:rPr>
              <a:t>活動火山対策特別措置法</a:t>
            </a:r>
            <a:r>
              <a:rPr lang="ja-JP" altLang="en-US" sz="1600">
                <a:solidFill>
                  <a:srgbClr val="0099FF"/>
                </a:solidFill>
                <a:latin typeface="HGP創英角ｺﾞｼｯｸUB" panose="020B0900000000000000" pitchFamily="50" charset="-128"/>
                <a:ea typeface="HGP創英角ｺﾞｼｯｸUB" panose="020B0900000000000000" pitchFamily="50" charset="-128"/>
              </a:rPr>
              <a:t>を改正</a:t>
            </a:r>
            <a:endParaRPr lang="ja-JP" altLang="en-US" sz="1600">
              <a:solidFill>
                <a:srgbClr val="0099FF"/>
              </a:solidFill>
            </a:endParaRPr>
          </a:p>
        </p:txBody>
      </p:sp>
      <p:pic>
        <p:nvPicPr>
          <p:cNvPr id="3" name="図 2">
            <a:extLst>
              <a:ext uri="{FF2B5EF4-FFF2-40B4-BE49-F238E27FC236}">
                <a16:creationId xmlns:a16="http://schemas.microsoft.com/office/drawing/2014/main" id="{6F7C634A-EF54-49A8-85EA-745354D49C5E}"/>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750627" y="3977206"/>
            <a:ext cx="2124805" cy="1131823"/>
          </a:xfrm>
          <a:prstGeom prst="rect">
            <a:avLst/>
          </a:prstGeom>
        </p:spPr>
      </p:pic>
      <p:sp>
        <p:nvSpPr>
          <p:cNvPr id="11" name="テキスト ボックス 10"/>
          <p:cNvSpPr txBox="1"/>
          <p:nvPr/>
        </p:nvSpPr>
        <p:spPr>
          <a:xfrm>
            <a:off x="117652" y="4617518"/>
            <a:ext cx="9644416" cy="1769715"/>
          </a:xfrm>
          <a:prstGeom prst="rect">
            <a:avLst/>
          </a:prstGeom>
          <a:noFill/>
          <a:ln>
            <a:noFill/>
          </a:ln>
        </p:spPr>
        <p:txBody>
          <a:bodyPr wrap="square" rtlCol="0">
            <a:spAutoFit/>
          </a:bodyPr>
          <a:lstStyle/>
          <a:p>
            <a:r>
              <a:rPr lang="ja-JP" altLang="en-US" sz="2400">
                <a:solidFill>
                  <a:srgbClr val="FF0000"/>
                </a:solidFill>
                <a:latin typeface="+mn-ea"/>
              </a:rPr>
              <a:t>「活動火山対策特別措置法」の改正</a:t>
            </a:r>
            <a:endParaRPr lang="en-US" altLang="ja-JP">
              <a:latin typeface="+mn-ea"/>
            </a:endParaRPr>
          </a:p>
          <a:p>
            <a:pPr>
              <a:lnSpc>
                <a:spcPts val="600"/>
              </a:lnSpc>
            </a:pPr>
            <a:endParaRPr lang="en-US" altLang="ja-JP">
              <a:latin typeface="+mn-ea"/>
            </a:endParaRPr>
          </a:p>
          <a:p>
            <a:r>
              <a:rPr lang="ja-JP" altLang="en-US" sz="2000">
                <a:latin typeface="+mn-ea"/>
              </a:rPr>
              <a:t>　御嶽山噴火災害の教訓等により、従来から講じられていた避難施設の整備等のハード対策に加えて、火山噴火の情報や予警報の伝達、住民や登山者、観光客等の避難のための措置や地域防災計画に定める集客施設の所有者等による避難確保計画の作成などの</a:t>
            </a:r>
            <a:r>
              <a:rPr lang="ja-JP" altLang="en-US" sz="2000">
                <a:solidFill>
                  <a:srgbClr val="FF0000"/>
                </a:solidFill>
                <a:latin typeface="+mn-ea"/>
              </a:rPr>
              <a:t>警戒避難体制に関わるソフト対策の充実</a:t>
            </a:r>
            <a:r>
              <a:rPr lang="ja-JP" altLang="en-US" sz="2000">
                <a:latin typeface="+mn-ea"/>
              </a:rPr>
              <a:t>を図ることとなった。</a:t>
            </a:r>
            <a:endParaRPr lang="en-US" altLang="ja-JP" sz="2000">
              <a:latin typeface="+mn-ea"/>
            </a:endParaRPr>
          </a:p>
        </p:txBody>
      </p:sp>
      <p:sp>
        <p:nvSpPr>
          <p:cNvPr id="2" name="スライド番号プレースホルダー 1">
            <a:extLst>
              <a:ext uri="{FF2B5EF4-FFF2-40B4-BE49-F238E27FC236}">
                <a16:creationId xmlns:a16="http://schemas.microsoft.com/office/drawing/2014/main" id="{23D002BE-397C-459F-87B8-C3E388E2E919}"/>
              </a:ext>
            </a:extLst>
          </p:cNvPr>
          <p:cNvSpPr>
            <a:spLocks noGrp="1"/>
          </p:cNvSpPr>
          <p:nvPr>
            <p:ph type="sldNum" sz="quarter" idx="12"/>
          </p:nvPr>
        </p:nvSpPr>
        <p:spPr/>
        <p:txBody>
          <a:bodyPr/>
          <a:lstStyle/>
          <a:p>
            <a:r>
              <a:rPr kumimoji="1" lang="en-US" altLang="ja-JP" dirty="0"/>
              <a:t>49</a:t>
            </a:r>
            <a:endParaRPr kumimoji="1" lang="ja-JP" altLang="en-US" dirty="0"/>
          </a:p>
        </p:txBody>
      </p:sp>
    </p:spTree>
    <p:extLst>
      <p:ext uri="{BB962C8B-B14F-4D97-AF65-F5344CB8AC3E}">
        <p14:creationId xmlns:p14="http://schemas.microsoft.com/office/powerpoint/2010/main" val="274597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31560910-3290-458C-8C7F-B8AD5024946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12649" y="502622"/>
            <a:ext cx="8235140" cy="6355379"/>
          </a:xfrm>
          <a:prstGeom prst="rect">
            <a:avLst/>
          </a:prstGeom>
        </p:spPr>
      </p:pic>
      <p:sp>
        <p:nvSpPr>
          <p:cNvPr id="5" name="テキスト ボックス 4">
            <a:extLst>
              <a:ext uri="{FF2B5EF4-FFF2-40B4-BE49-F238E27FC236}">
                <a16:creationId xmlns:a16="http://schemas.microsoft.com/office/drawing/2014/main" id="{455FAD8D-FF79-4685-B506-7EE7FC9D60B0}"/>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a:solidFill>
                  <a:schemeClr val="bg1"/>
                </a:solidFill>
                <a:latin typeface="HGS創英角ｺﾞｼｯｸUB" panose="020B0900000000000000" pitchFamily="50" charset="-128"/>
                <a:ea typeface="HGS創英角ｺﾞｼｯｸUB" panose="020B0900000000000000" pitchFamily="50" charset="-128"/>
              </a:rPr>
              <a:t>火山災害警戒地域</a:t>
            </a:r>
            <a:endParaRPr lang="zh-TW" altLang="en-US" sz="320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7" name="スライド番号プレースホルダー 3">
            <a:extLst>
              <a:ext uri="{FF2B5EF4-FFF2-40B4-BE49-F238E27FC236}">
                <a16:creationId xmlns:a16="http://schemas.microsoft.com/office/drawing/2014/main" id="{E26BC53B-293B-4D21-8AAE-04F82CCD5BA3}"/>
              </a:ext>
            </a:extLst>
          </p:cNvPr>
          <p:cNvSpPr txBox="1">
            <a:spLocks/>
          </p:cNvSpPr>
          <p:nvPr/>
        </p:nvSpPr>
        <p:spPr>
          <a:xfrm>
            <a:off x="7677150" y="6492875"/>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50</a:t>
            </a:r>
            <a:endParaRPr lang="ja-JP" altLang="en-US" dirty="0"/>
          </a:p>
        </p:txBody>
      </p:sp>
      <p:sp>
        <p:nvSpPr>
          <p:cNvPr id="6" name="正方形/長方形 5">
            <a:extLst>
              <a:ext uri="{FF2B5EF4-FFF2-40B4-BE49-F238E27FC236}">
                <a16:creationId xmlns:a16="http://schemas.microsoft.com/office/drawing/2014/main" id="{D4BA8923-2B14-497C-9480-5D63D6218AA7}"/>
              </a:ext>
            </a:extLst>
          </p:cNvPr>
          <p:cNvSpPr/>
          <p:nvPr/>
        </p:nvSpPr>
        <p:spPr>
          <a:xfrm>
            <a:off x="4691575" y="3020316"/>
            <a:ext cx="4004370" cy="45440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C4A7B59-5435-47CF-8A20-3CA475809E93}"/>
              </a:ext>
            </a:extLst>
          </p:cNvPr>
          <p:cNvSpPr txBox="1"/>
          <p:nvPr/>
        </p:nvSpPr>
        <p:spPr>
          <a:xfrm>
            <a:off x="7235306" y="100859"/>
            <a:ext cx="2560078" cy="369332"/>
          </a:xfrm>
          <a:prstGeom prst="rect">
            <a:avLst/>
          </a:prstGeom>
          <a:solidFill>
            <a:srgbClr val="FFFF00"/>
          </a:solidFill>
        </p:spPr>
        <p:txBody>
          <a:bodyPr wrap="square" rtlCol="0">
            <a:spAutoFit/>
          </a:bodyPr>
          <a:lstStyle/>
          <a:p>
            <a:pPr algn="ctr"/>
            <a:r>
              <a:rPr lang="ja-JP" altLang="en-US"/>
              <a:t>当該火山版に要変更</a:t>
            </a:r>
            <a:endParaRPr lang="ja-JP" altLang="ja-JP"/>
          </a:p>
        </p:txBody>
      </p:sp>
      <p:sp>
        <p:nvSpPr>
          <p:cNvPr id="11" name="正方形/長方形 10">
            <a:extLst>
              <a:ext uri="{FF2B5EF4-FFF2-40B4-BE49-F238E27FC236}">
                <a16:creationId xmlns:a16="http://schemas.microsoft.com/office/drawing/2014/main" id="{0DBBA245-F286-44BA-85B3-D5ED2A745670}"/>
              </a:ext>
            </a:extLst>
          </p:cNvPr>
          <p:cNvSpPr/>
          <p:nvPr/>
        </p:nvSpPr>
        <p:spPr>
          <a:xfrm>
            <a:off x="7873599" y="2261462"/>
            <a:ext cx="1934588" cy="796711"/>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整理イメージ</a:t>
            </a:r>
            <a:endParaRPr kumimoji="1" lang="en-US" altLang="ja-JP">
              <a:solidFill>
                <a:srgbClr val="FF0000"/>
              </a:solidFill>
            </a:endParaRPr>
          </a:p>
          <a:p>
            <a:pPr algn="ctr"/>
            <a:r>
              <a:rPr lang="ja-JP" altLang="en-US" sz="1400">
                <a:solidFill>
                  <a:srgbClr val="FF0000"/>
                </a:solidFill>
              </a:rPr>
              <a:t>該当火山の欄を</a:t>
            </a:r>
            <a:endParaRPr lang="en-US" altLang="ja-JP" sz="1400">
              <a:solidFill>
                <a:srgbClr val="FF0000"/>
              </a:solidFill>
            </a:endParaRPr>
          </a:p>
          <a:p>
            <a:pPr algn="ctr"/>
            <a:r>
              <a:rPr lang="ja-JP" altLang="en-US" sz="1400">
                <a:solidFill>
                  <a:srgbClr val="FF0000"/>
                </a:solidFill>
              </a:rPr>
              <a:t>枠囲み等で強調</a:t>
            </a:r>
            <a:endParaRPr lang="en-US" altLang="ja-JP" sz="1400">
              <a:solidFill>
                <a:srgbClr val="FF0000"/>
              </a:solidFill>
            </a:endParaRPr>
          </a:p>
        </p:txBody>
      </p:sp>
    </p:spTree>
    <p:extLst>
      <p:ext uri="{BB962C8B-B14F-4D97-AF65-F5344CB8AC3E}">
        <p14:creationId xmlns:p14="http://schemas.microsoft.com/office/powerpoint/2010/main" val="163582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吹き出し: 角を丸めた四角形 10">
            <a:extLst>
              <a:ext uri="{FF2B5EF4-FFF2-40B4-BE49-F238E27FC236}">
                <a16:creationId xmlns:a16="http://schemas.microsoft.com/office/drawing/2014/main" id="{EDD87DAD-69DB-461A-8F93-256C2329B4E3}"/>
              </a:ext>
            </a:extLst>
          </p:cNvPr>
          <p:cNvSpPr/>
          <p:nvPr/>
        </p:nvSpPr>
        <p:spPr>
          <a:xfrm>
            <a:off x="1345224" y="3067480"/>
            <a:ext cx="3700097" cy="338554"/>
          </a:xfrm>
          <a:prstGeom prst="wedgeRoundRectCallout">
            <a:avLst>
              <a:gd name="adj1" fmla="val -57788"/>
              <a:gd name="adj2" fmla="val 31336"/>
              <a:gd name="adj3" fmla="val 16667"/>
            </a:avLst>
          </a:prstGeom>
          <a:solidFill>
            <a:schemeClr val="bg1"/>
          </a:solidFill>
          <a:ln w="19050">
            <a:solidFill>
              <a:srgbClr val="3399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吹き出し: 角を丸めた四角形 1">
            <a:extLst>
              <a:ext uri="{FF2B5EF4-FFF2-40B4-BE49-F238E27FC236}">
                <a16:creationId xmlns:a16="http://schemas.microsoft.com/office/drawing/2014/main" id="{83167E4C-6426-4562-9059-B88F5EAA5712}"/>
              </a:ext>
            </a:extLst>
          </p:cNvPr>
          <p:cNvSpPr/>
          <p:nvPr/>
        </p:nvSpPr>
        <p:spPr>
          <a:xfrm>
            <a:off x="1291003" y="1175205"/>
            <a:ext cx="4581237" cy="338554"/>
          </a:xfrm>
          <a:prstGeom prst="wedgeRoundRectCallout">
            <a:avLst>
              <a:gd name="adj1" fmla="val -58016"/>
              <a:gd name="adj2" fmla="val 28739"/>
              <a:gd name="adj3" fmla="val 16667"/>
            </a:avLst>
          </a:prstGeom>
          <a:solidFill>
            <a:schemeClr val="bg1"/>
          </a:solidFill>
          <a:ln w="19050">
            <a:solidFill>
              <a:srgbClr val="3399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55FAD8D-FF79-4685-B506-7EE7FC9D60B0}"/>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a:solidFill>
                  <a:schemeClr val="bg1"/>
                </a:solidFill>
                <a:latin typeface="HGS創英角ｺﾞｼｯｸUB" panose="020B0900000000000000" pitchFamily="50" charset="-128"/>
                <a:ea typeface="HGS創英角ｺﾞｼｯｸUB" panose="020B0900000000000000" pitchFamily="50" charset="-128"/>
              </a:rPr>
              <a:t>改正</a:t>
            </a:r>
            <a:r>
              <a:rPr lang="zh-TW" altLang="en-US" sz="3200">
                <a:solidFill>
                  <a:schemeClr val="bg1"/>
                </a:solidFill>
                <a:latin typeface="HGS創英角ｺﾞｼｯｸUB" panose="020B0900000000000000" pitchFamily="50" charset="-128"/>
                <a:ea typeface="HGS創英角ｺﾞｼｯｸUB" panose="020B0900000000000000" pitchFamily="50" charset="-128"/>
              </a:rPr>
              <a:t>活動火山対策特別措置法</a:t>
            </a:r>
            <a:r>
              <a:rPr lang="ja-JP" altLang="en-US" sz="2000">
                <a:solidFill>
                  <a:schemeClr val="bg1"/>
                </a:solidFill>
                <a:latin typeface="HGS創英角ｺﾞｼｯｸUB" panose="020B0900000000000000" pitchFamily="50" charset="-128"/>
                <a:ea typeface="HGS創英角ｺﾞｼｯｸUB" panose="020B0900000000000000" pitchFamily="50" charset="-128"/>
              </a:rPr>
              <a:t>（</a:t>
            </a:r>
            <a:r>
              <a:rPr lang="ja-JP" altLang="en-US" sz="2000">
                <a:solidFill>
                  <a:srgbClr val="FFFF00"/>
                </a:solidFill>
                <a:latin typeface="HGS創英角ｺﾞｼｯｸUB" panose="020B0900000000000000" pitchFamily="50" charset="-128"/>
                <a:ea typeface="HGS創英角ｺﾞｼｯｸUB" panose="020B0900000000000000" pitchFamily="50" charset="-128"/>
              </a:rPr>
              <a:t>避難促進施設と避難確保計画</a:t>
            </a:r>
            <a:r>
              <a:rPr lang="ja-JP" altLang="en-US" sz="2000">
                <a:solidFill>
                  <a:schemeClr val="bg1"/>
                </a:solidFill>
                <a:latin typeface="HGS創英角ｺﾞｼｯｸUB" panose="020B0900000000000000" pitchFamily="50" charset="-128"/>
                <a:ea typeface="HGS創英角ｺﾞｼｯｸUB" panose="020B0900000000000000" pitchFamily="50" charset="-128"/>
              </a:rPr>
              <a:t>）</a:t>
            </a:r>
            <a:endParaRPr lang="zh-TW" altLang="en-US" sz="320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7" name="スライド番号プレースホルダー 3">
            <a:extLst>
              <a:ext uri="{FF2B5EF4-FFF2-40B4-BE49-F238E27FC236}">
                <a16:creationId xmlns:a16="http://schemas.microsoft.com/office/drawing/2014/main" id="{E26BC53B-293B-4D21-8AAE-04F82CCD5BA3}"/>
              </a:ext>
            </a:extLst>
          </p:cNvPr>
          <p:cNvSpPr txBox="1">
            <a:spLocks/>
          </p:cNvSpPr>
          <p:nvPr/>
        </p:nvSpPr>
        <p:spPr>
          <a:xfrm>
            <a:off x="7735206" y="6492875"/>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51</a:t>
            </a:r>
            <a:endParaRPr lang="ja-JP" altLang="en-US" dirty="0"/>
          </a:p>
        </p:txBody>
      </p:sp>
      <p:sp>
        <p:nvSpPr>
          <p:cNvPr id="3" name="正方形/長方形 2">
            <a:extLst>
              <a:ext uri="{FF2B5EF4-FFF2-40B4-BE49-F238E27FC236}">
                <a16:creationId xmlns:a16="http://schemas.microsoft.com/office/drawing/2014/main" id="{8D61C67C-F5F8-4701-B050-6B33ED37ACCA}"/>
              </a:ext>
            </a:extLst>
          </p:cNvPr>
          <p:cNvSpPr/>
          <p:nvPr/>
        </p:nvSpPr>
        <p:spPr>
          <a:xfrm>
            <a:off x="254976" y="783843"/>
            <a:ext cx="9416561" cy="5970865"/>
          </a:xfrm>
          <a:prstGeom prst="rect">
            <a:avLst/>
          </a:prstGeom>
          <a:ln w="19050">
            <a:solidFill>
              <a:srgbClr val="0000FF"/>
            </a:solidFill>
          </a:ln>
        </p:spPr>
        <p:txBody>
          <a:bodyPr wrap="square">
            <a:spAutoFit/>
          </a:bodyPr>
          <a:lstStyle/>
          <a:p>
            <a:r>
              <a:rPr lang="en-US" altLang="ja-JP" b="1" dirty="0">
                <a:latin typeface="+mn-ea"/>
              </a:rPr>
              <a:t>&lt;</a:t>
            </a:r>
            <a:r>
              <a:rPr lang="ja-JP" altLang="en-US" b="1" dirty="0">
                <a:solidFill>
                  <a:srgbClr val="FF0000"/>
                </a:solidFill>
                <a:latin typeface="+mn-ea"/>
              </a:rPr>
              <a:t>活動火山対策特別措置法</a:t>
            </a:r>
            <a:r>
              <a:rPr lang="en-US" altLang="ja-JP" b="1" dirty="0">
                <a:latin typeface="+mn-ea"/>
              </a:rPr>
              <a:t>&gt;</a:t>
            </a:r>
            <a:r>
              <a:rPr lang="ja-JP" altLang="en-US" b="1" dirty="0">
                <a:latin typeface="+mn-ea"/>
              </a:rPr>
              <a:t>　</a:t>
            </a:r>
            <a:r>
              <a:rPr lang="ja-JP" altLang="en-US" sz="1050" dirty="0">
                <a:latin typeface="+mn-ea"/>
              </a:rPr>
              <a:t>（昭和四十八年七月二十四日法律第六十一号　最終改正：平成二七年七月八日法律第五二号）</a:t>
            </a:r>
            <a:endParaRPr lang="en-US" altLang="ja-JP" sz="1200" dirty="0">
              <a:latin typeface="+mn-ea"/>
            </a:endParaRPr>
          </a:p>
          <a:p>
            <a:endParaRPr lang="en-US" altLang="ja-JP" sz="1400" dirty="0">
              <a:latin typeface="+mn-ea"/>
            </a:endParaRPr>
          </a:p>
          <a:p>
            <a:r>
              <a:rPr lang="ja-JP" altLang="en-US" sz="1400" dirty="0">
                <a:latin typeface="+mn-ea"/>
              </a:rPr>
              <a:t>第六条</a:t>
            </a:r>
            <a:endParaRPr lang="en-US" altLang="ja-JP" sz="1400" dirty="0">
              <a:latin typeface="+mn-ea"/>
            </a:endParaRPr>
          </a:p>
          <a:p>
            <a:r>
              <a:rPr lang="ja-JP" altLang="en-US" sz="1400" dirty="0">
                <a:latin typeface="+mn-ea"/>
              </a:rPr>
              <a:t>　市町村防災会議は、第三条第一項の規定による警戒地域の指定があつたときは、市町村地域防災計画（災害対策基本法第四十二条第一項の市町村地域防災計画をいう。以下同じ。）において、当該警戒地域ごとに、次に掲げる事項について定めなければならない。</a:t>
            </a:r>
            <a:endParaRPr lang="en-US" altLang="ja-JP" sz="1400" dirty="0">
              <a:latin typeface="+mn-ea"/>
            </a:endParaRPr>
          </a:p>
          <a:p>
            <a:r>
              <a:rPr lang="ja-JP" altLang="en-US" sz="1400" dirty="0">
                <a:latin typeface="+mn-ea"/>
              </a:rPr>
              <a:t>五　</a:t>
            </a:r>
            <a:r>
              <a:rPr lang="ja-JP" altLang="en-US" sz="1400" b="1" u="sng" dirty="0">
                <a:solidFill>
                  <a:srgbClr val="FF0000"/>
                </a:solidFill>
                <a:latin typeface="+mn-ea"/>
              </a:rPr>
              <a:t>警戒地域内に次に掲げる施設</a:t>
            </a:r>
            <a:r>
              <a:rPr lang="ja-JP" altLang="en-US" sz="1400" dirty="0">
                <a:latin typeface="+mn-ea"/>
              </a:rPr>
              <a:t>（火山現象の発生時における当該施設を利用している者の円滑かつ迅速な避難を確保する必要があると認められるものに限る。）がある場合にあつては 、これらの施設の名称及び所在地</a:t>
            </a:r>
            <a:endParaRPr lang="en-US" altLang="ja-JP" sz="1400" dirty="0">
              <a:latin typeface="+mn-ea"/>
            </a:endParaRPr>
          </a:p>
          <a:p>
            <a:r>
              <a:rPr lang="ja-JP" altLang="en-US" sz="1400" dirty="0">
                <a:latin typeface="+mn-ea"/>
              </a:rPr>
              <a:t>　イ　索道の停留場、宿泊施設その他の</a:t>
            </a:r>
            <a:r>
              <a:rPr lang="ja-JP" altLang="en-US" sz="1400" b="1" u="sng" dirty="0">
                <a:solidFill>
                  <a:srgbClr val="FF0000"/>
                </a:solidFill>
                <a:latin typeface="+mn-ea"/>
              </a:rPr>
              <a:t>不特定かつ多数の者が利用する施設</a:t>
            </a:r>
            <a:r>
              <a:rPr lang="ja-JP" altLang="en-US" sz="1400" dirty="0">
                <a:latin typeface="+mn-ea"/>
              </a:rPr>
              <a:t>で政令で定めるもの</a:t>
            </a:r>
            <a:endParaRPr lang="en-US" altLang="ja-JP" sz="1400" dirty="0">
              <a:latin typeface="+mn-ea"/>
            </a:endParaRPr>
          </a:p>
          <a:p>
            <a:r>
              <a:rPr lang="ja-JP" altLang="en-US" sz="1400" dirty="0">
                <a:latin typeface="+mn-ea"/>
              </a:rPr>
              <a:t>　ロ　社会福祉施設、学校、医療施設その他の主として</a:t>
            </a:r>
            <a:r>
              <a:rPr lang="ja-JP" altLang="en-US" sz="1400" b="1" u="sng" dirty="0">
                <a:solidFill>
                  <a:srgbClr val="FF0000"/>
                </a:solidFill>
                <a:latin typeface="+mn-ea"/>
              </a:rPr>
              <a:t>防災上の配慮を要する者が利用する施設</a:t>
            </a:r>
            <a:r>
              <a:rPr lang="ja-JP" altLang="en-US" sz="1400" dirty="0">
                <a:latin typeface="+mn-ea"/>
              </a:rPr>
              <a:t>で政令で定めるもの</a:t>
            </a:r>
            <a:endParaRPr lang="en-US" altLang="ja-JP" sz="1400" dirty="0">
              <a:latin typeface="+mn-ea"/>
            </a:endParaRPr>
          </a:p>
          <a:p>
            <a:endParaRPr lang="en-US" altLang="ja-JP" sz="1400" dirty="0">
              <a:latin typeface="+mn-ea"/>
            </a:endParaRPr>
          </a:p>
          <a:p>
            <a:r>
              <a:rPr lang="ja-JP" altLang="en-US" sz="1400" dirty="0">
                <a:latin typeface="+mn-ea"/>
              </a:rPr>
              <a:t>第八条 </a:t>
            </a:r>
            <a:endParaRPr lang="en-US" altLang="ja-JP" sz="1400" dirty="0">
              <a:latin typeface="+mn-ea"/>
            </a:endParaRPr>
          </a:p>
          <a:p>
            <a:r>
              <a:rPr lang="ja-JP" altLang="en-US" sz="1400" dirty="0">
                <a:latin typeface="+mn-ea"/>
              </a:rPr>
              <a:t>　第六条第一項の規定により市町村地域防災計画にその名称及び所在地を定められた同項第五号の施設（以下この条において「</a:t>
            </a:r>
            <a:r>
              <a:rPr lang="ja-JP" altLang="en-US" sz="1400" b="1" u="sng" dirty="0">
                <a:solidFill>
                  <a:srgbClr val="FF0000"/>
                </a:solidFill>
                <a:latin typeface="+mn-ea"/>
              </a:rPr>
              <a:t>避難促進施設</a:t>
            </a:r>
            <a:r>
              <a:rPr lang="ja-JP" altLang="en-US" sz="1400" dirty="0">
                <a:latin typeface="+mn-ea"/>
              </a:rPr>
              <a:t>」という。）</a:t>
            </a:r>
            <a:r>
              <a:rPr lang="ja-JP" altLang="en-US" sz="1400" b="1" u="sng" dirty="0">
                <a:solidFill>
                  <a:srgbClr val="FF0000"/>
                </a:solidFill>
                <a:latin typeface="+mn-ea"/>
              </a:rPr>
              <a:t>の所有者又は管理者は、単独で又は共同して、</a:t>
            </a:r>
            <a:r>
              <a:rPr lang="ja-JP" altLang="en-US" sz="1400" dirty="0">
                <a:latin typeface="+mn-ea"/>
              </a:rPr>
              <a:t>内閣府令で定めるところにより、避難訓練その他火山現象の発生時における当該避難促進施設を利用している者の円滑かつ迅速な避難の確保を図るために必要な措置に関する計画（以下この条において「</a:t>
            </a:r>
            <a:r>
              <a:rPr lang="ja-JP" altLang="en-US" sz="1400" b="1" u="sng" dirty="0">
                <a:solidFill>
                  <a:srgbClr val="FF0000"/>
                </a:solidFill>
                <a:latin typeface="+mn-ea"/>
              </a:rPr>
              <a:t>避難確保計画</a:t>
            </a:r>
            <a:r>
              <a:rPr lang="ja-JP" altLang="en-US" sz="1400" dirty="0">
                <a:latin typeface="+mn-ea"/>
              </a:rPr>
              <a:t>」という。）</a:t>
            </a:r>
            <a:r>
              <a:rPr lang="ja-JP" altLang="en-US" sz="1400" b="1" u="sng" dirty="0">
                <a:solidFill>
                  <a:srgbClr val="FF0000"/>
                </a:solidFill>
                <a:latin typeface="+mn-ea"/>
              </a:rPr>
              <a:t>を作成しなければならない。</a:t>
            </a:r>
            <a:endParaRPr lang="en-US" altLang="ja-JP" sz="1400" b="1" u="sng" dirty="0">
              <a:solidFill>
                <a:srgbClr val="FF0000"/>
              </a:solidFill>
              <a:latin typeface="+mn-ea"/>
            </a:endParaRPr>
          </a:p>
          <a:p>
            <a:r>
              <a:rPr lang="ja-JP" altLang="en-US" sz="1400" dirty="0">
                <a:latin typeface="+mn-ea"/>
              </a:rPr>
              <a:t>２　避難促進施設の所有者又は管理者は、避難確保計画を作成したときは、遅滞なく、これを市町村長に報告するとともに、公表しなければならない。当該避難確保計画を変更したときも、同様とする。</a:t>
            </a:r>
            <a:endParaRPr lang="en-US" altLang="ja-JP" sz="1400" dirty="0">
              <a:latin typeface="+mn-ea"/>
            </a:endParaRPr>
          </a:p>
          <a:p>
            <a:r>
              <a:rPr lang="ja-JP" altLang="en-US" sz="1400" dirty="0">
                <a:latin typeface="+mn-ea"/>
              </a:rPr>
              <a:t>３　避難促進施設の所有者又は管理者は、避難確保計画の定めるところにより</a:t>
            </a:r>
            <a:r>
              <a:rPr lang="ja-JP" altLang="en-US" sz="1400" b="1" u="sng" dirty="0">
                <a:solidFill>
                  <a:srgbClr val="FF0000"/>
                </a:solidFill>
                <a:latin typeface="+mn-ea"/>
              </a:rPr>
              <a:t>避難訓練を行う</a:t>
            </a:r>
            <a:r>
              <a:rPr lang="ja-JP" altLang="en-US" sz="1400" dirty="0">
                <a:latin typeface="+mn-ea"/>
              </a:rPr>
              <a:t>とともに、その結果を市町村長に報告しなければならない。</a:t>
            </a:r>
            <a:endParaRPr lang="en-US" altLang="ja-JP" sz="1400" dirty="0">
              <a:latin typeface="+mn-ea"/>
            </a:endParaRPr>
          </a:p>
          <a:p>
            <a:r>
              <a:rPr lang="ja-JP" altLang="en-US" sz="1400" dirty="0">
                <a:latin typeface="+mn-ea"/>
              </a:rPr>
              <a:t>４　市町村長は、前二項の規定により報告を受けたときは、避難促進施設の所有者又は管理者に対し、火山現象の発生時における当該避難促進施設を利用している者の円滑かつ迅速な避難の確保を図るために必要な助言又は勧告をすることができる。</a:t>
            </a:r>
            <a:endParaRPr lang="en-US" altLang="ja-JP" sz="1400" dirty="0">
              <a:latin typeface="+mn-ea"/>
            </a:endParaRPr>
          </a:p>
          <a:p>
            <a:r>
              <a:rPr lang="ja-JP" altLang="en-US" sz="1400" dirty="0">
                <a:latin typeface="+mn-ea"/>
              </a:rPr>
              <a:t>５　避難促進施設の所有者又は管理者の使用人その他の従業者は、避難確保計画の定めるところにより、第三項の避難訓練に参加しなければならない。</a:t>
            </a:r>
            <a:endParaRPr lang="en-US" altLang="ja-JP" sz="1400" dirty="0">
              <a:latin typeface="+mn-ea"/>
            </a:endParaRPr>
          </a:p>
          <a:p>
            <a:r>
              <a:rPr lang="ja-JP" altLang="en-US" sz="1400" dirty="0">
                <a:latin typeface="+mn-ea"/>
              </a:rPr>
              <a:t>６　避難促進施設の所有者又は管理者は、第三項の避難訓練を行おうとするときは、避難促進施設を利用する者に協力を求めることができる。</a:t>
            </a:r>
          </a:p>
        </p:txBody>
      </p:sp>
      <p:sp>
        <p:nvSpPr>
          <p:cNvPr id="4" name="正方形/長方形 3">
            <a:extLst>
              <a:ext uri="{FF2B5EF4-FFF2-40B4-BE49-F238E27FC236}">
                <a16:creationId xmlns:a16="http://schemas.microsoft.com/office/drawing/2014/main" id="{4BF1D51E-798A-4F49-9D42-A09923A94392}"/>
              </a:ext>
            </a:extLst>
          </p:cNvPr>
          <p:cNvSpPr/>
          <p:nvPr/>
        </p:nvSpPr>
        <p:spPr>
          <a:xfrm>
            <a:off x="234463" y="561792"/>
            <a:ext cx="646331" cy="276999"/>
          </a:xfrm>
          <a:prstGeom prst="rect">
            <a:avLst/>
          </a:prstGeom>
        </p:spPr>
        <p:txBody>
          <a:bodyPr wrap="none">
            <a:spAutoFit/>
          </a:bodyPr>
          <a:lstStyle/>
          <a:p>
            <a:r>
              <a:rPr lang="ja-JP" altLang="en-US" sz="1200" b="1"/>
              <a:t>（抜粋）</a:t>
            </a:r>
          </a:p>
        </p:txBody>
      </p:sp>
      <p:sp>
        <p:nvSpPr>
          <p:cNvPr id="20" name="正方形/長方形 19">
            <a:extLst>
              <a:ext uri="{FF2B5EF4-FFF2-40B4-BE49-F238E27FC236}">
                <a16:creationId xmlns:a16="http://schemas.microsoft.com/office/drawing/2014/main" id="{04583ADA-54F8-41C5-9430-701F6327FFFD}"/>
              </a:ext>
            </a:extLst>
          </p:cNvPr>
          <p:cNvSpPr/>
          <p:nvPr/>
        </p:nvSpPr>
        <p:spPr>
          <a:xfrm>
            <a:off x="1496290" y="1168936"/>
            <a:ext cx="4581237" cy="338554"/>
          </a:xfrm>
          <a:prstGeom prst="rect">
            <a:avLst/>
          </a:prstGeom>
        </p:spPr>
        <p:txBody>
          <a:bodyPr wrap="square">
            <a:spAutoFit/>
          </a:bodyPr>
          <a:lstStyle/>
          <a:p>
            <a:r>
              <a:rPr lang="ja-JP" altLang="en-US" sz="1600">
                <a:solidFill>
                  <a:srgbClr val="0099FF"/>
                </a:solidFill>
              </a:rPr>
              <a:t>避難促進施設に指定される施設（指定の要件）</a:t>
            </a:r>
          </a:p>
        </p:txBody>
      </p:sp>
      <p:sp>
        <p:nvSpPr>
          <p:cNvPr id="21" name="正方形/長方形 20">
            <a:extLst>
              <a:ext uri="{FF2B5EF4-FFF2-40B4-BE49-F238E27FC236}">
                <a16:creationId xmlns:a16="http://schemas.microsoft.com/office/drawing/2014/main" id="{D61AE5DE-57D6-40F1-8EFB-CA2E2C408242}"/>
              </a:ext>
            </a:extLst>
          </p:cNvPr>
          <p:cNvSpPr/>
          <p:nvPr/>
        </p:nvSpPr>
        <p:spPr>
          <a:xfrm>
            <a:off x="1195753" y="3073128"/>
            <a:ext cx="3795351" cy="338554"/>
          </a:xfrm>
          <a:prstGeom prst="rect">
            <a:avLst/>
          </a:prstGeom>
        </p:spPr>
        <p:txBody>
          <a:bodyPr wrap="square">
            <a:spAutoFit/>
          </a:bodyPr>
          <a:lstStyle/>
          <a:p>
            <a:pPr algn="r"/>
            <a:r>
              <a:rPr lang="ja-JP" altLang="en-US" sz="1600">
                <a:solidFill>
                  <a:srgbClr val="0099FF"/>
                </a:solidFill>
              </a:rPr>
              <a:t>避難確保計画の作成、避難訓練の実施</a:t>
            </a:r>
          </a:p>
        </p:txBody>
      </p:sp>
    </p:spTree>
    <p:extLst>
      <p:ext uri="{BB962C8B-B14F-4D97-AF65-F5344CB8AC3E}">
        <p14:creationId xmlns:p14="http://schemas.microsoft.com/office/powerpoint/2010/main" val="2909746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四角形: 角を丸くする 16">
            <a:extLst>
              <a:ext uri="{FF2B5EF4-FFF2-40B4-BE49-F238E27FC236}">
                <a16:creationId xmlns:a16="http://schemas.microsoft.com/office/drawing/2014/main" id="{1E366016-4237-46FE-A1F9-C4DB46A0588C}"/>
              </a:ext>
            </a:extLst>
          </p:cNvPr>
          <p:cNvSpPr/>
          <p:nvPr/>
        </p:nvSpPr>
        <p:spPr>
          <a:xfrm>
            <a:off x="3454400" y="5552741"/>
            <a:ext cx="6413075" cy="1139164"/>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55FAD8D-FF79-4685-B506-7EE7FC9D60B0}"/>
              </a:ext>
            </a:extLst>
          </p:cNvPr>
          <p:cNvSpPr txBox="1"/>
          <p:nvPr/>
        </p:nvSpPr>
        <p:spPr>
          <a:xfrm>
            <a:off x="1" y="0"/>
            <a:ext cx="9906000" cy="750730"/>
          </a:xfrm>
          <a:prstGeom prst="rect">
            <a:avLst/>
          </a:prstGeom>
          <a:solidFill>
            <a:srgbClr val="1212E0"/>
          </a:solidFill>
        </p:spPr>
        <p:txBody>
          <a:bodyPr wrap="square" rtlCol="0" anchor="b" anchorCtr="0">
            <a:noAutofit/>
          </a:bodyPr>
          <a:lstStyle/>
          <a:p>
            <a:r>
              <a:rPr lang="ja-JP" altLang="en-US" sz="3200" spc="-150">
                <a:solidFill>
                  <a:schemeClr val="bg1"/>
                </a:solidFill>
                <a:latin typeface="HGS創英角ｺﾞｼｯｸUB" panose="020B0900000000000000" pitchFamily="50" charset="-128"/>
                <a:ea typeface="HGS創英角ｺﾞｼｯｸUB" panose="020B0900000000000000" pitchFamily="50" charset="-128"/>
              </a:rPr>
              <a:t>避難促進施設となる施設について</a:t>
            </a:r>
            <a:endParaRPr lang="zh-TW" altLang="en-US" sz="3200" spc="-15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6" name="テキスト ボックス 5"/>
          <p:cNvSpPr txBox="1"/>
          <p:nvPr/>
        </p:nvSpPr>
        <p:spPr>
          <a:xfrm>
            <a:off x="81969" y="984182"/>
            <a:ext cx="2323120" cy="461665"/>
          </a:xfrm>
          <a:prstGeom prst="rect">
            <a:avLst/>
          </a:prstGeom>
          <a:noFill/>
          <a:ln>
            <a:solidFill>
              <a:srgbClr val="0000FF"/>
            </a:solidFill>
          </a:ln>
        </p:spPr>
        <p:txBody>
          <a:bodyPr wrap="square" rtlCol="0">
            <a:spAutoFit/>
          </a:bodyPr>
          <a:lstStyle/>
          <a:p>
            <a:pPr algn="ctr"/>
            <a:r>
              <a:rPr lang="ja-JP" altLang="en-US" sz="2400">
                <a:solidFill>
                  <a:srgbClr val="0000FF"/>
                </a:solidFill>
                <a:latin typeface="+mn-ea"/>
              </a:rPr>
              <a:t>避難促進施設</a:t>
            </a:r>
            <a:endParaRPr lang="en-US" altLang="ja-JP" sz="2400">
              <a:solidFill>
                <a:srgbClr val="0000FF"/>
              </a:solidFill>
              <a:latin typeface="+mn-ea"/>
            </a:endParaRPr>
          </a:p>
        </p:txBody>
      </p:sp>
      <p:sp>
        <p:nvSpPr>
          <p:cNvPr id="8" name="テキスト ボックス 7"/>
          <p:cNvSpPr txBox="1"/>
          <p:nvPr/>
        </p:nvSpPr>
        <p:spPr>
          <a:xfrm>
            <a:off x="79607" y="1619828"/>
            <a:ext cx="4094377" cy="1938992"/>
          </a:xfrm>
          <a:prstGeom prst="rect">
            <a:avLst/>
          </a:prstGeom>
          <a:noFill/>
          <a:ln>
            <a:noFill/>
          </a:ln>
        </p:spPr>
        <p:txBody>
          <a:bodyPr wrap="square" rtlCol="0">
            <a:spAutoFit/>
          </a:bodyPr>
          <a:lstStyle/>
          <a:p>
            <a:r>
              <a:rPr lang="ja-JP" altLang="en-US" sz="2400">
                <a:latin typeface="+mn-ea"/>
              </a:rPr>
              <a:t>火山災害警戒地域内に存する施設で、火山現象の発生時に利用している者の円滑かつ迅速な避難を確保する必要がある施設</a:t>
            </a:r>
            <a:endParaRPr lang="en-US" altLang="ja-JP" sz="2400" strike="dblStrike">
              <a:latin typeface="+mn-ea"/>
            </a:endParaRPr>
          </a:p>
        </p:txBody>
      </p:sp>
      <p:sp>
        <p:nvSpPr>
          <p:cNvPr id="13" name="テキスト ボックス 12"/>
          <p:cNvSpPr txBox="1"/>
          <p:nvPr/>
        </p:nvSpPr>
        <p:spPr>
          <a:xfrm>
            <a:off x="3564435" y="5614687"/>
            <a:ext cx="6413074" cy="1077218"/>
          </a:xfrm>
          <a:prstGeom prst="rect">
            <a:avLst/>
          </a:prstGeom>
          <a:noFill/>
        </p:spPr>
        <p:txBody>
          <a:bodyPr wrap="square" rtlCol="0">
            <a:spAutoFit/>
          </a:bodyPr>
          <a:lstStyle/>
          <a:p>
            <a:r>
              <a:rPr kumimoji="1" lang="ja-JP" altLang="en-US" sz="1600">
                <a:solidFill>
                  <a:srgbClr val="FF0000"/>
                </a:solidFill>
              </a:rPr>
              <a:t>上の表は避難促進施設の一例です。</a:t>
            </a:r>
            <a:endParaRPr kumimoji="1" lang="en-US" altLang="ja-JP" sz="1600">
              <a:solidFill>
                <a:srgbClr val="FF0000"/>
              </a:solidFill>
            </a:endParaRPr>
          </a:p>
          <a:p>
            <a:r>
              <a:rPr kumimoji="1" lang="ja-JP" altLang="en-US" sz="1600">
                <a:solidFill>
                  <a:srgbClr val="FF0000"/>
                </a:solidFill>
              </a:rPr>
              <a:t>詳しくは活動火山対策特別措置法第６条第１項第５号</a:t>
            </a:r>
            <a:r>
              <a:rPr lang="ja-JP" altLang="en-US" sz="1600">
                <a:solidFill>
                  <a:srgbClr val="FF0000"/>
                </a:solidFill>
              </a:rPr>
              <a:t>や、活動火山対策特別措置法一部を改正する法律の施行</a:t>
            </a:r>
            <a:r>
              <a:rPr lang="en-US" altLang="ja-JP" sz="1600">
                <a:solidFill>
                  <a:srgbClr val="FF0000"/>
                </a:solidFill>
              </a:rPr>
              <a:t>(</a:t>
            </a:r>
            <a:r>
              <a:rPr lang="ja-JP" altLang="en-US" sz="1600">
                <a:solidFill>
                  <a:srgbClr val="FF0000"/>
                </a:solidFill>
              </a:rPr>
              <a:t>施行通知</a:t>
            </a:r>
            <a:r>
              <a:rPr lang="en-US" altLang="ja-JP" sz="1600">
                <a:solidFill>
                  <a:srgbClr val="FF0000"/>
                </a:solidFill>
              </a:rPr>
              <a:t>)</a:t>
            </a:r>
            <a:r>
              <a:rPr lang="ja-JP" altLang="en-US" sz="1600">
                <a:solidFill>
                  <a:srgbClr val="FF0000"/>
                </a:solidFill>
              </a:rPr>
              <a:t>を</a:t>
            </a:r>
            <a:r>
              <a:rPr kumimoji="1" lang="ja-JP" altLang="en-US" sz="1600">
                <a:solidFill>
                  <a:srgbClr val="FF0000"/>
                </a:solidFill>
              </a:rPr>
              <a:t>確認し、具体的な施設例を記載すると施設所有者等も理解が進みます。</a:t>
            </a:r>
          </a:p>
        </p:txBody>
      </p:sp>
      <p:graphicFrame>
        <p:nvGraphicFramePr>
          <p:cNvPr id="30" name="表 29"/>
          <p:cNvGraphicFramePr>
            <a:graphicFrameLocks noGrp="1"/>
          </p:cNvGraphicFramePr>
          <p:nvPr>
            <p:extLst>
              <p:ext uri="{D42A27DB-BD31-4B8C-83A1-F6EECF244321}">
                <p14:modId xmlns:p14="http://schemas.microsoft.com/office/powerpoint/2010/main" val="895714864"/>
              </p:ext>
            </p:extLst>
          </p:nvPr>
        </p:nvGraphicFramePr>
        <p:xfrm>
          <a:off x="4263608" y="1341208"/>
          <a:ext cx="5560423" cy="4121890"/>
        </p:xfrm>
        <a:graphic>
          <a:graphicData uri="http://schemas.openxmlformats.org/drawingml/2006/table">
            <a:tbl>
              <a:tblPr firstRow="1" bandRow="1">
                <a:tableStyleId>{5C22544A-7EE6-4342-B048-85BDC9FD1C3A}</a:tableStyleId>
              </a:tblPr>
              <a:tblGrid>
                <a:gridCol w="2276744">
                  <a:extLst>
                    <a:ext uri="{9D8B030D-6E8A-4147-A177-3AD203B41FA5}">
                      <a16:colId xmlns:a16="http://schemas.microsoft.com/office/drawing/2014/main" val="3376905622"/>
                    </a:ext>
                  </a:extLst>
                </a:gridCol>
                <a:gridCol w="3283679">
                  <a:extLst>
                    <a:ext uri="{9D8B030D-6E8A-4147-A177-3AD203B41FA5}">
                      <a16:colId xmlns:a16="http://schemas.microsoft.com/office/drawing/2014/main" val="401562973"/>
                    </a:ext>
                  </a:extLst>
                </a:gridCol>
              </a:tblGrid>
              <a:tr h="413531">
                <a:tc>
                  <a:txBody>
                    <a:bodyPr/>
                    <a:lstStyle/>
                    <a:p>
                      <a:pPr algn="ctr"/>
                      <a:r>
                        <a:rPr kumimoji="1" lang="ja-JP" altLang="en-US" sz="1700"/>
                        <a:t>グループ</a:t>
                      </a:r>
                    </a:p>
                  </a:txBody>
                  <a:tcPr marL="135501" marR="135501" marT="67751" marB="67751"/>
                </a:tc>
                <a:tc>
                  <a:txBody>
                    <a:bodyPr/>
                    <a:lstStyle/>
                    <a:p>
                      <a:pPr algn="ctr"/>
                      <a:r>
                        <a:rPr kumimoji="1" lang="ja-JP" altLang="en-US" sz="1700"/>
                        <a:t>具体的な施設例</a:t>
                      </a:r>
                    </a:p>
                  </a:txBody>
                  <a:tcPr marL="135501" marR="135501" marT="67751" marB="67751"/>
                </a:tc>
                <a:extLst>
                  <a:ext uri="{0D108BD9-81ED-4DB2-BD59-A6C34878D82A}">
                    <a16:rowId xmlns:a16="http://schemas.microsoft.com/office/drawing/2014/main" val="2062268199"/>
                  </a:ext>
                </a:extLst>
              </a:tr>
              <a:tr h="637292">
                <a:tc>
                  <a:txBody>
                    <a:bodyPr/>
                    <a:lstStyle/>
                    <a:p>
                      <a:r>
                        <a:rPr kumimoji="1" lang="ja-JP" altLang="en-US" sz="1600"/>
                        <a:t>交通関係施設</a:t>
                      </a:r>
                    </a:p>
                  </a:txBody>
                  <a:tcPr marL="135501" marR="135501" marT="67751" marB="67751" anchor="ctr"/>
                </a:tc>
                <a:tc>
                  <a:txBody>
                    <a:bodyPr/>
                    <a:lstStyle/>
                    <a:p>
                      <a:r>
                        <a:rPr kumimoji="1" lang="ja-JP" altLang="en-US" sz="1600"/>
                        <a:t>ロープウェイの停留場、</a:t>
                      </a:r>
                      <a:endParaRPr kumimoji="1" lang="en-US" altLang="ja-JP" sz="1600"/>
                    </a:p>
                    <a:p>
                      <a:r>
                        <a:rPr kumimoji="1" lang="ja-JP" altLang="en-US" sz="1600"/>
                        <a:t>鉄道駅、車両の停車場　等</a:t>
                      </a:r>
                    </a:p>
                  </a:txBody>
                  <a:tcPr marL="135501" marR="135501" marT="67751" marB="67751"/>
                </a:tc>
                <a:extLst>
                  <a:ext uri="{0D108BD9-81ED-4DB2-BD59-A6C34878D82A}">
                    <a16:rowId xmlns:a16="http://schemas.microsoft.com/office/drawing/2014/main" val="4174761173"/>
                  </a:ext>
                </a:extLst>
              </a:tr>
              <a:tr h="386397">
                <a:tc>
                  <a:txBody>
                    <a:bodyPr/>
                    <a:lstStyle/>
                    <a:p>
                      <a:r>
                        <a:rPr kumimoji="1" lang="ja-JP" altLang="en-US" sz="1600"/>
                        <a:t>宿泊施設</a:t>
                      </a:r>
                    </a:p>
                  </a:txBody>
                  <a:tcPr marL="135501" marR="135501" marT="67751" marB="67751" anchor="ctr"/>
                </a:tc>
                <a:tc>
                  <a:txBody>
                    <a:bodyPr/>
                    <a:lstStyle/>
                    <a:p>
                      <a:r>
                        <a:rPr kumimoji="1" lang="ja-JP" altLang="en-US" sz="1600"/>
                        <a:t>ホテル、旅館、山小屋　等</a:t>
                      </a:r>
                    </a:p>
                  </a:txBody>
                  <a:tcPr marL="135501" marR="135501" marT="67751" marB="67751"/>
                </a:tc>
                <a:extLst>
                  <a:ext uri="{0D108BD9-81ED-4DB2-BD59-A6C34878D82A}">
                    <a16:rowId xmlns:a16="http://schemas.microsoft.com/office/drawing/2014/main" val="2738651751"/>
                  </a:ext>
                </a:extLst>
              </a:tr>
              <a:tr h="386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a:t>展望・休憩施設</a:t>
                      </a:r>
                    </a:p>
                  </a:txBody>
                  <a:tcPr marL="135501" marR="135501" marT="67751" marB="67751" anchor="ctr"/>
                </a:tc>
                <a:tc>
                  <a:txBody>
                    <a:bodyPr/>
                    <a:lstStyle/>
                    <a:p>
                      <a:r>
                        <a:rPr kumimoji="1" lang="ja-JP" altLang="en-US" sz="1600"/>
                        <a:t>展望台の建築物、休憩施設　等</a:t>
                      </a:r>
                    </a:p>
                  </a:txBody>
                  <a:tcPr marL="135501" marR="135501" marT="67751" marB="67751"/>
                </a:tc>
                <a:extLst>
                  <a:ext uri="{0D108BD9-81ED-4DB2-BD59-A6C34878D82A}">
                    <a16:rowId xmlns:a16="http://schemas.microsoft.com/office/drawing/2014/main" val="2118181748"/>
                  </a:ext>
                </a:extLst>
              </a:tr>
              <a:tr h="637292">
                <a:tc>
                  <a:txBody>
                    <a:bodyPr/>
                    <a:lstStyle/>
                    <a:p>
                      <a:r>
                        <a:rPr kumimoji="1" lang="ja-JP" altLang="en-US" sz="1600"/>
                        <a:t>屋外活動施設</a:t>
                      </a:r>
                    </a:p>
                  </a:txBody>
                  <a:tcPr marL="135501" marR="135501" marT="67751" marB="67751" anchor="ctr"/>
                </a:tc>
                <a:tc>
                  <a:txBody>
                    <a:bodyPr/>
                    <a:lstStyle/>
                    <a:p>
                      <a:r>
                        <a:rPr kumimoji="1" lang="ja-JP" altLang="en-US" sz="1600"/>
                        <a:t>キャンプ場、スキー場、</a:t>
                      </a:r>
                      <a:endParaRPr kumimoji="1" lang="en-US" altLang="ja-JP" sz="1600"/>
                    </a:p>
                    <a:p>
                      <a:r>
                        <a:rPr kumimoji="1" lang="ja-JP" altLang="en-US" sz="1600"/>
                        <a:t>植物園、動物園　等</a:t>
                      </a:r>
                    </a:p>
                  </a:txBody>
                  <a:tcPr marL="135501" marR="135501" marT="67751" marB="67751"/>
                </a:tc>
                <a:extLst>
                  <a:ext uri="{0D108BD9-81ED-4DB2-BD59-A6C34878D82A}">
                    <a16:rowId xmlns:a16="http://schemas.microsoft.com/office/drawing/2014/main" val="881833346"/>
                  </a:ext>
                </a:extLst>
              </a:tr>
              <a:tr h="637292">
                <a:tc>
                  <a:txBody>
                    <a:bodyPr/>
                    <a:lstStyle/>
                    <a:p>
                      <a:r>
                        <a:rPr kumimoji="1" lang="ja-JP" altLang="en-US" sz="1600"/>
                        <a:t>短時間滞在施設</a:t>
                      </a:r>
                    </a:p>
                  </a:txBody>
                  <a:tcPr marL="135501" marR="135501" marT="67751" marB="67751" anchor="ctr"/>
                </a:tc>
                <a:tc>
                  <a:txBody>
                    <a:bodyPr/>
                    <a:lstStyle/>
                    <a:p>
                      <a:r>
                        <a:rPr kumimoji="1" lang="ja-JP" altLang="en-US" sz="1600"/>
                        <a:t>観光案内所、飲食店、</a:t>
                      </a:r>
                      <a:endParaRPr kumimoji="1" lang="en-US" altLang="ja-JP" sz="1600"/>
                    </a:p>
                    <a:p>
                      <a:r>
                        <a:rPr kumimoji="1" lang="ja-JP" altLang="en-US" sz="1600"/>
                        <a:t>土産屋、公衆浴場、銀行　等</a:t>
                      </a:r>
                    </a:p>
                  </a:txBody>
                  <a:tcPr marL="135501" marR="135501" marT="67751" marB="67751"/>
                </a:tc>
                <a:extLst>
                  <a:ext uri="{0D108BD9-81ED-4DB2-BD59-A6C34878D82A}">
                    <a16:rowId xmlns:a16="http://schemas.microsoft.com/office/drawing/2014/main" val="1972722166"/>
                  </a:ext>
                </a:extLst>
              </a:tr>
              <a:tr h="386397">
                <a:tc>
                  <a:txBody>
                    <a:bodyPr/>
                    <a:lstStyle/>
                    <a:p>
                      <a:r>
                        <a:rPr kumimoji="1" lang="ja-JP" altLang="en-US" sz="1600"/>
                        <a:t>医療機関</a:t>
                      </a:r>
                    </a:p>
                  </a:txBody>
                  <a:tcPr marL="135501" marR="135501" marT="67751" marB="67751" anchor="ctr"/>
                </a:tc>
                <a:tc>
                  <a:txBody>
                    <a:bodyPr/>
                    <a:lstStyle/>
                    <a:p>
                      <a:r>
                        <a:rPr kumimoji="1" lang="ja-JP" altLang="en-US" sz="1600"/>
                        <a:t>病院、診療所、助産所　等</a:t>
                      </a:r>
                    </a:p>
                  </a:txBody>
                  <a:tcPr marL="135501" marR="135501" marT="67751" marB="67751"/>
                </a:tc>
                <a:extLst>
                  <a:ext uri="{0D108BD9-81ED-4DB2-BD59-A6C34878D82A}">
                    <a16:rowId xmlns:a16="http://schemas.microsoft.com/office/drawing/2014/main" val="1631513702"/>
                  </a:ext>
                </a:extLst>
              </a:tr>
              <a:tr h="637292">
                <a:tc>
                  <a:txBody>
                    <a:bodyPr/>
                    <a:lstStyle/>
                    <a:p>
                      <a:r>
                        <a:rPr kumimoji="1" lang="ja-JP" altLang="en-US" sz="1600"/>
                        <a:t>要配慮者利用施設</a:t>
                      </a:r>
                    </a:p>
                  </a:txBody>
                  <a:tcPr marL="135501" marR="135501" marT="67751" marB="67751" anchor="ctr"/>
                </a:tc>
                <a:tc>
                  <a:txBody>
                    <a:bodyPr/>
                    <a:lstStyle/>
                    <a:p>
                      <a:r>
                        <a:rPr kumimoji="1" lang="ja-JP" altLang="en-US" sz="1600" dirty="0"/>
                        <a:t>保育園、幼稚園、小中学校、老人福祉施設</a:t>
                      </a:r>
                    </a:p>
                  </a:txBody>
                  <a:tcPr marL="135501" marR="135501" marT="67751" marB="67751"/>
                </a:tc>
                <a:extLst>
                  <a:ext uri="{0D108BD9-81ED-4DB2-BD59-A6C34878D82A}">
                    <a16:rowId xmlns:a16="http://schemas.microsoft.com/office/drawing/2014/main" val="1270565693"/>
                  </a:ext>
                </a:extLst>
              </a:tr>
            </a:tbl>
          </a:graphicData>
        </a:graphic>
      </p:graphicFrame>
      <p:sp>
        <p:nvSpPr>
          <p:cNvPr id="21" name="スライド番号プレースホルダー 3">
            <a:extLst>
              <a:ext uri="{FF2B5EF4-FFF2-40B4-BE49-F238E27FC236}">
                <a16:creationId xmlns:a16="http://schemas.microsoft.com/office/drawing/2014/main" id="{0809D600-7B4F-4C2E-83C4-BC27CCA7B430}"/>
              </a:ext>
            </a:extLst>
          </p:cNvPr>
          <p:cNvSpPr txBox="1">
            <a:spLocks/>
          </p:cNvSpPr>
          <p:nvPr/>
        </p:nvSpPr>
        <p:spPr>
          <a:xfrm>
            <a:off x="7694734" y="6607175"/>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52</a:t>
            </a:r>
            <a:endParaRPr lang="ja-JP" altLang="en-US" dirty="0"/>
          </a:p>
        </p:txBody>
      </p:sp>
      <p:sp>
        <p:nvSpPr>
          <p:cNvPr id="63" name="正方形/長方形 62">
            <a:extLst>
              <a:ext uri="{FF2B5EF4-FFF2-40B4-BE49-F238E27FC236}">
                <a16:creationId xmlns:a16="http://schemas.microsoft.com/office/drawing/2014/main" id="{FB553CA2-566E-4BA7-BEBA-8A8146086E24}"/>
              </a:ext>
            </a:extLst>
          </p:cNvPr>
          <p:cNvSpPr/>
          <p:nvPr/>
        </p:nvSpPr>
        <p:spPr>
          <a:xfrm>
            <a:off x="4490954" y="762172"/>
            <a:ext cx="5123046" cy="557284"/>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整理イメージ</a:t>
            </a:r>
            <a:endParaRPr kumimoji="1" lang="en-US" altLang="ja-JP">
              <a:solidFill>
                <a:srgbClr val="FF0000"/>
              </a:solidFill>
            </a:endParaRPr>
          </a:p>
          <a:p>
            <a:pPr algn="ctr"/>
            <a:r>
              <a:rPr lang="ja-JP" altLang="en-US" sz="1400">
                <a:solidFill>
                  <a:srgbClr val="FF0000"/>
                </a:solidFill>
              </a:rPr>
              <a:t>説明会で該当する対象施設を　枠囲み　等で強調してもよい</a:t>
            </a:r>
            <a:endParaRPr lang="en-US" altLang="ja-JP" sz="1400">
              <a:solidFill>
                <a:srgbClr val="FF0000"/>
              </a:solidFill>
            </a:endParaRPr>
          </a:p>
        </p:txBody>
      </p:sp>
      <p:sp>
        <p:nvSpPr>
          <p:cNvPr id="65" name="正方形/長方形 64">
            <a:extLst>
              <a:ext uri="{FF2B5EF4-FFF2-40B4-BE49-F238E27FC236}">
                <a16:creationId xmlns:a16="http://schemas.microsoft.com/office/drawing/2014/main" id="{D858C9C3-C8E2-4255-A52E-15764F1505DB}"/>
              </a:ext>
            </a:extLst>
          </p:cNvPr>
          <p:cNvSpPr/>
          <p:nvPr/>
        </p:nvSpPr>
        <p:spPr>
          <a:xfrm>
            <a:off x="6632902" y="4478962"/>
            <a:ext cx="504000" cy="28913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矢印: 下 61">
            <a:extLst>
              <a:ext uri="{FF2B5EF4-FFF2-40B4-BE49-F238E27FC236}">
                <a16:creationId xmlns:a16="http://schemas.microsoft.com/office/drawing/2014/main" id="{DAD662E8-8793-4030-BDF4-27AEA2BACE38}"/>
              </a:ext>
            </a:extLst>
          </p:cNvPr>
          <p:cNvSpPr/>
          <p:nvPr/>
        </p:nvSpPr>
        <p:spPr>
          <a:xfrm rot="16200000">
            <a:off x="3175130" y="4283378"/>
            <a:ext cx="650707" cy="515113"/>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072911D6-633D-4B5C-AD7C-A6D2B0EE54E8}"/>
              </a:ext>
            </a:extLst>
          </p:cNvPr>
          <p:cNvSpPr txBox="1"/>
          <p:nvPr/>
        </p:nvSpPr>
        <p:spPr>
          <a:xfrm>
            <a:off x="583881" y="4301309"/>
            <a:ext cx="2649205" cy="461665"/>
          </a:xfrm>
          <a:prstGeom prst="rect">
            <a:avLst/>
          </a:prstGeom>
          <a:noFill/>
          <a:ln>
            <a:noFill/>
          </a:ln>
        </p:spPr>
        <p:txBody>
          <a:bodyPr wrap="square" rtlCol="0">
            <a:spAutoFit/>
          </a:bodyPr>
          <a:lstStyle/>
          <a:p>
            <a:r>
              <a:rPr lang="ja-JP" altLang="en-US" sz="2400">
                <a:latin typeface="+mn-ea"/>
              </a:rPr>
              <a:t>避難促進施設の例</a:t>
            </a:r>
            <a:endParaRPr lang="en-US" altLang="ja-JP" sz="2400" strike="dblStrike">
              <a:latin typeface="+mn-ea"/>
            </a:endParaRPr>
          </a:p>
        </p:txBody>
      </p:sp>
      <p:sp>
        <p:nvSpPr>
          <p:cNvPr id="69" name="正方形/長方形 68">
            <a:extLst>
              <a:ext uri="{FF2B5EF4-FFF2-40B4-BE49-F238E27FC236}">
                <a16:creationId xmlns:a16="http://schemas.microsoft.com/office/drawing/2014/main" id="{849D8B7D-77EA-4402-9703-40945E379EEC}"/>
              </a:ext>
            </a:extLst>
          </p:cNvPr>
          <p:cNvSpPr/>
          <p:nvPr/>
        </p:nvSpPr>
        <p:spPr>
          <a:xfrm>
            <a:off x="7115003" y="1025673"/>
            <a:ext cx="589831" cy="28913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913D4850-A9B5-4DAF-8FB6-DE0B4D6C0B1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73281" y="5475054"/>
            <a:ext cx="1659805" cy="1235139"/>
          </a:xfrm>
          <a:prstGeom prst="rect">
            <a:avLst/>
          </a:prstGeom>
        </p:spPr>
      </p:pic>
      <p:sp>
        <p:nvSpPr>
          <p:cNvPr id="16" name="テキスト ボックス 15">
            <a:extLst>
              <a:ext uri="{FF2B5EF4-FFF2-40B4-BE49-F238E27FC236}">
                <a16:creationId xmlns:a16="http://schemas.microsoft.com/office/drawing/2014/main" id="{0D517CEA-D736-41AC-B021-F4B39C0DDA3E}"/>
              </a:ext>
            </a:extLst>
          </p:cNvPr>
          <p:cNvSpPr txBox="1"/>
          <p:nvPr/>
        </p:nvSpPr>
        <p:spPr>
          <a:xfrm>
            <a:off x="7235306" y="100859"/>
            <a:ext cx="2560078" cy="369332"/>
          </a:xfrm>
          <a:prstGeom prst="rect">
            <a:avLst/>
          </a:prstGeom>
          <a:solidFill>
            <a:srgbClr val="FFFF00"/>
          </a:solidFill>
        </p:spPr>
        <p:txBody>
          <a:bodyPr wrap="square" rtlCol="0">
            <a:spAutoFit/>
          </a:bodyPr>
          <a:lstStyle/>
          <a:p>
            <a:pPr algn="ctr"/>
            <a:r>
              <a:rPr lang="ja-JP" altLang="en-US"/>
              <a:t>当該火山版に要変更</a:t>
            </a:r>
            <a:endParaRPr lang="ja-JP" altLang="ja-JP"/>
          </a:p>
        </p:txBody>
      </p:sp>
    </p:spTree>
    <p:extLst>
      <p:ext uri="{BB962C8B-B14F-4D97-AF65-F5344CB8AC3E}">
        <p14:creationId xmlns:p14="http://schemas.microsoft.com/office/powerpoint/2010/main" val="3107386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0DA3B784-D319-44C4-8108-3BB5CB408168}"/>
              </a:ext>
            </a:extLst>
          </p:cNvPr>
          <p:cNvSpPr/>
          <p:nvPr/>
        </p:nvSpPr>
        <p:spPr>
          <a:xfrm>
            <a:off x="1331332" y="701287"/>
            <a:ext cx="8512404" cy="953516"/>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55FAD8D-FF79-4685-B506-7EE7FC9D60B0}"/>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a:solidFill>
                  <a:schemeClr val="bg1"/>
                </a:solidFill>
                <a:latin typeface="HGS創英角ｺﾞｼｯｸUB" panose="020B0900000000000000" pitchFamily="50" charset="-128"/>
                <a:ea typeface="HGS創英角ｺﾞｼｯｸUB" panose="020B0900000000000000" pitchFamily="50" charset="-128"/>
              </a:rPr>
              <a:t>噴火警戒レベル（用語について）</a:t>
            </a:r>
            <a:endParaRPr lang="zh-TW" altLang="en-US" sz="320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3" name="正方形/長方形 2">
            <a:extLst>
              <a:ext uri="{FF2B5EF4-FFF2-40B4-BE49-F238E27FC236}">
                <a16:creationId xmlns:a16="http://schemas.microsoft.com/office/drawing/2014/main" id="{D007EFBF-D57A-45DC-9F06-63D96A5B4659}"/>
              </a:ext>
            </a:extLst>
          </p:cNvPr>
          <p:cNvSpPr/>
          <p:nvPr/>
        </p:nvSpPr>
        <p:spPr>
          <a:xfrm>
            <a:off x="1331331" y="686405"/>
            <a:ext cx="8512404" cy="923330"/>
          </a:xfrm>
          <a:prstGeom prst="rect">
            <a:avLst/>
          </a:prstGeom>
        </p:spPr>
        <p:txBody>
          <a:bodyPr wrap="square">
            <a:spAutoFit/>
          </a:bodyPr>
          <a:lstStyle/>
          <a:p>
            <a:r>
              <a:rPr lang="ja-JP" altLang="en-US">
                <a:solidFill>
                  <a:srgbClr val="FF0000"/>
                </a:solidFill>
              </a:rPr>
              <a:t>気象庁が発表する「噴火警戒レベル」の意味や噴火に関する予警報の名称、関連するキーワード等について、気象庁のホームページで解説されています。各噴火警戒レベルにおける警戒が必要な範囲ととるべき防災対応を説明して下さい。</a:t>
            </a:r>
            <a:endParaRPr lang="en-US" altLang="ja-JP">
              <a:solidFill>
                <a:srgbClr val="FF0000"/>
              </a:solidFill>
            </a:endParaRPr>
          </a:p>
        </p:txBody>
      </p:sp>
      <p:pic>
        <p:nvPicPr>
          <p:cNvPr id="16" name="図 15">
            <a:extLst>
              <a:ext uri="{FF2B5EF4-FFF2-40B4-BE49-F238E27FC236}">
                <a16:creationId xmlns:a16="http://schemas.microsoft.com/office/drawing/2014/main" id="{63ADE34D-59B8-44B3-9AE9-D390BDDAE50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541" y="610905"/>
            <a:ext cx="1240790" cy="923330"/>
          </a:xfrm>
          <a:prstGeom prst="rect">
            <a:avLst/>
          </a:prstGeom>
        </p:spPr>
      </p:pic>
      <p:sp>
        <p:nvSpPr>
          <p:cNvPr id="4" name="スライド番号プレースホルダー 3">
            <a:extLst>
              <a:ext uri="{FF2B5EF4-FFF2-40B4-BE49-F238E27FC236}">
                <a16:creationId xmlns:a16="http://schemas.microsoft.com/office/drawing/2014/main" id="{7FF8581A-924B-4EAE-9ED5-7BC319C348F9}"/>
              </a:ext>
            </a:extLst>
          </p:cNvPr>
          <p:cNvSpPr>
            <a:spLocks noGrp="1"/>
          </p:cNvSpPr>
          <p:nvPr>
            <p:ph type="sldNum" sz="quarter" idx="12"/>
          </p:nvPr>
        </p:nvSpPr>
        <p:spPr/>
        <p:txBody>
          <a:bodyPr/>
          <a:lstStyle/>
          <a:p>
            <a:r>
              <a:rPr kumimoji="1" lang="en-US" altLang="ja-JP" dirty="0"/>
              <a:t>53</a:t>
            </a:r>
            <a:endParaRPr kumimoji="1" lang="ja-JP" altLang="en-US" dirty="0"/>
          </a:p>
        </p:txBody>
      </p:sp>
      <p:pic>
        <p:nvPicPr>
          <p:cNvPr id="1042" name="Picture 18" descr="噴火警戒レベルの表">
            <a:extLst>
              <a:ext uri="{FF2B5EF4-FFF2-40B4-BE49-F238E27FC236}">
                <a16:creationId xmlns:a16="http://schemas.microsoft.com/office/drawing/2014/main" id="{92B3F8B2-7D58-45B6-8FEC-CE17CE4AB052}"/>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03503" y="1797899"/>
            <a:ext cx="6116298" cy="3599696"/>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a:extLst>
              <a:ext uri="{FF2B5EF4-FFF2-40B4-BE49-F238E27FC236}">
                <a16:creationId xmlns:a16="http://schemas.microsoft.com/office/drawing/2014/main" id="{B3DF3AB6-A3B5-4574-A80C-261EC64B3CDC}"/>
              </a:ext>
            </a:extLst>
          </p:cNvPr>
          <p:cNvSpPr txBox="1"/>
          <p:nvPr/>
        </p:nvSpPr>
        <p:spPr>
          <a:xfrm>
            <a:off x="192025" y="5397595"/>
            <a:ext cx="7485126" cy="1077218"/>
          </a:xfrm>
          <a:prstGeom prst="rect">
            <a:avLst/>
          </a:prstGeom>
          <a:noFill/>
        </p:spPr>
        <p:txBody>
          <a:bodyPr wrap="square" rtlCol="0">
            <a:spAutoFit/>
          </a:bodyPr>
          <a:lstStyle/>
          <a:p>
            <a:r>
              <a:rPr kumimoji="1" lang="ja-JP" altLang="en-US" sz="1600" dirty="0"/>
              <a:t>噴火警戒レベルは、火山活動の状況に応じて「警戒が必要な範囲」と防災機関や住民等の</a:t>
            </a:r>
            <a:r>
              <a:rPr kumimoji="1" lang="ja-JP" altLang="en-US" sz="1600" dirty="0">
                <a:solidFill>
                  <a:srgbClr val="FF0000"/>
                </a:solidFill>
              </a:rPr>
              <a:t>「とるべき防災対応」</a:t>
            </a:r>
            <a:r>
              <a:rPr kumimoji="1" lang="ja-JP" altLang="en-US" sz="1600" dirty="0"/>
              <a:t>を、</a:t>
            </a:r>
            <a:r>
              <a:rPr kumimoji="1" lang="ja-JP" altLang="en-US" sz="1600" dirty="0">
                <a:solidFill>
                  <a:srgbClr val="0000FF"/>
                </a:solidFill>
              </a:rPr>
              <a:t>「避難」「高齢者等避難」「入山規制」「火口周辺規制」「活火山であることに留意」</a:t>
            </a:r>
            <a:r>
              <a:rPr kumimoji="1" lang="ja-JP" altLang="en-US" sz="1600" dirty="0"/>
              <a:t>のキーワードを付けて５段階に区分した指標で、噴火警報に付け加えて気象庁から発表されます。</a:t>
            </a:r>
          </a:p>
        </p:txBody>
      </p:sp>
      <p:sp>
        <p:nvSpPr>
          <p:cNvPr id="28" name="Rectangle 16">
            <a:extLst>
              <a:ext uri="{FF2B5EF4-FFF2-40B4-BE49-F238E27FC236}">
                <a16:creationId xmlns:a16="http://schemas.microsoft.com/office/drawing/2014/main" id="{24EB891C-40D1-431F-95F7-9F12A0155F0F}"/>
              </a:ext>
            </a:extLst>
          </p:cNvPr>
          <p:cNvSpPr>
            <a:spLocks noChangeArrowheads="1"/>
          </p:cNvSpPr>
          <p:nvPr/>
        </p:nvSpPr>
        <p:spPr bwMode="auto">
          <a:xfrm>
            <a:off x="78042" y="1746169"/>
            <a:ext cx="7661275" cy="4705357"/>
          </a:xfrm>
          <a:prstGeom prst="rect">
            <a:avLst/>
          </a:prstGeom>
          <a:noFill/>
          <a:ln w="22225"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吹き出し: 角を丸めた四角形 17">
            <a:extLst>
              <a:ext uri="{FF2B5EF4-FFF2-40B4-BE49-F238E27FC236}">
                <a16:creationId xmlns:a16="http://schemas.microsoft.com/office/drawing/2014/main" id="{9476E38E-05D7-4DBF-BE17-D6EBBD908591}"/>
              </a:ext>
            </a:extLst>
          </p:cNvPr>
          <p:cNvSpPr/>
          <p:nvPr/>
        </p:nvSpPr>
        <p:spPr>
          <a:xfrm>
            <a:off x="6958080" y="3799203"/>
            <a:ext cx="2501607" cy="1586416"/>
          </a:xfrm>
          <a:prstGeom prst="wedgeRoundRectCallout">
            <a:avLst>
              <a:gd name="adj1" fmla="val -58063"/>
              <a:gd name="adj2" fmla="val 21194"/>
              <a:gd name="adj3" fmla="val 16667"/>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a:solidFill>
                  <a:srgbClr val="FF0000"/>
                </a:solidFill>
              </a:rPr>
              <a:t>【</a:t>
            </a:r>
            <a:r>
              <a:rPr kumimoji="1" lang="ja-JP" altLang="en-US">
                <a:solidFill>
                  <a:srgbClr val="FF0000"/>
                </a:solidFill>
              </a:rPr>
              <a:t>参考資料</a:t>
            </a:r>
            <a:r>
              <a:rPr kumimoji="1" lang="en-US" altLang="ja-JP">
                <a:solidFill>
                  <a:srgbClr val="FF0000"/>
                </a:solidFill>
              </a:rPr>
              <a:t>】</a:t>
            </a:r>
          </a:p>
          <a:p>
            <a:r>
              <a:rPr lang="ja-JP" altLang="en-US">
                <a:solidFill>
                  <a:srgbClr val="FF0000"/>
                </a:solidFill>
              </a:rPr>
              <a:t>・気象庁の「噴火警戒レベル」を解説したホームページ等</a:t>
            </a:r>
            <a:endParaRPr lang="en-US" altLang="ja-JP">
              <a:solidFill>
                <a:srgbClr val="FF0000"/>
              </a:solidFill>
            </a:endParaRPr>
          </a:p>
        </p:txBody>
      </p:sp>
    </p:spTree>
    <p:extLst>
      <p:ext uri="{BB962C8B-B14F-4D97-AF65-F5344CB8AC3E}">
        <p14:creationId xmlns:p14="http://schemas.microsoft.com/office/powerpoint/2010/main" val="1414542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0BE254D1-C521-490F-9EF2-7EB4EE3CB20A}"/>
              </a:ext>
            </a:extLst>
          </p:cNvPr>
          <p:cNvSpPr/>
          <p:nvPr/>
        </p:nvSpPr>
        <p:spPr>
          <a:xfrm>
            <a:off x="120038" y="673124"/>
            <a:ext cx="9735226" cy="2931136"/>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a:extLst>
              <a:ext uri="{FF2B5EF4-FFF2-40B4-BE49-F238E27FC236}">
                <a16:creationId xmlns:a16="http://schemas.microsoft.com/office/drawing/2014/main" id="{C84815F7-C731-48AD-9DD8-E2BD6E569C1F}"/>
              </a:ext>
            </a:extLst>
          </p:cNvPr>
          <p:cNvPicPr/>
          <p:nvPr/>
        </p:nvPicPr>
        <p:blipFill>
          <a:blip r:embed="rId3" cstate="email">
            <a:extLst>
              <a:ext uri="{28A0092B-C50C-407E-A947-70E740481C1C}">
                <a14:useLocalDpi xmlns:a14="http://schemas.microsoft.com/office/drawing/2010/main"/>
              </a:ext>
            </a:extLst>
          </a:blip>
          <a:stretch>
            <a:fillRect/>
          </a:stretch>
        </p:blipFill>
        <p:spPr bwMode="auto">
          <a:xfrm>
            <a:off x="240272" y="1008164"/>
            <a:ext cx="3325876" cy="23352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 name="正方形/長方形 19">
            <a:extLst>
              <a:ext uri="{FF2B5EF4-FFF2-40B4-BE49-F238E27FC236}">
                <a16:creationId xmlns:a16="http://schemas.microsoft.com/office/drawing/2014/main" id="{AF971D52-2C76-496C-9538-81BFB5241859}"/>
              </a:ext>
            </a:extLst>
          </p:cNvPr>
          <p:cNvSpPr/>
          <p:nvPr/>
        </p:nvSpPr>
        <p:spPr>
          <a:xfrm>
            <a:off x="3565072" y="2569099"/>
            <a:ext cx="6220890" cy="1108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噴火警戒レベル等を活用した事前の避難が必要です。また、突発的な噴火が発生した場合には、火口近くでは、直ちに火口から離れるとともに、建物や岩陰に隠れる必要があります</a:t>
            </a:r>
            <a:r>
              <a:rPr lang="ja-JP" altLang="en-US" sz="1600">
                <a:solidFill>
                  <a:schemeClr val="tx1"/>
                </a:solidFill>
              </a:rPr>
              <a:t>。</a:t>
            </a:r>
          </a:p>
        </p:txBody>
      </p:sp>
      <p:sp>
        <p:nvSpPr>
          <p:cNvPr id="21" name="四角形: 角を丸くする 20">
            <a:extLst>
              <a:ext uri="{FF2B5EF4-FFF2-40B4-BE49-F238E27FC236}">
                <a16:creationId xmlns:a16="http://schemas.microsoft.com/office/drawing/2014/main" id="{5659E763-0E3E-4E1F-9634-8D65B1E4704D}"/>
              </a:ext>
            </a:extLst>
          </p:cNvPr>
          <p:cNvSpPr/>
          <p:nvPr/>
        </p:nvSpPr>
        <p:spPr>
          <a:xfrm>
            <a:off x="3620736" y="2439983"/>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22" name="正方形/長方形 21">
            <a:extLst>
              <a:ext uri="{FF2B5EF4-FFF2-40B4-BE49-F238E27FC236}">
                <a16:creationId xmlns:a16="http://schemas.microsoft.com/office/drawing/2014/main" id="{FEE6676F-CF46-490E-AFE1-CE2E1421F7FE}"/>
              </a:ext>
            </a:extLst>
          </p:cNvPr>
          <p:cNvSpPr/>
          <p:nvPr/>
        </p:nvSpPr>
        <p:spPr>
          <a:xfrm>
            <a:off x="3555609" y="1191624"/>
            <a:ext cx="6299653" cy="1179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火口から吹き飛ばされる直径数十</a:t>
            </a:r>
            <a:r>
              <a:rPr lang="en-US" altLang="ja-JP" sz="1600">
                <a:solidFill>
                  <a:schemeClr val="tx1"/>
                </a:solidFill>
              </a:rPr>
              <a:t>cm</a:t>
            </a:r>
            <a:r>
              <a:rPr lang="ja-JP" altLang="ja-JP" sz="1600">
                <a:solidFill>
                  <a:schemeClr val="tx1"/>
                </a:solidFill>
              </a:rPr>
              <a:t>の大きな岩石等は、風の影響を受けにくく、火口から弾道を描いて飛来し、短時間で落下してきます。</a:t>
            </a:r>
            <a:endParaRPr lang="en-US" altLang="ja-JP" sz="1600">
              <a:solidFill>
                <a:schemeClr val="tx1"/>
              </a:solidFill>
            </a:endParaRPr>
          </a:p>
          <a:p>
            <a:r>
              <a:rPr lang="ja-JP" altLang="en-US" sz="1600">
                <a:solidFill>
                  <a:schemeClr val="tx1"/>
                </a:solidFill>
              </a:rPr>
              <a:t>　到</a:t>
            </a:r>
            <a:r>
              <a:rPr lang="ja-JP" altLang="ja-JP" sz="1600">
                <a:solidFill>
                  <a:schemeClr val="tx1"/>
                </a:solidFill>
              </a:rPr>
              <a:t>達範囲は火口から概ね</a:t>
            </a:r>
            <a:r>
              <a:rPr lang="en-US" altLang="ja-JP" sz="1600">
                <a:solidFill>
                  <a:schemeClr val="tx1"/>
                </a:solidFill>
              </a:rPr>
              <a:t>2</a:t>
            </a:r>
            <a:r>
              <a:rPr lang="ja-JP" altLang="ja-JP" sz="1600">
                <a:solidFill>
                  <a:schemeClr val="tx1"/>
                </a:solidFill>
              </a:rPr>
              <a:t>～</a:t>
            </a:r>
            <a:r>
              <a:rPr lang="en-US" altLang="ja-JP" sz="1600">
                <a:solidFill>
                  <a:schemeClr val="tx1"/>
                </a:solidFill>
              </a:rPr>
              <a:t>4km</a:t>
            </a:r>
            <a:r>
              <a:rPr lang="ja-JP" altLang="ja-JP" sz="1600">
                <a:solidFill>
                  <a:schemeClr val="tx1"/>
                </a:solidFill>
              </a:rPr>
              <a:t>以内に限られますが、過去には大きな噴石の飛散によって火口近傍で登山者等が死傷したり、建物が破壊されるなどの被害が発生しています</a:t>
            </a:r>
            <a:r>
              <a:rPr lang="ja-JP" altLang="en-US" sz="1600">
                <a:solidFill>
                  <a:schemeClr val="tx1"/>
                </a:solidFill>
              </a:rPr>
              <a:t>。</a:t>
            </a:r>
          </a:p>
        </p:txBody>
      </p:sp>
      <p:sp>
        <p:nvSpPr>
          <p:cNvPr id="44" name="四角形: 角を丸くする 43">
            <a:extLst>
              <a:ext uri="{FF2B5EF4-FFF2-40B4-BE49-F238E27FC236}">
                <a16:creationId xmlns:a16="http://schemas.microsoft.com/office/drawing/2014/main" id="{58AAFA10-8117-4CDC-BB00-22EDB6970A56}"/>
              </a:ext>
            </a:extLst>
          </p:cNvPr>
          <p:cNvSpPr/>
          <p:nvPr/>
        </p:nvSpPr>
        <p:spPr>
          <a:xfrm>
            <a:off x="240272" y="825583"/>
            <a:ext cx="3281259"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大きな噴石</a:t>
            </a:r>
          </a:p>
        </p:txBody>
      </p:sp>
      <p:sp>
        <p:nvSpPr>
          <p:cNvPr id="23" name="四角形: 角を丸くする 22">
            <a:extLst>
              <a:ext uri="{FF2B5EF4-FFF2-40B4-BE49-F238E27FC236}">
                <a16:creationId xmlns:a16="http://schemas.microsoft.com/office/drawing/2014/main" id="{9437E7B3-71FB-4DDD-8EC6-2B9B62B33BAC}"/>
              </a:ext>
            </a:extLst>
          </p:cNvPr>
          <p:cNvSpPr/>
          <p:nvPr/>
        </p:nvSpPr>
        <p:spPr>
          <a:xfrm>
            <a:off x="120038" y="3750303"/>
            <a:ext cx="9735226" cy="2787658"/>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6322D6FD-D94C-4D6E-9207-5C8C888D7EEE}"/>
              </a:ext>
            </a:extLst>
          </p:cNvPr>
          <p:cNvSpPr/>
          <p:nvPr/>
        </p:nvSpPr>
        <p:spPr>
          <a:xfrm>
            <a:off x="3530992" y="5209061"/>
            <a:ext cx="6324271" cy="1179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小さな噴石でもあたりどころが悪ければ、人命にかかわります。噴火に気付いた場合、屋内等に退避することで小さな噴石から身を守ることができます</a:t>
            </a:r>
            <a:r>
              <a:rPr lang="ja-JP" altLang="en-US" sz="1600">
                <a:solidFill>
                  <a:schemeClr val="tx1"/>
                </a:solidFill>
              </a:rPr>
              <a:t>。</a:t>
            </a:r>
            <a:endParaRPr lang="en-US" altLang="ja-JP" sz="1600">
              <a:solidFill>
                <a:schemeClr val="tx1"/>
              </a:solidFill>
            </a:endParaRPr>
          </a:p>
        </p:txBody>
      </p:sp>
      <p:sp>
        <p:nvSpPr>
          <p:cNvPr id="27" name="正方形/長方形 26">
            <a:extLst>
              <a:ext uri="{FF2B5EF4-FFF2-40B4-BE49-F238E27FC236}">
                <a16:creationId xmlns:a16="http://schemas.microsoft.com/office/drawing/2014/main" id="{6F0C96B3-C274-4FB6-9DD0-538E52C79FCD}"/>
              </a:ext>
            </a:extLst>
          </p:cNvPr>
          <p:cNvSpPr/>
          <p:nvPr/>
        </p:nvSpPr>
        <p:spPr>
          <a:xfrm>
            <a:off x="3538949" y="4066330"/>
            <a:ext cx="6247013" cy="1179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比較的小さな噴石は火口から</a:t>
            </a:r>
            <a:r>
              <a:rPr lang="en-US" altLang="ja-JP" sz="1600">
                <a:solidFill>
                  <a:schemeClr val="tx1"/>
                </a:solidFill>
              </a:rPr>
              <a:t>10km</a:t>
            </a:r>
            <a:r>
              <a:rPr lang="ja-JP" altLang="ja-JP" sz="1600">
                <a:solidFill>
                  <a:schemeClr val="tx1"/>
                </a:solidFill>
              </a:rPr>
              <a:t>以上遠方まで風に流されて降下する場合もあります。また、噴出してから地面に降下するまでに数分～十数分かかります</a:t>
            </a:r>
            <a:r>
              <a:rPr lang="ja-JP" altLang="en-US" sz="1600">
                <a:solidFill>
                  <a:schemeClr val="tx1"/>
                </a:solidFill>
              </a:rPr>
              <a:t>。</a:t>
            </a:r>
          </a:p>
        </p:txBody>
      </p:sp>
      <p:pic>
        <p:nvPicPr>
          <p:cNvPr id="18" name="図 17">
            <a:extLst>
              <a:ext uri="{FF2B5EF4-FFF2-40B4-BE49-F238E27FC236}">
                <a16:creationId xmlns:a16="http://schemas.microsoft.com/office/drawing/2014/main" id="{175F8134-F04C-4AB5-B016-B73EFFE5C140}"/>
              </a:ext>
            </a:extLst>
          </p:cNvPr>
          <p:cNvPicPr/>
          <p:nvPr/>
        </p:nvPicPr>
        <p:blipFill rotWithShape="1">
          <a:blip r:embed="rId4" cstate="email">
            <a:extLst>
              <a:ext uri="{28A0092B-C50C-407E-A947-70E740481C1C}">
                <a14:useLocalDpi xmlns:a14="http://schemas.microsoft.com/office/drawing/2010/main"/>
              </a:ext>
            </a:extLst>
          </a:blip>
          <a:srcRect/>
          <a:stretch/>
        </p:blipFill>
        <p:spPr>
          <a:xfrm>
            <a:off x="240272" y="4069223"/>
            <a:ext cx="3281259" cy="21918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9" name="四角形: 角を丸くする 28">
            <a:extLst>
              <a:ext uri="{FF2B5EF4-FFF2-40B4-BE49-F238E27FC236}">
                <a16:creationId xmlns:a16="http://schemas.microsoft.com/office/drawing/2014/main" id="{BB205CE2-BE0A-4E3B-8206-97D5002D4715}"/>
              </a:ext>
            </a:extLst>
          </p:cNvPr>
          <p:cNvSpPr/>
          <p:nvPr/>
        </p:nvSpPr>
        <p:spPr>
          <a:xfrm>
            <a:off x="3620736" y="827758"/>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31" name="四角形: 角を丸くする 30">
            <a:extLst>
              <a:ext uri="{FF2B5EF4-FFF2-40B4-BE49-F238E27FC236}">
                <a16:creationId xmlns:a16="http://schemas.microsoft.com/office/drawing/2014/main" id="{441DB0AD-B466-485C-96BE-E11940100971}"/>
              </a:ext>
            </a:extLst>
          </p:cNvPr>
          <p:cNvSpPr/>
          <p:nvPr/>
        </p:nvSpPr>
        <p:spPr>
          <a:xfrm>
            <a:off x="827895" y="3097191"/>
            <a:ext cx="2178745" cy="2483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a:solidFill>
                  <a:schemeClr val="tx1"/>
                </a:solidFill>
              </a:rPr>
              <a:t>大きな噴石によって被災した山小屋</a:t>
            </a:r>
          </a:p>
        </p:txBody>
      </p:sp>
      <p:sp>
        <p:nvSpPr>
          <p:cNvPr id="28" name="四角形: 角を丸くする 27">
            <a:extLst>
              <a:ext uri="{FF2B5EF4-FFF2-40B4-BE49-F238E27FC236}">
                <a16:creationId xmlns:a16="http://schemas.microsoft.com/office/drawing/2014/main" id="{EFBF7A3B-1850-4EDD-B80D-8B6759973C63}"/>
              </a:ext>
            </a:extLst>
          </p:cNvPr>
          <p:cNvSpPr/>
          <p:nvPr/>
        </p:nvSpPr>
        <p:spPr>
          <a:xfrm>
            <a:off x="240272" y="3900338"/>
            <a:ext cx="3188497"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小さな噴石</a:t>
            </a:r>
          </a:p>
        </p:txBody>
      </p:sp>
      <p:sp>
        <p:nvSpPr>
          <p:cNvPr id="33" name="四角形: 角を丸くする 32">
            <a:extLst>
              <a:ext uri="{FF2B5EF4-FFF2-40B4-BE49-F238E27FC236}">
                <a16:creationId xmlns:a16="http://schemas.microsoft.com/office/drawing/2014/main" id="{3EAC0E21-17B8-4015-A5CF-9746D2863B59}"/>
              </a:ext>
            </a:extLst>
          </p:cNvPr>
          <p:cNvSpPr/>
          <p:nvPr/>
        </p:nvSpPr>
        <p:spPr>
          <a:xfrm>
            <a:off x="1205675" y="6021018"/>
            <a:ext cx="1423184" cy="24008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a:solidFill>
                  <a:schemeClr val="tx1"/>
                </a:solidFill>
              </a:rPr>
              <a:t>小さな噴石（写真赤丸）</a:t>
            </a:r>
          </a:p>
        </p:txBody>
      </p:sp>
      <p:sp>
        <p:nvSpPr>
          <p:cNvPr id="36" name="楕円 35">
            <a:extLst>
              <a:ext uri="{FF2B5EF4-FFF2-40B4-BE49-F238E27FC236}">
                <a16:creationId xmlns:a16="http://schemas.microsoft.com/office/drawing/2014/main" id="{D81D817A-DA8D-41A7-99BB-F86A00871E2D}"/>
              </a:ext>
            </a:extLst>
          </p:cNvPr>
          <p:cNvSpPr/>
          <p:nvPr/>
        </p:nvSpPr>
        <p:spPr>
          <a:xfrm>
            <a:off x="796108" y="5120040"/>
            <a:ext cx="470263" cy="42101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B0D46D0E-A7F6-4666-9A24-67E79760733D}"/>
              </a:ext>
            </a:extLst>
          </p:cNvPr>
          <p:cNvSpPr/>
          <p:nvPr/>
        </p:nvSpPr>
        <p:spPr>
          <a:xfrm>
            <a:off x="1318059" y="5129025"/>
            <a:ext cx="470263" cy="42101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E295E811-C813-4A92-AD18-1255BF0A7F1B}"/>
              </a:ext>
            </a:extLst>
          </p:cNvPr>
          <p:cNvSpPr/>
          <p:nvPr/>
        </p:nvSpPr>
        <p:spPr>
          <a:xfrm>
            <a:off x="1887908" y="4790312"/>
            <a:ext cx="378025" cy="33843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C914EA1B-9DBF-4FD3-A3F2-5C6B83684E23}"/>
              </a:ext>
            </a:extLst>
          </p:cNvPr>
          <p:cNvSpPr/>
          <p:nvPr/>
        </p:nvSpPr>
        <p:spPr>
          <a:xfrm>
            <a:off x="1971765" y="5111612"/>
            <a:ext cx="346421" cy="31014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F8026E13-DAA2-4B15-BAAA-19496DBC6BC9}"/>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火山現象とその特性①</a:t>
            </a:r>
            <a:endParaRPr lang="en-US" altLang="zh-TW"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57" name="四角形: 角を丸くする 56">
            <a:extLst>
              <a:ext uri="{FF2B5EF4-FFF2-40B4-BE49-F238E27FC236}">
                <a16:creationId xmlns:a16="http://schemas.microsoft.com/office/drawing/2014/main" id="{9E8F8E24-A45A-4CDE-A83B-8AE6130E0BCE}"/>
              </a:ext>
            </a:extLst>
          </p:cNvPr>
          <p:cNvSpPr/>
          <p:nvPr/>
        </p:nvSpPr>
        <p:spPr>
          <a:xfrm>
            <a:off x="1013089" y="3330340"/>
            <a:ext cx="1719061" cy="2817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a:solidFill>
                  <a:schemeClr val="tx1"/>
                </a:solidFill>
              </a:rPr>
              <a:t>出典：御嶽山合同観測班</a:t>
            </a:r>
            <a:endParaRPr lang="en-US" altLang="ja-JP" sz="1050">
              <a:solidFill>
                <a:schemeClr val="tx1"/>
              </a:solidFill>
            </a:endParaRPr>
          </a:p>
        </p:txBody>
      </p:sp>
      <p:sp>
        <p:nvSpPr>
          <p:cNvPr id="58" name="四角形: 角を丸くする 57">
            <a:extLst>
              <a:ext uri="{FF2B5EF4-FFF2-40B4-BE49-F238E27FC236}">
                <a16:creationId xmlns:a16="http://schemas.microsoft.com/office/drawing/2014/main" id="{ADA7B1B8-BBE1-4EBB-A1BB-F097A7E96C1D}"/>
              </a:ext>
            </a:extLst>
          </p:cNvPr>
          <p:cNvSpPr/>
          <p:nvPr/>
        </p:nvSpPr>
        <p:spPr>
          <a:xfrm>
            <a:off x="1289103" y="6247360"/>
            <a:ext cx="1143404" cy="2817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a:solidFill>
                  <a:schemeClr val="tx1"/>
                </a:solidFill>
              </a:rPr>
              <a:t>出典：気象庁</a:t>
            </a:r>
            <a:r>
              <a:rPr lang="en-US" altLang="ja-JP" sz="1050">
                <a:solidFill>
                  <a:schemeClr val="tx1"/>
                </a:solidFill>
              </a:rPr>
              <a:t>HP</a:t>
            </a:r>
          </a:p>
        </p:txBody>
      </p:sp>
      <p:sp>
        <p:nvSpPr>
          <p:cNvPr id="62" name="テキスト ボックス 61">
            <a:extLst>
              <a:ext uri="{FF2B5EF4-FFF2-40B4-BE49-F238E27FC236}">
                <a16:creationId xmlns:a16="http://schemas.microsoft.com/office/drawing/2014/main" id="{CF976D40-1851-4DB1-9494-AC7ED7E318F3}"/>
              </a:ext>
            </a:extLst>
          </p:cNvPr>
          <p:cNvSpPr txBox="1"/>
          <p:nvPr/>
        </p:nvSpPr>
        <p:spPr>
          <a:xfrm>
            <a:off x="7304133" y="86941"/>
            <a:ext cx="2557481" cy="415498"/>
          </a:xfrm>
          <a:prstGeom prst="rect">
            <a:avLst/>
          </a:prstGeom>
          <a:solidFill>
            <a:schemeClr val="tx1"/>
          </a:solidFill>
        </p:spPr>
        <p:txBody>
          <a:bodyPr wrap="square" rtlCol="0">
            <a:spAutoFit/>
          </a:bodyPr>
          <a:lstStyle/>
          <a:p>
            <a:pPr algn="r"/>
            <a:r>
              <a:rPr kumimoji="1" lang="ja-JP" altLang="en-US" sz="1050" dirty="0">
                <a:solidFill>
                  <a:schemeClr val="bg1"/>
                </a:solidFill>
              </a:rPr>
              <a:t>集客施設等における噴火時等の避難確保計画作成の手引き（</a:t>
            </a:r>
            <a:r>
              <a:rPr lang="ja-JP" altLang="en-US" sz="1050" dirty="0">
                <a:solidFill>
                  <a:schemeClr val="bg1"/>
                </a:solidFill>
                <a:latin typeface="ＭＳ Ｐゴシック 本文"/>
              </a:rPr>
              <a:t>第４版）</a:t>
            </a:r>
            <a:r>
              <a:rPr kumimoji="1" lang="ja-JP" altLang="en-US" sz="1050" dirty="0">
                <a:solidFill>
                  <a:schemeClr val="bg1"/>
                </a:solidFill>
              </a:rPr>
              <a:t>　</a:t>
            </a:r>
            <a:r>
              <a:rPr kumimoji="1" lang="en-US" altLang="ja-JP" sz="1050" dirty="0">
                <a:solidFill>
                  <a:schemeClr val="bg1"/>
                </a:solidFill>
              </a:rPr>
              <a:t>p97-100</a:t>
            </a:r>
            <a:r>
              <a:rPr kumimoji="1" lang="ja-JP" altLang="en-US" sz="1050" dirty="0">
                <a:solidFill>
                  <a:schemeClr val="bg1"/>
                </a:solidFill>
              </a:rPr>
              <a:t>より</a:t>
            </a:r>
          </a:p>
        </p:txBody>
      </p:sp>
      <p:sp>
        <p:nvSpPr>
          <p:cNvPr id="65" name="四角形: 角を丸くする 64">
            <a:extLst>
              <a:ext uri="{FF2B5EF4-FFF2-40B4-BE49-F238E27FC236}">
                <a16:creationId xmlns:a16="http://schemas.microsoft.com/office/drawing/2014/main" id="{623751EC-75A4-49E3-ADF8-A5CAB48AFA3E}"/>
              </a:ext>
            </a:extLst>
          </p:cNvPr>
          <p:cNvSpPr/>
          <p:nvPr/>
        </p:nvSpPr>
        <p:spPr>
          <a:xfrm>
            <a:off x="3620736" y="5132011"/>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66" name="四角形: 角を丸くする 65">
            <a:extLst>
              <a:ext uri="{FF2B5EF4-FFF2-40B4-BE49-F238E27FC236}">
                <a16:creationId xmlns:a16="http://schemas.microsoft.com/office/drawing/2014/main" id="{C727B041-6362-4731-8510-909F5AFACA4A}"/>
              </a:ext>
            </a:extLst>
          </p:cNvPr>
          <p:cNvSpPr/>
          <p:nvPr/>
        </p:nvSpPr>
        <p:spPr>
          <a:xfrm>
            <a:off x="3620736" y="3938886"/>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2" name="スライド番号プレースホルダー 1">
            <a:extLst>
              <a:ext uri="{FF2B5EF4-FFF2-40B4-BE49-F238E27FC236}">
                <a16:creationId xmlns:a16="http://schemas.microsoft.com/office/drawing/2014/main" id="{71A2A974-0737-4B7E-9893-732FD687B20A}"/>
              </a:ext>
            </a:extLst>
          </p:cNvPr>
          <p:cNvSpPr>
            <a:spLocks noGrp="1"/>
          </p:cNvSpPr>
          <p:nvPr>
            <p:ph type="sldNum" sz="quarter" idx="12"/>
          </p:nvPr>
        </p:nvSpPr>
        <p:spPr/>
        <p:txBody>
          <a:bodyPr/>
          <a:lstStyle/>
          <a:p>
            <a:r>
              <a:rPr kumimoji="1" lang="en-US" altLang="ja-JP" dirty="0"/>
              <a:t>54</a:t>
            </a:r>
            <a:endParaRPr kumimoji="1" lang="ja-JP" altLang="en-US" dirty="0"/>
          </a:p>
        </p:txBody>
      </p:sp>
    </p:spTree>
    <p:extLst>
      <p:ext uri="{BB962C8B-B14F-4D97-AF65-F5344CB8AC3E}">
        <p14:creationId xmlns:p14="http://schemas.microsoft.com/office/powerpoint/2010/main" val="1522318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四角形: 角を丸くする 63">
            <a:extLst>
              <a:ext uri="{FF2B5EF4-FFF2-40B4-BE49-F238E27FC236}">
                <a16:creationId xmlns:a16="http://schemas.microsoft.com/office/drawing/2014/main" id="{2682C7F4-5EF9-4E3F-BCE8-2177654D8B87}"/>
              </a:ext>
            </a:extLst>
          </p:cNvPr>
          <p:cNvSpPr/>
          <p:nvPr/>
        </p:nvSpPr>
        <p:spPr>
          <a:xfrm>
            <a:off x="120038" y="3448050"/>
            <a:ext cx="9735226" cy="3390899"/>
          </a:xfrm>
          <a:prstGeom prst="roundRect">
            <a:avLst>
              <a:gd name="adj" fmla="val 12044"/>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A4A315B7-2175-478D-9408-F1863E32276C}"/>
              </a:ext>
            </a:extLst>
          </p:cNvPr>
          <p:cNvSpPr/>
          <p:nvPr/>
        </p:nvSpPr>
        <p:spPr>
          <a:xfrm>
            <a:off x="3565072" y="5918135"/>
            <a:ext cx="6220890" cy="1108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ja-JP" altLang="ja-JP" sz="1600" dirty="0">
                <a:solidFill>
                  <a:schemeClr val="tx1"/>
                </a:solidFill>
              </a:rPr>
              <a:t>火砕流</a:t>
            </a:r>
            <a:r>
              <a:rPr lang="ja-JP" altLang="en-US" sz="1600" dirty="0">
                <a:solidFill>
                  <a:schemeClr val="tx1"/>
                </a:solidFill>
              </a:rPr>
              <a:t>・火砕サージ</a:t>
            </a:r>
            <a:r>
              <a:rPr lang="ja-JP" altLang="ja-JP" sz="1600" dirty="0">
                <a:solidFill>
                  <a:schemeClr val="tx1"/>
                </a:solidFill>
              </a:rPr>
              <a:t>が発生した後では、避難のための時間はほとんど確保できません。噴火警戒レベル等を活用し、火砕流</a:t>
            </a:r>
            <a:r>
              <a:rPr lang="ja-JP" altLang="en-US" sz="1600" dirty="0">
                <a:solidFill>
                  <a:schemeClr val="tx1"/>
                </a:solidFill>
              </a:rPr>
              <a:t>・火砕サージ</a:t>
            </a:r>
            <a:r>
              <a:rPr lang="ja-JP" altLang="ja-JP" sz="1600" dirty="0">
                <a:solidFill>
                  <a:schemeClr val="tx1"/>
                </a:solidFill>
              </a:rPr>
              <a:t>の到達が予想される範囲において、事前の避難が必要です</a:t>
            </a:r>
            <a:r>
              <a:rPr lang="ja-JP" altLang="en-US" sz="1600" dirty="0">
                <a:solidFill>
                  <a:schemeClr val="tx1"/>
                </a:solidFill>
              </a:rPr>
              <a:t>。</a:t>
            </a:r>
          </a:p>
        </p:txBody>
      </p:sp>
      <p:sp>
        <p:nvSpPr>
          <p:cNvPr id="66" name="四角形: 角を丸くする 65">
            <a:extLst>
              <a:ext uri="{FF2B5EF4-FFF2-40B4-BE49-F238E27FC236}">
                <a16:creationId xmlns:a16="http://schemas.microsoft.com/office/drawing/2014/main" id="{1CE77078-8557-4674-A404-596415F69E44}"/>
              </a:ext>
            </a:extLst>
          </p:cNvPr>
          <p:cNvSpPr/>
          <p:nvPr/>
        </p:nvSpPr>
        <p:spPr>
          <a:xfrm>
            <a:off x="3620736" y="5824125"/>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dirty="0">
                <a:solidFill>
                  <a:schemeClr val="tx1"/>
                </a:solidFill>
              </a:rPr>
              <a:t>ポイント</a:t>
            </a:r>
          </a:p>
        </p:txBody>
      </p:sp>
      <p:sp>
        <p:nvSpPr>
          <p:cNvPr id="67" name="正方形/長方形 66">
            <a:extLst>
              <a:ext uri="{FF2B5EF4-FFF2-40B4-BE49-F238E27FC236}">
                <a16:creationId xmlns:a16="http://schemas.microsoft.com/office/drawing/2014/main" id="{E9B39346-613A-4B77-A19F-DA36F74FBB41}"/>
              </a:ext>
            </a:extLst>
          </p:cNvPr>
          <p:cNvSpPr/>
          <p:nvPr/>
        </p:nvSpPr>
        <p:spPr>
          <a:xfrm>
            <a:off x="3555610" y="3943665"/>
            <a:ext cx="6230352" cy="1837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600" dirty="0">
                <a:solidFill>
                  <a:schemeClr val="tx1"/>
                </a:solidFill>
              </a:rPr>
              <a:t>　</a:t>
            </a:r>
            <a:r>
              <a:rPr lang="ja-JP" altLang="ja-JP" sz="1600" dirty="0">
                <a:solidFill>
                  <a:schemeClr val="tx1"/>
                </a:solidFill>
              </a:rPr>
              <a:t>高温の火山灰や火山岩塊などの火砕物と火山ガスとが一体となって高速で流下する現象です。規模の大きな噴煙柱や溶岩ドームの崩壊などにより発生します。大規模な場合は地形の起伏にかかわらず広範囲に広がり、通過域を焼失、埋没させ、破壊力が大きく極めて恐ろしい火山現象です。流下速度は時速数十</a:t>
            </a:r>
            <a:r>
              <a:rPr lang="en-US" altLang="ja-JP" sz="1600" dirty="0">
                <a:solidFill>
                  <a:schemeClr val="tx1"/>
                </a:solidFill>
              </a:rPr>
              <a:t>km</a:t>
            </a:r>
            <a:r>
              <a:rPr lang="ja-JP" altLang="ja-JP" sz="1600" dirty="0">
                <a:solidFill>
                  <a:schemeClr val="tx1"/>
                </a:solidFill>
              </a:rPr>
              <a:t>から百数十</a:t>
            </a:r>
            <a:r>
              <a:rPr lang="en-US" altLang="ja-JP" sz="1600" dirty="0">
                <a:solidFill>
                  <a:schemeClr val="tx1"/>
                </a:solidFill>
              </a:rPr>
              <a:t> km</a:t>
            </a:r>
            <a:r>
              <a:rPr lang="ja-JP" altLang="ja-JP" sz="1600" dirty="0">
                <a:solidFill>
                  <a:schemeClr val="tx1"/>
                </a:solidFill>
              </a:rPr>
              <a:t>、温度は数百</a:t>
            </a:r>
            <a:r>
              <a:rPr lang="ja-JP" altLang="en-US" sz="1600" dirty="0">
                <a:solidFill>
                  <a:schemeClr val="tx1"/>
                </a:solidFill>
              </a:rPr>
              <a:t>度</a:t>
            </a:r>
            <a:r>
              <a:rPr lang="ja-JP" altLang="ja-JP" sz="1600" dirty="0">
                <a:solidFill>
                  <a:schemeClr val="tx1"/>
                </a:solidFill>
              </a:rPr>
              <a:t>にも達します</a:t>
            </a:r>
            <a:r>
              <a:rPr lang="ja-JP" altLang="en-US" sz="1600" dirty="0">
                <a:solidFill>
                  <a:schemeClr val="tx1"/>
                </a:solidFill>
              </a:rPr>
              <a:t>。また、火砕流の周辺には「火砕サージ」と呼ばれる細粒の火山灰を含む、高温の火山ガスを主体とする流動性の高い危険な現象が発生します。</a:t>
            </a:r>
          </a:p>
        </p:txBody>
      </p:sp>
      <p:sp>
        <p:nvSpPr>
          <p:cNvPr id="68" name="四角形: 角を丸くする 67">
            <a:extLst>
              <a:ext uri="{FF2B5EF4-FFF2-40B4-BE49-F238E27FC236}">
                <a16:creationId xmlns:a16="http://schemas.microsoft.com/office/drawing/2014/main" id="{CE5F8802-949F-4BB9-8991-DF4DEC85E270}"/>
              </a:ext>
            </a:extLst>
          </p:cNvPr>
          <p:cNvSpPr/>
          <p:nvPr/>
        </p:nvSpPr>
        <p:spPr>
          <a:xfrm>
            <a:off x="3620736" y="3623425"/>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dirty="0">
                <a:solidFill>
                  <a:schemeClr val="tx1"/>
                </a:solidFill>
              </a:rPr>
              <a:t>特性</a:t>
            </a:r>
            <a:endParaRPr kumimoji="1" lang="ja-JP" altLang="en-US" dirty="0">
              <a:solidFill>
                <a:schemeClr val="tx1"/>
              </a:solidFill>
            </a:endParaRPr>
          </a:p>
        </p:txBody>
      </p:sp>
      <p:sp>
        <p:nvSpPr>
          <p:cNvPr id="55" name="四角形: 角を丸くする 54">
            <a:extLst>
              <a:ext uri="{FF2B5EF4-FFF2-40B4-BE49-F238E27FC236}">
                <a16:creationId xmlns:a16="http://schemas.microsoft.com/office/drawing/2014/main" id="{08B18905-A201-4A41-82F4-9B9CB362496D}"/>
              </a:ext>
            </a:extLst>
          </p:cNvPr>
          <p:cNvSpPr/>
          <p:nvPr/>
        </p:nvSpPr>
        <p:spPr>
          <a:xfrm>
            <a:off x="120038" y="620870"/>
            <a:ext cx="9735226" cy="2798605"/>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FCBC3B94-EEBF-466C-A2BF-735163FE3350}"/>
              </a:ext>
            </a:extLst>
          </p:cNvPr>
          <p:cNvSpPr/>
          <p:nvPr/>
        </p:nvSpPr>
        <p:spPr>
          <a:xfrm>
            <a:off x="3565072" y="2199345"/>
            <a:ext cx="6220890" cy="1108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マスクやゴーグルなどをして、外出や運転を控えましょう</a:t>
            </a:r>
            <a:r>
              <a:rPr lang="ja-JP" altLang="en-US" sz="1600">
                <a:solidFill>
                  <a:schemeClr val="tx1"/>
                </a:solidFill>
              </a:rPr>
              <a:t>。</a:t>
            </a:r>
          </a:p>
        </p:txBody>
      </p:sp>
      <p:sp>
        <p:nvSpPr>
          <p:cNvPr id="58" name="四角形: 角を丸くする 57">
            <a:extLst>
              <a:ext uri="{FF2B5EF4-FFF2-40B4-BE49-F238E27FC236}">
                <a16:creationId xmlns:a16="http://schemas.microsoft.com/office/drawing/2014/main" id="{6B21F8D2-582F-43BD-82D3-22C62C9EC498}"/>
              </a:ext>
            </a:extLst>
          </p:cNvPr>
          <p:cNvSpPr/>
          <p:nvPr/>
        </p:nvSpPr>
        <p:spPr>
          <a:xfrm>
            <a:off x="3620736" y="2260729"/>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59" name="正方形/長方形 58">
            <a:extLst>
              <a:ext uri="{FF2B5EF4-FFF2-40B4-BE49-F238E27FC236}">
                <a16:creationId xmlns:a16="http://schemas.microsoft.com/office/drawing/2014/main" id="{2BDF99B7-99B4-4183-98EF-F79F58835623}"/>
              </a:ext>
            </a:extLst>
          </p:cNvPr>
          <p:cNvSpPr/>
          <p:nvPr/>
        </p:nvSpPr>
        <p:spPr>
          <a:xfrm>
            <a:off x="3555610" y="999670"/>
            <a:ext cx="6230352" cy="1179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火</a:t>
            </a:r>
            <a:r>
              <a:rPr lang="ja-JP" altLang="ja-JP" sz="1600">
                <a:solidFill>
                  <a:schemeClr val="tx1"/>
                </a:solidFill>
              </a:rPr>
              <a:t>山灰は、慢性の喘息や慢性閉塞性肺疾患（肺気腫など）の症状を悪化させたり、健康な人でも目や鼻・のど等呼吸器などに影響を与えるおそれがあります。また、降ってくる火山灰や積もった火山灰が、視界不良や車のスリップなどを引き起こすおそれがあります。</a:t>
            </a:r>
            <a:endParaRPr lang="ja-JP" altLang="en-US" sz="1600">
              <a:solidFill>
                <a:schemeClr val="tx1"/>
              </a:solidFill>
            </a:endParaRPr>
          </a:p>
        </p:txBody>
      </p:sp>
      <p:sp>
        <p:nvSpPr>
          <p:cNvPr id="61" name="四角形: 角を丸くする 60">
            <a:extLst>
              <a:ext uri="{FF2B5EF4-FFF2-40B4-BE49-F238E27FC236}">
                <a16:creationId xmlns:a16="http://schemas.microsoft.com/office/drawing/2014/main" id="{35327170-6EA2-4103-B68A-2A3D4B34A46F}"/>
              </a:ext>
            </a:extLst>
          </p:cNvPr>
          <p:cNvSpPr/>
          <p:nvPr/>
        </p:nvSpPr>
        <p:spPr>
          <a:xfrm>
            <a:off x="3620736" y="775504"/>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51" name="テキスト ボックス 50">
            <a:extLst>
              <a:ext uri="{FF2B5EF4-FFF2-40B4-BE49-F238E27FC236}">
                <a16:creationId xmlns:a16="http://schemas.microsoft.com/office/drawing/2014/main" id="{F8026E13-DAA2-4B15-BAAA-19496DBC6BC9}"/>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火山現象とその特性②</a:t>
            </a:r>
            <a:endParaRPr lang="en-US" altLang="zh-TW" sz="3200" dirty="0">
              <a:solidFill>
                <a:schemeClr val="bg1"/>
              </a:solidFill>
              <a:latin typeface="HGS創英角ｺﾞｼｯｸUB" panose="020B0900000000000000" pitchFamily="50" charset="-128"/>
              <a:ea typeface="HGS創英角ｺﾞｼｯｸUB" panose="020B0900000000000000" pitchFamily="50" charset="-128"/>
            </a:endParaRPr>
          </a:p>
        </p:txBody>
      </p:sp>
      <p:grpSp>
        <p:nvGrpSpPr>
          <p:cNvPr id="54" name="グループ化 53">
            <a:extLst>
              <a:ext uri="{FF2B5EF4-FFF2-40B4-BE49-F238E27FC236}">
                <a16:creationId xmlns:a16="http://schemas.microsoft.com/office/drawing/2014/main" id="{B7C49C6D-06F7-46C4-B80C-70334816AAE6}"/>
              </a:ext>
            </a:extLst>
          </p:cNvPr>
          <p:cNvGrpSpPr/>
          <p:nvPr/>
        </p:nvGrpSpPr>
        <p:grpSpPr>
          <a:xfrm>
            <a:off x="278566" y="748656"/>
            <a:ext cx="3281259" cy="2704243"/>
            <a:chOff x="1434072" y="851710"/>
            <a:chExt cx="3281259" cy="2704243"/>
          </a:xfrm>
        </p:grpSpPr>
        <p:pic>
          <p:nvPicPr>
            <p:cNvPr id="43" name="図 42">
              <a:extLst>
                <a:ext uri="{FF2B5EF4-FFF2-40B4-BE49-F238E27FC236}">
                  <a16:creationId xmlns:a16="http://schemas.microsoft.com/office/drawing/2014/main" id="{B9EE2DC5-7BC2-4A2F-92AD-3D0A8364F9F8}"/>
                </a:ext>
              </a:extLst>
            </p:cNvPr>
            <p:cNvPicPr/>
            <p:nvPr/>
          </p:nvPicPr>
          <p:blipFill>
            <a:blip r:embed="rId3" cstate="email">
              <a:extLst>
                <a:ext uri="{28A0092B-C50C-407E-A947-70E740481C1C}">
                  <a14:useLocalDpi xmlns:a14="http://schemas.microsoft.com/office/drawing/2010/main"/>
                </a:ext>
              </a:extLst>
            </a:blip>
            <a:stretch>
              <a:fillRect/>
            </a:stretch>
          </p:blipFill>
          <p:spPr bwMode="auto">
            <a:xfrm>
              <a:off x="1472171" y="990750"/>
              <a:ext cx="3237097" cy="232967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31" name="四角形: 角を丸くする 30">
              <a:extLst>
                <a:ext uri="{FF2B5EF4-FFF2-40B4-BE49-F238E27FC236}">
                  <a16:creationId xmlns:a16="http://schemas.microsoft.com/office/drawing/2014/main" id="{441DB0AD-B466-485C-96BE-E11940100971}"/>
                </a:ext>
              </a:extLst>
            </p:cNvPr>
            <p:cNvSpPr/>
            <p:nvPr/>
          </p:nvSpPr>
          <p:spPr>
            <a:xfrm>
              <a:off x="1841306" y="3084098"/>
              <a:ext cx="2450913" cy="24394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a:solidFill>
                    <a:schemeClr val="tx1"/>
                  </a:solidFill>
                </a:rPr>
                <a:t>雲仙岳：火山灰が舞い上がっている様子</a:t>
              </a:r>
              <a:endParaRPr lang="en-US" altLang="ja-JP" sz="1050">
                <a:solidFill>
                  <a:schemeClr val="tx1"/>
                </a:solidFill>
              </a:endParaRPr>
            </a:p>
          </p:txBody>
        </p:sp>
        <p:sp>
          <p:nvSpPr>
            <p:cNvPr id="44" name="四角形: 角を丸くする 43">
              <a:extLst>
                <a:ext uri="{FF2B5EF4-FFF2-40B4-BE49-F238E27FC236}">
                  <a16:creationId xmlns:a16="http://schemas.microsoft.com/office/drawing/2014/main" id="{58AAFA10-8117-4CDC-BB00-22EDB6970A56}"/>
                </a:ext>
              </a:extLst>
            </p:cNvPr>
            <p:cNvSpPr/>
            <p:nvPr/>
          </p:nvSpPr>
          <p:spPr>
            <a:xfrm>
              <a:off x="1434072" y="851710"/>
              <a:ext cx="3281259"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火山灰</a:t>
              </a:r>
            </a:p>
          </p:txBody>
        </p:sp>
        <p:sp>
          <p:nvSpPr>
            <p:cNvPr id="47" name="四角形: 角を丸くする 46">
              <a:extLst>
                <a:ext uri="{FF2B5EF4-FFF2-40B4-BE49-F238E27FC236}">
                  <a16:creationId xmlns:a16="http://schemas.microsoft.com/office/drawing/2014/main" id="{B1F538BA-D134-44A4-9FAE-30CDC0D815AB}"/>
                </a:ext>
              </a:extLst>
            </p:cNvPr>
            <p:cNvSpPr/>
            <p:nvPr/>
          </p:nvSpPr>
          <p:spPr>
            <a:xfrm>
              <a:off x="2505335" y="3319764"/>
              <a:ext cx="885389" cy="2361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a:solidFill>
                    <a:schemeClr val="tx1"/>
                  </a:solidFill>
                </a:rPr>
                <a:t>出典：島原市</a:t>
              </a:r>
              <a:endParaRPr lang="en-US" altLang="ja-JP" sz="1050">
                <a:solidFill>
                  <a:schemeClr val="tx1"/>
                </a:solidFill>
              </a:endParaRPr>
            </a:p>
          </p:txBody>
        </p:sp>
      </p:grpSp>
      <p:grpSp>
        <p:nvGrpSpPr>
          <p:cNvPr id="74" name="グループ化 73">
            <a:extLst>
              <a:ext uri="{FF2B5EF4-FFF2-40B4-BE49-F238E27FC236}">
                <a16:creationId xmlns:a16="http://schemas.microsoft.com/office/drawing/2014/main" id="{DD9870CA-D612-4C89-A22A-80719B56FF87}"/>
              </a:ext>
            </a:extLst>
          </p:cNvPr>
          <p:cNvGrpSpPr/>
          <p:nvPr/>
        </p:nvGrpSpPr>
        <p:grpSpPr>
          <a:xfrm>
            <a:off x="203200" y="3607997"/>
            <a:ext cx="3375854" cy="2938497"/>
            <a:chOff x="1434072" y="3662546"/>
            <a:chExt cx="3262282" cy="2820502"/>
          </a:xfrm>
        </p:grpSpPr>
        <p:pic>
          <p:nvPicPr>
            <p:cNvPr id="45" name="図 44">
              <a:extLst>
                <a:ext uri="{FF2B5EF4-FFF2-40B4-BE49-F238E27FC236}">
                  <a16:creationId xmlns:a16="http://schemas.microsoft.com/office/drawing/2014/main" id="{9A73BDA3-B3CB-4582-8D72-AEE7ED1A1E94}"/>
                </a:ext>
              </a:extLst>
            </p:cNvPr>
            <p:cNvPicPr/>
            <p:nvPr/>
          </p:nvPicPr>
          <p:blipFill rotWithShape="1">
            <a:blip r:embed="rId4" cstate="email">
              <a:extLst>
                <a:ext uri="{28A0092B-C50C-407E-A947-70E740481C1C}">
                  <a14:useLocalDpi xmlns:a14="http://schemas.microsoft.com/office/drawing/2010/main"/>
                </a:ext>
              </a:extLst>
            </a:blip>
            <a:srcRect/>
            <a:stretch/>
          </p:blipFill>
          <p:spPr bwMode="auto">
            <a:xfrm>
              <a:off x="1434072" y="3988063"/>
              <a:ext cx="3262282" cy="219023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28" name="四角形: 角を丸くする 27">
              <a:extLst>
                <a:ext uri="{FF2B5EF4-FFF2-40B4-BE49-F238E27FC236}">
                  <a16:creationId xmlns:a16="http://schemas.microsoft.com/office/drawing/2014/main" id="{EFBF7A3B-1850-4EDD-B80D-8B6759973C63}"/>
                </a:ext>
              </a:extLst>
            </p:cNvPr>
            <p:cNvSpPr/>
            <p:nvPr/>
          </p:nvSpPr>
          <p:spPr>
            <a:xfrm>
              <a:off x="1477552" y="3662546"/>
              <a:ext cx="3190628"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火砕流・</a:t>
              </a:r>
              <a:r>
                <a:rPr lang="ja-JP" altLang="en-US" dirty="0">
                  <a:solidFill>
                    <a:srgbClr val="FF0000"/>
                  </a:solidFill>
                </a:rPr>
                <a:t>火砕サージ</a:t>
              </a:r>
              <a:endParaRPr kumimoji="1" lang="en-US" altLang="ja-JP" dirty="0">
                <a:solidFill>
                  <a:srgbClr val="FF0000"/>
                </a:solidFill>
              </a:endParaRPr>
            </a:p>
          </p:txBody>
        </p:sp>
        <p:sp>
          <p:nvSpPr>
            <p:cNvPr id="33" name="四角形: 角を丸くする 32">
              <a:extLst>
                <a:ext uri="{FF2B5EF4-FFF2-40B4-BE49-F238E27FC236}">
                  <a16:creationId xmlns:a16="http://schemas.microsoft.com/office/drawing/2014/main" id="{3EAC0E21-17B8-4015-A5CF-9746D2863B59}"/>
                </a:ext>
              </a:extLst>
            </p:cNvPr>
            <p:cNvSpPr/>
            <p:nvPr/>
          </p:nvSpPr>
          <p:spPr>
            <a:xfrm>
              <a:off x="2266576" y="5953674"/>
              <a:ext cx="1581497" cy="21468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a:solidFill>
                    <a:schemeClr val="tx1"/>
                  </a:solidFill>
                </a:rPr>
                <a:t>雲仙岳で発生した火砕流</a:t>
              </a:r>
            </a:p>
          </p:txBody>
        </p:sp>
        <p:sp>
          <p:nvSpPr>
            <p:cNvPr id="50" name="四角形: 角を丸くする 49">
              <a:extLst>
                <a:ext uri="{FF2B5EF4-FFF2-40B4-BE49-F238E27FC236}">
                  <a16:creationId xmlns:a16="http://schemas.microsoft.com/office/drawing/2014/main" id="{481ABA7A-A367-4237-B91D-592ED0781B33}"/>
                </a:ext>
              </a:extLst>
            </p:cNvPr>
            <p:cNvSpPr/>
            <p:nvPr/>
          </p:nvSpPr>
          <p:spPr>
            <a:xfrm>
              <a:off x="2460706" y="6170141"/>
              <a:ext cx="1047284" cy="31290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dirty="0">
                  <a:solidFill>
                    <a:schemeClr val="tx1"/>
                  </a:solidFill>
                </a:rPr>
                <a:t>出典：気象庁</a:t>
              </a:r>
              <a:r>
                <a:rPr lang="en-US" altLang="ja-JP" sz="1050" dirty="0">
                  <a:solidFill>
                    <a:schemeClr val="tx1"/>
                  </a:solidFill>
                </a:rPr>
                <a:t>HP</a:t>
              </a:r>
            </a:p>
          </p:txBody>
        </p:sp>
      </p:grpSp>
      <p:sp>
        <p:nvSpPr>
          <p:cNvPr id="2" name="スライド番号プレースホルダー 1">
            <a:extLst>
              <a:ext uri="{FF2B5EF4-FFF2-40B4-BE49-F238E27FC236}">
                <a16:creationId xmlns:a16="http://schemas.microsoft.com/office/drawing/2014/main" id="{62BF3442-A274-42D1-A3A1-3884711258ED}"/>
              </a:ext>
            </a:extLst>
          </p:cNvPr>
          <p:cNvSpPr>
            <a:spLocks noGrp="1"/>
          </p:cNvSpPr>
          <p:nvPr>
            <p:ph type="sldNum" sz="quarter" idx="12"/>
          </p:nvPr>
        </p:nvSpPr>
        <p:spPr/>
        <p:txBody>
          <a:bodyPr/>
          <a:lstStyle/>
          <a:p>
            <a:r>
              <a:rPr kumimoji="1" lang="en-US" altLang="ja-JP" dirty="0"/>
              <a:t>55</a:t>
            </a:r>
            <a:endParaRPr kumimoji="1" lang="ja-JP" altLang="en-US" dirty="0"/>
          </a:p>
        </p:txBody>
      </p:sp>
      <p:sp>
        <p:nvSpPr>
          <p:cNvPr id="25" name="テキスト ボックス 24">
            <a:extLst>
              <a:ext uri="{FF2B5EF4-FFF2-40B4-BE49-F238E27FC236}">
                <a16:creationId xmlns:a16="http://schemas.microsoft.com/office/drawing/2014/main" id="{A2B7EB58-FDD1-4C8F-92B5-ADD6B308ADD3}"/>
              </a:ext>
            </a:extLst>
          </p:cNvPr>
          <p:cNvSpPr txBox="1"/>
          <p:nvPr/>
        </p:nvSpPr>
        <p:spPr>
          <a:xfrm>
            <a:off x="7304133" y="86941"/>
            <a:ext cx="2557481" cy="415498"/>
          </a:xfrm>
          <a:prstGeom prst="rect">
            <a:avLst/>
          </a:prstGeom>
          <a:solidFill>
            <a:schemeClr val="tx1"/>
          </a:solidFill>
        </p:spPr>
        <p:txBody>
          <a:bodyPr wrap="square" rtlCol="0">
            <a:spAutoFit/>
          </a:bodyPr>
          <a:lstStyle/>
          <a:p>
            <a:pPr algn="r"/>
            <a:r>
              <a:rPr kumimoji="1" lang="ja-JP" altLang="en-US" sz="1050" dirty="0">
                <a:solidFill>
                  <a:schemeClr val="bg1"/>
                </a:solidFill>
              </a:rPr>
              <a:t>集客施設等における噴火時等の避難確保計画作成の手引き（</a:t>
            </a:r>
            <a:r>
              <a:rPr lang="ja-JP" altLang="en-US" sz="1050" dirty="0">
                <a:solidFill>
                  <a:schemeClr val="bg1"/>
                </a:solidFill>
                <a:latin typeface="ＭＳ Ｐゴシック 本文"/>
              </a:rPr>
              <a:t>第４版）</a:t>
            </a:r>
            <a:r>
              <a:rPr kumimoji="1" lang="ja-JP" altLang="en-US" sz="1050" dirty="0">
                <a:solidFill>
                  <a:schemeClr val="bg1"/>
                </a:solidFill>
              </a:rPr>
              <a:t>　</a:t>
            </a:r>
            <a:r>
              <a:rPr kumimoji="1" lang="en-US" altLang="ja-JP" sz="1050" dirty="0">
                <a:solidFill>
                  <a:schemeClr val="bg1"/>
                </a:solidFill>
              </a:rPr>
              <a:t>p97-100</a:t>
            </a:r>
            <a:r>
              <a:rPr kumimoji="1" lang="ja-JP" altLang="en-US" sz="1050" dirty="0">
                <a:solidFill>
                  <a:schemeClr val="bg1"/>
                </a:solidFill>
              </a:rPr>
              <a:t>より</a:t>
            </a:r>
          </a:p>
        </p:txBody>
      </p:sp>
    </p:spTree>
    <p:extLst>
      <p:ext uri="{BB962C8B-B14F-4D97-AF65-F5344CB8AC3E}">
        <p14:creationId xmlns:p14="http://schemas.microsoft.com/office/powerpoint/2010/main" val="142451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四角形: 角を丸くする 52">
            <a:extLst>
              <a:ext uri="{FF2B5EF4-FFF2-40B4-BE49-F238E27FC236}">
                <a16:creationId xmlns:a16="http://schemas.microsoft.com/office/drawing/2014/main" id="{1B7575F6-1AC4-46A4-87FA-39F7AC919C77}"/>
              </a:ext>
            </a:extLst>
          </p:cNvPr>
          <p:cNvSpPr/>
          <p:nvPr/>
        </p:nvSpPr>
        <p:spPr>
          <a:xfrm>
            <a:off x="50736" y="3634972"/>
            <a:ext cx="9735226" cy="2796308"/>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四角形: 角を丸くする 53">
            <a:extLst>
              <a:ext uri="{FF2B5EF4-FFF2-40B4-BE49-F238E27FC236}">
                <a16:creationId xmlns:a16="http://schemas.microsoft.com/office/drawing/2014/main" id="{97443F4C-1580-4F75-B3C1-875A154A5635}"/>
              </a:ext>
            </a:extLst>
          </p:cNvPr>
          <p:cNvSpPr/>
          <p:nvPr/>
        </p:nvSpPr>
        <p:spPr>
          <a:xfrm>
            <a:off x="3627634" y="5033531"/>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55" name="正方形/長方形 54">
            <a:extLst>
              <a:ext uri="{FF2B5EF4-FFF2-40B4-BE49-F238E27FC236}">
                <a16:creationId xmlns:a16="http://schemas.microsoft.com/office/drawing/2014/main" id="{9DFC7981-D172-4ACF-91CD-F3389D0D1692}"/>
              </a:ext>
            </a:extLst>
          </p:cNvPr>
          <p:cNvSpPr/>
          <p:nvPr/>
        </p:nvSpPr>
        <p:spPr>
          <a:xfrm>
            <a:off x="3562508" y="4077271"/>
            <a:ext cx="6230352" cy="8429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火山灰が山腹斜面に堆積すると、少量の降雨でも土石流が発生することがあります。</a:t>
            </a:r>
            <a:r>
              <a:rPr lang="ja-JP" altLang="en-US" sz="1600">
                <a:solidFill>
                  <a:schemeClr val="tx1"/>
                </a:solidFill>
              </a:rPr>
              <a:t>ときには</a:t>
            </a:r>
            <a:r>
              <a:rPr lang="ja-JP" altLang="ja-JP" sz="1600">
                <a:solidFill>
                  <a:schemeClr val="tx1"/>
                </a:solidFill>
              </a:rPr>
              <a:t>時速</a:t>
            </a:r>
            <a:r>
              <a:rPr lang="en-US" altLang="ja-JP" sz="1600">
                <a:solidFill>
                  <a:schemeClr val="tx1"/>
                </a:solidFill>
              </a:rPr>
              <a:t>60km</a:t>
            </a:r>
            <a:r>
              <a:rPr lang="ja-JP" altLang="ja-JP" sz="1600">
                <a:solidFill>
                  <a:schemeClr val="tx1"/>
                </a:solidFill>
              </a:rPr>
              <a:t>を超える速度で流れ下るため、家や橋を破壊する力が大きいです。</a:t>
            </a:r>
            <a:endParaRPr lang="ja-JP" altLang="en-US" sz="1600">
              <a:solidFill>
                <a:schemeClr val="tx1"/>
              </a:solidFill>
            </a:endParaRPr>
          </a:p>
        </p:txBody>
      </p:sp>
      <p:sp>
        <p:nvSpPr>
          <p:cNvPr id="56" name="四角形: 角を丸くする 55">
            <a:extLst>
              <a:ext uri="{FF2B5EF4-FFF2-40B4-BE49-F238E27FC236}">
                <a16:creationId xmlns:a16="http://schemas.microsoft.com/office/drawing/2014/main" id="{F6817B39-C64F-4690-B6EF-CB45139023CC}"/>
              </a:ext>
            </a:extLst>
          </p:cNvPr>
          <p:cNvSpPr/>
          <p:nvPr/>
        </p:nvSpPr>
        <p:spPr>
          <a:xfrm>
            <a:off x="3627634" y="3815006"/>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47" name="四角形: 角を丸くする 46">
            <a:extLst>
              <a:ext uri="{FF2B5EF4-FFF2-40B4-BE49-F238E27FC236}">
                <a16:creationId xmlns:a16="http://schemas.microsoft.com/office/drawing/2014/main" id="{02EBAE78-7E73-4A6C-8274-EA97D1A8C842}"/>
              </a:ext>
            </a:extLst>
          </p:cNvPr>
          <p:cNvSpPr/>
          <p:nvPr/>
        </p:nvSpPr>
        <p:spPr>
          <a:xfrm>
            <a:off x="120038" y="647724"/>
            <a:ext cx="9735226" cy="2878980"/>
          </a:xfrm>
          <a:prstGeom prst="roundRect">
            <a:avLst/>
          </a:prstGeom>
          <a:solidFill>
            <a:schemeClr val="accent2">
              <a:lumMod val="40000"/>
              <a:lumOff val="60000"/>
              <a:alpha val="29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A2D1AAC9-A65A-4593-A8B9-0DF2EDBCE6CE}"/>
              </a:ext>
            </a:extLst>
          </p:cNvPr>
          <p:cNvSpPr/>
          <p:nvPr/>
        </p:nvSpPr>
        <p:spPr>
          <a:xfrm>
            <a:off x="3641272" y="2496471"/>
            <a:ext cx="6220890" cy="1108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融雪型火山泥流が発生した後では、避難のための時間はほとんど確保できません。積雪期には、噴火警戒レベル等を活用し、融雪型火山泥流の到達が予想される範囲において、事前の避難が必要です</a:t>
            </a:r>
            <a:r>
              <a:rPr lang="ja-JP" altLang="en-US" sz="1600">
                <a:solidFill>
                  <a:schemeClr val="tx1"/>
                </a:solidFill>
              </a:rPr>
              <a:t>。</a:t>
            </a:r>
          </a:p>
        </p:txBody>
      </p:sp>
      <p:sp>
        <p:nvSpPr>
          <p:cNvPr id="49" name="四角形: 角を丸くする 48">
            <a:extLst>
              <a:ext uri="{FF2B5EF4-FFF2-40B4-BE49-F238E27FC236}">
                <a16:creationId xmlns:a16="http://schemas.microsoft.com/office/drawing/2014/main" id="{ACA3A892-21B8-4EFB-A195-86A1A9379934}"/>
              </a:ext>
            </a:extLst>
          </p:cNvPr>
          <p:cNvSpPr/>
          <p:nvPr/>
        </p:nvSpPr>
        <p:spPr>
          <a:xfrm>
            <a:off x="3696936" y="2376483"/>
            <a:ext cx="1152000" cy="27360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a:solidFill>
                  <a:schemeClr val="tx1"/>
                </a:solidFill>
              </a:rPr>
              <a:t>ポイント</a:t>
            </a:r>
          </a:p>
        </p:txBody>
      </p:sp>
      <p:sp>
        <p:nvSpPr>
          <p:cNvPr id="50" name="正方形/長方形 49">
            <a:extLst>
              <a:ext uri="{FF2B5EF4-FFF2-40B4-BE49-F238E27FC236}">
                <a16:creationId xmlns:a16="http://schemas.microsoft.com/office/drawing/2014/main" id="{FD69FB76-3CB4-4B7B-9291-6D6825A551EC}"/>
              </a:ext>
            </a:extLst>
          </p:cNvPr>
          <p:cNvSpPr/>
          <p:nvPr/>
        </p:nvSpPr>
        <p:spPr>
          <a:xfrm>
            <a:off x="3631810" y="1153524"/>
            <a:ext cx="6230352" cy="1179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積雪期の火山において噴火に伴う火砕流等の熱によって斜面の雪が融かされて大量の水が発生し、周辺の土砂や岩石を巻き込みながら高速で流下する現象です。流下速度は時速</a:t>
            </a:r>
            <a:r>
              <a:rPr lang="en-US" altLang="ja-JP" sz="1600">
                <a:solidFill>
                  <a:schemeClr val="tx1"/>
                </a:solidFill>
              </a:rPr>
              <a:t>60km</a:t>
            </a:r>
            <a:r>
              <a:rPr lang="ja-JP" altLang="ja-JP" sz="1600">
                <a:solidFill>
                  <a:schemeClr val="tx1"/>
                </a:solidFill>
              </a:rPr>
              <a:t>を超えることもあり、谷筋や沢沿いを遠方まで一気に流下し、広範囲の建物、道路</a:t>
            </a:r>
            <a:r>
              <a:rPr lang="ja-JP" altLang="en-US" sz="1600">
                <a:solidFill>
                  <a:schemeClr val="tx1"/>
                </a:solidFill>
              </a:rPr>
              <a:t>等が</a:t>
            </a:r>
            <a:r>
              <a:rPr lang="ja-JP" altLang="ja-JP" sz="1600">
                <a:solidFill>
                  <a:schemeClr val="tx1"/>
                </a:solidFill>
              </a:rPr>
              <a:t>破壊され埋没する等、大規模な災害を引き起こしやすい火山現象です。</a:t>
            </a:r>
            <a:endParaRPr lang="ja-JP" altLang="en-US" sz="1600">
              <a:solidFill>
                <a:schemeClr val="tx1"/>
              </a:solidFill>
            </a:endParaRPr>
          </a:p>
        </p:txBody>
      </p:sp>
      <p:sp>
        <p:nvSpPr>
          <p:cNvPr id="52" name="四角形: 角を丸くする 51">
            <a:extLst>
              <a:ext uri="{FF2B5EF4-FFF2-40B4-BE49-F238E27FC236}">
                <a16:creationId xmlns:a16="http://schemas.microsoft.com/office/drawing/2014/main" id="{A70D3DF8-EFDD-4BE9-B907-1D8FA74ADB93}"/>
              </a:ext>
            </a:extLst>
          </p:cNvPr>
          <p:cNvSpPr/>
          <p:nvPr/>
        </p:nvSpPr>
        <p:spPr>
          <a:xfrm>
            <a:off x="3696936" y="827758"/>
            <a:ext cx="1152000" cy="273320"/>
          </a:xfrm>
          <a:prstGeom prst="round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a:solidFill>
                  <a:schemeClr val="tx1"/>
                </a:solidFill>
              </a:rPr>
              <a:t>特性</a:t>
            </a:r>
            <a:endParaRPr kumimoji="1" lang="ja-JP" altLang="en-US">
              <a:solidFill>
                <a:schemeClr val="tx1"/>
              </a:solidFill>
            </a:endParaRPr>
          </a:p>
        </p:txBody>
      </p:sp>
      <p:sp>
        <p:nvSpPr>
          <p:cNvPr id="51" name="テキスト ボックス 50">
            <a:extLst>
              <a:ext uri="{FF2B5EF4-FFF2-40B4-BE49-F238E27FC236}">
                <a16:creationId xmlns:a16="http://schemas.microsoft.com/office/drawing/2014/main" id="{F8026E13-DAA2-4B15-BAAA-19496DBC6BC9}"/>
              </a:ext>
            </a:extLst>
          </p:cNvPr>
          <p:cNvSpPr txBox="1"/>
          <p:nvPr/>
        </p:nvSpPr>
        <p:spPr>
          <a:xfrm>
            <a:off x="1" y="0"/>
            <a:ext cx="9906000" cy="584775"/>
          </a:xfrm>
          <a:prstGeom prst="rect">
            <a:avLst/>
          </a:prstGeom>
          <a:solidFill>
            <a:srgbClr val="1212E0"/>
          </a:solidFill>
        </p:spPr>
        <p:txBody>
          <a:bodyPr wrap="square" rtlCol="0">
            <a:spAutoFit/>
          </a:bodyPr>
          <a:lstStyle/>
          <a:p>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火山現象とその特性③</a:t>
            </a:r>
            <a:endParaRPr lang="en-US" altLang="zh-TW" sz="3200" dirty="0">
              <a:solidFill>
                <a:schemeClr val="bg1"/>
              </a:solidFill>
              <a:latin typeface="HGS創英角ｺﾞｼｯｸUB" panose="020B0900000000000000" pitchFamily="50" charset="-128"/>
              <a:ea typeface="HGS創英角ｺﾞｼｯｸUB" panose="020B0900000000000000" pitchFamily="50" charset="-128"/>
            </a:endParaRPr>
          </a:p>
        </p:txBody>
      </p:sp>
      <p:grpSp>
        <p:nvGrpSpPr>
          <p:cNvPr id="4" name="グループ化 3">
            <a:extLst>
              <a:ext uri="{FF2B5EF4-FFF2-40B4-BE49-F238E27FC236}">
                <a16:creationId xmlns:a16="http://schemas.microsoft.com/office/drawing/2014/main" id="{06B3CBA9-1C27-4FC8-9027-6E30342B5B78}"/>
              </a:ext>
            </a:extLst>
          </p:cNvPr>
          <p:cNvGrpSpPr/>
          <p:nvPr/>
        </p:nvGrpSpPr>
        <p:grpSpPr>
          <a:xfrm>
            <a:off x="266164" y="801098"/>
            <a:ext cx="3322009" cy="2726904"/>
            <a:chOff x="1434072" y="1131110"/>
            <a:chExt cx="3322009" cy="2726904"/>
          </a:xfrm>
        </p:grpSpPr>
        <p:pic>
          <p:nvPicPr>
            <p:cNvPr id="40" name="Picture 9">
              <a:extLst>
                <a:ext uri="{FF2B5EF4-FFF2-40B4-BE49-F238E27FC236}">
                  <a16:creationId xmlns:a16="http://schemas.microsoft.com/office/drawing/2014/main" id="{9BDA9686-411E-4DF4-9CEB-71C14796C623}"/>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66384" y="1342122"/>
              <a:ext cx="3289697" cy="22701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
          <p:nvSpPr>
            <p:cNvPr id="44" name="四角形: 角を丸くする 43">
              <a:extLst>
                <a:ext uri="{FF2B5EF4-FFF2-40B4-BE49-F238E27FC236}">
                  <a16:creationId xmlns:a16="http://schemas.microsoft.com/office/drawing/2014/main" id="{58AAFA10-8117-4CDC-BB00-22EDB6970A56}"/>
                </a:ext>
              </a:extLst>
            </p:cNvPr>
            <p:cNvSpPr/>
            <p:nvPr/>
          </p:nvSpPr>
          <p:spPr>
            <a:xfrm>
              <a:off x="1434072" y="1131110"/>
              <a:ext cx="3281259"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融雪型火山泥流</a:t>
              </a:r>
            </a:p>
          </p:txBody>
        </p:sp>
        <p:sp>
          <p:nvSpPr>
            <p:cNvPr id="31" name="四角形: 角を丸くする 30">
              <a:extLst>
                <a:ext uri="{FF2B5EF4-FFF2-40B4-BE49-F238E27FC236}">
                  <a16:creationId xmlns:a16="http://schemas.microsoft.com/office/drawing/2014/main" id="{441DB0AD-B466-485C-96BE-E11940100971}"/>
                </a:ext>
              </a:extLst>
            </p:cNvPr>
            <p:cNvSpPr/>
            <p:nvPr/>
          </p:nvSpPr>
          <p:spPr>
            <a:xfrm>
              <a:off x="1708968" y="3360236"/>
              <a:ext cx="2804527" cy="2454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a:solidFill>
                    <a:schemeClr val="tx1"/>
                  </a:solidFill>
                </a:rPr>
                <a:t>十勝岳の融雪型火山泥流（大正</a:t>
              </a:r>
              <a:r>
                <a:rPr lang="en-US" altLang="ja-JP" sz="1050">
                  <a:solidFill>
                    <a:schemeClr val="tx1"/>
                  </a:solidFill>
                </a:rPr>
                <a:t>15</a:t>
              </a:r>
              <a:r>
                <a:rPr lang="ja-JP" altLang="en-US" sz="1050">
                  <a:solidFill>
                    <a:schemeClr val="tx1"/>
                  </a:solidFill>
                </a:rPr>
                <a:t>年</a:t>
              </a:r>
              <a:r>
                <a:rPr lang="en-US" altLang="ja-JP" sz="1050">
                  <a:solidFill>
                    <a:schemeClr val="tx1"/>
                  </a:solidFill>
                </a:rPr>
                <a:t>5</a:t>
              </a:r>
              <a:r>
                <a:rPr lang="ja-JP" altLang="en-US" sz="1050">
                  <a:solidFill>
                    <a:schemeClr val="tx1"/>
                  </a:solidFill>
                </a:rPr>
                <a:t>月</a:t>
              </a:r>
              <a:r>
                <a:rPr lang="en-US" altLang="ja-JP" sz="1050">
                  <a:solidFill>
                    <a:schemeClr val="tx1"/>
                  </a:solidFill>
                </a:rPr>
                <a:t>24</a:t>
              </a:r>
              <a:r>
                <a:rPr lang="ja-JP" altLang="en-US" sz="1050">
                  <a:solidFill>
                    <a:schemeClr val="tx1"/>
                  </a:solidFill>
                </a:rPr>
                <a:t>日）</a:t>
              </a:r>
            </a:p>
          </p:txBody>
        </p:sp>
        <p:sp>
          <p:nvSpPr>
            <p:cNvPr id="42" name="四角形: 角を丸くする 41">
              <a:extLst>
                <a:ext uri="{FF2B5EF4-FFF2-40B4-BE49-F238E27FC236}">
                  <a16:creationId xmlns:a16="http://schemas.microsoft.com/office/drawing/2014/main" id="{330C80DC-1996-44C9-A614-4D25862DB142}"/>
                </a:ext>
              </a:extLst>
            </p:cNvPr>
            <p:cNvSpPr/>
            <p:nvPr/>
          </p:nvSpPr>
          <p:spPr>
            <a:xfrm>
              <a:off x="2065910" y="3621825"/>
              <a:ext cx="1920401" cy="2361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a:solidFill>
                    <a:schemeClr val="tx1"/>
                  </a:solidFill>
                </a:rPr>
                <a:t>出典：上富良野町教育委員会</a:t>
              </a:r>
              <a:endParaRPr lang="en-US" altLang="ja-JP" sz="1050">
                <a:solidFill>
                  <a:schemeClr val="tx1"/>
                </a:solidFill>
              </a:endParaRPr>
            </a:p>
          </p:txBody>
        </p:sp>
      </p:grpSp>
      <p:sp>
        <p:nvSpPr>
          <p:cNvPr id="57" name="正方形/長方形 56">
            <a:extLst>
              <a:ext uri="{FF2B5EF4-FFF2-40B4-BE49-F238E27FC236}">
                <a16:creationId xmlns:a16="http://schemas.microsoft.com/office/drawing/2014/main" id="{696432A4-8375-4049-8C15-024C72451738}"/>
              </a:ext>
            </a:extLst>
          </p:cNvPr>
          <p:cNvSpPr/>
          <p:nvPr/>
        </p:nvSpPr>
        <p:spPr>
          <a:xfrm>
            <a:off x="3562508" y="5137056"/>
            <a:ext cx="6230352" cy="1179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a:solidFill>
                  <a:schemeClr val="tx1"/>
                </a:solidFill>
              </a:rPr>
              <a:t>　</a:t>
            </a:r>
            <a:r>
              <a:rPr lang="ja-JP" altLang="ja-JP" sz="1600">
                <a:solidFill>
                  <a:schemeClr val="tx1"/>
                </a:solidFill>
              </a:rPr>
              <a:t>土石流が発生した後では、避難のための時間はほとんど確保できません。土砂災害緊急情報等を活用し、土石流被害の想定される範囲において、事前の避難が必要です</a:t>
            </a:r>
            <a:r>
              <a:rPr lang="ja-JP" altLang="en-US" sz="1600">
                <a:solidFill>
                  <a:schemeClr val="tx1"/>
                </a:solidFill>
              </a:rPr>
              <a:t>。</a:t>
            </a:r>
          </a:p>
        </p:txBody>
      </p:sp>
      <p:pic>
        <p:nvPicPr>
          <p:cNvPr id="2" name="図 1">
            <a:extLst>
              <a:ext uri="{FF2B5EF4-FFF2-40B4-BE49-F238E27FC236}">
                <a16:creationId xmlns:a16="http://schemas.microsoft.com/office/drawing/2014/main" id="{19D9E931-E7CB-40B6-820A-7E80DB6AAC2A}"/>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06758" y="4017819"/>
            <a:ext cx="3185379" cy="221361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8" name="四角形: 角を丸くする 27">
            <a:extLst>
              <a:ext uri="{FF2B5EF4-FFF2-40B4-BE49-F238E27FC236}">
                <a16:creationId xmlns:a16="http://schemas.microsoft.com/office/drawing/2014/main" id="{EFBF7A3B-1850-4EDD-B80D-8B6759973C63}"/>
              </a:ext>
            </a:extLst>
          </p:cNvPr>
          <p:cNvSpPr/>
          <p:nvPr/>
        </p:nvSpPr>
        <p:spPr>
          <a:xfrm>
            <a:off x="228063" y="3783383"/>
            <a:ext cx="3281259" cy="31290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FF0000"/>
                </a:solidFill>
              </a:rPr>
              <a:t>降灰後の土石流</a:t>
            </a:r>
          </a:p>
        </p:txBody>
      </p:sp>
      <p:sp>
        <p:nvSpPr>
          <p:cNvPr id="33" name="四角形: 角を丸くする 32">
            <a:extLst>
              <a:ext uri="{FF2B5EF4-FFF2-40B4-BE49-F238E27FC236}">
                <a16:creationId xmlns:a16="http://schemas.microsoft.com/office/drawing/2014/main" id="{3EAC0E21-17B8-4015-A5CF-9746D2863B59}"/>
              </a:ext>
            </a:extLst>
          </p:cNvPr>
          <p:cNvSpPr/>
          <p:nvPr/>
        </p:nvSpPr>
        <p:spPr>
          <a:xfrm>
            <a:off x="296376" y="6024389"/>
            <a:ext cx="3194982" cy="22787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a:solidFill>
                  <a:schemeClr val="tx1"/>
                </a:solidFill>
              </a:rPr>
              <a:t>降灰後の降雨による土石流によって被害を受けた家屋</a:t>
            </a:r>
          </a:p>
        </p:txBody>
      </p:sp>
      <p:sp>
        <p:nvSpPr>
          <p:cNvPr id="43" name="四角形: 角を丸くする 42">
            <a:extLst>
              <a:ext uri="{FF2B5EF4-FFF2-40B4-BE49-F238E27FC236}">
                <a16:creationId xmlns:a16="http://schemas.microsoft.com/office/drawing/2014/main" id="{CB554B1B-4308-4529-B706-8978E76D81CA}"/>
              </a:ext>
            </a:extLst>
          </p:cNvPr>
          <p:cNvSpPr/>
          <p:nvPr/>
        </p:nvSpPr>
        <p:spPr>
          <a:xfrm>
            <a:off x="238517" y="6219875"/>
            <a:ext cx="3150613" cy="2278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r"/>
            <a:r>
              <a:rPr lang="ja-JP" altLang="en-US" sz="1050">
                <a:solidFill>
                  <a:schemeClr val="tx1"/>
                </a:solidFill>
              </a:rPr>
              <a:t>出典：国土交通省九州地方整備局雲仙復興事務所</a:t>
            </a:r>
            <a:endParaRPr lang="en-US" altLang="ja-JP" sz="1050">
              <a:solidFill>
                <a:schemeClr val="tx1"/>
              </a:solidFill>
            </a:endParaRPr>
          </a:p>
        </p:txBody>
      </p:sp>
      <p:sp>
        <p:nvSpPr>
          <p:cNvPr id="3" name="スライド番号プレースホルダー 2">
            <a:extLst>
              <a:ext uri="{FF2B5EF4-FFF2-40B4-BE49-F238E27FC236}">
                <a16:creationId xmlns:a16="http://schemas.microsoft.com/office/drawing/2014/main" id="{8B7E1285-A1F5-4B20-ACA3-67F92C4A7172}"/>
              </a:ext>
            </a:extLst>
          </p:cNvPr>
          <p:cNvSpPr>
            <a:spLocks noGrp="1"/>
          </p:cNvSpPr>
          <p:nvPr>
            <p:ph type="sldNum" sz="quarter" idx="12"/>
          </p:nvPr>
        </p:nvSpPr>
        <p:spPr/>
        <p:txBody>
          <a:bodyPr/>
          <a:lstStyle/>
          <a:p>
            <a:r>
              <a:rPr kumimoji="1" lang="en-US" altLang="ja-JP" dirty="0"/>
              <a:t>56</a:t>
            </a:r>
            <a:endParaRPr kumimoji="1" lang="ja-JP" altLang="en-US" dirty="0"/>
          </a:p>
        </p:txBody>
      </p:sp>
      <p:sp>
        <p:nvSpPr>
          <p:cNvPr id="24" name="テキスト ボックス 23">
            <a:extLst>
              <a:ext uri="{FF2B5EF4-FFF2-40B4-BE49-F238E27FC236}">
                <a16:creationId xmlns:a16="http://schemas.microsoft.com/office/drawing/2014/main" id="{096C81D6-5B43-497C-A75F-3716BF5CF04A}"/>
              </a:ext>
            </a:extLst>
          </p:cNvPr>
          <p:cNvSpPr txBox="1"/>
          <p:nvPr/>
        </p:nvSpPr>
        <p:spPr>
          <a:xfrm>
            <a:off x="7304133" y="86941"/>
            <a:ext cx="2557481" cy="415498"/>
          </a:xfrm>
          <a:prstGeom prst="rect">
            <a:avLst/>
          </a:prstGeom>
          <a:solidFill>
            <a:schemeClr val="tx1"/>
          </a:solidFill>
        </p:spPr>
        <p:txBody>
          <a:bodyPr wrap="square" rtlCol="0">
            <a:spAutoFit/>
          </a:bodyPr>
          <a:lstStyle/>
          <a:p>
            <a:pPr algn="r"/>
            <a:r>
              <a:rPr kumimoji="1" lang="ja-JP" altLang="en-US" sz="1050" dirty="0">
                <a:solidFill>
                  <a:schemeClr val="bg1"/>
                </a:solidFill>
              </a:rPr>
              <a:t>集客施設等における噴火時等の避難確保計画作成の手引き（</a:t>
            </a:r>
            <a:r>
              <a:rPr lang="ja-JP" altLang="en-US" sz="1050" dirty="0">
                <a:solidFill>
                  <a:schemeClr val="bg1"/>
                </a:solidFill>
                <a:latin typeface="ＭＳ Ｐゴシック 本文"/>
              </a:rPr>
              <a:t>第４版）</a:t>
            </a:r>
            <a:r>
              <a:rPr kumimoji="1" lang="ja-JP" altLang="en-US" sz="1050" dirty="0">
                <a:solidFill>
                  <a:schemeClr val="bg1"/>
                </a:solidFill>
              </a:rPr>
              <a:t>　</a:t>
            </a:r>
            <a:r>
              <a:rPr kumimoji="1" lang="en-US" altLang="ja-JP" sz="1050" dirty="0">
                <a:solidFill>
                  <a:schemeClr val="bg1"/>
                </a:solidFill>
              </a:rPr>
              <a:t>p97-100</a:t>
            </a:r>
            <a:r>
              <a:rPr kumimoji="1" lang="ja-JP" altLang="en-US" sz="1050" dirty="0">
                <a:solidFill>
                  <a:schemeClr val="bg1"/>
                </a:solidFill>
              </a:rPr>
              <a:t>より</a:t>
            </a:r>
          </a:p>
        </p:txBody>
      </p:sp>
    </p:spTree>
    <p:extLst>
      <p:ext uri="{BB962C8B-B14F-4D97-AF65-F5344CB8AC3E}">
        <p14:creationId xmlns:p14="http://schemas.microsoft.com/office/powerpoint/2010/main" val="27800612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solidFill>
        </a:ln>
      </a:spPr>
      <a:bodyPr wrap="square" lIns="36000" tIns="0" rIns="36000" bIns="0" rtlCol="0" anchor="ctr">
        <a:spAutoFit/>
      </a:bodyPr>
      <a:lstStyle>
        <a:defPPr algn="ctr">
          <a:defRPr kumimoji="1" sz="1200" dirty="0" smtClean="0">
            <a:latin typeface="メイリオ" panose="020B0604030504040204" pitchFamily="50" charset="-128"/>
            <a:ea typeface="メイリオ" panose="020B0604030504040204" pitchFamily="50" charset="-128"/>
          </a:defRPr>
        </a:defPPr>
      </a:lstStyle>
      <a:style>
        <a:lnRef idx="1">
          <a:schemeClr val="accent4"/>
        </a:lnRef>
        <a:fillRef idx="2">
          <a:schemeClr val="accent4"/>
        </a:fillRef>
        <a:effectRef idx="1">
          <a:schemeClr val="accent4"/>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3FDC13EFBA9B44AB7D538DA2F7F39B8" ma:contentTypeVersion="11" ma:contentTypeDescription="新しいドキュメントを作成します。" ma:contentTypeScope="" ma:versionID="f4e54de39f110e35e3548aac7aae077b">
  <xsd:schema xmlns:xsd="http://www.w3.org/2001/XMLSchema" xmlns:xs="http://www.w3.org/2001/XMLSchema" xmlns:p="http://schemas.microsoft.com/office/2006/metadata/properties" xmlns:ns2="1f2329dc-255c-44c7-bd47-dea4665a9ce1" xmlns:ns3="f1124bbb-6444-4cea-9238-d989d4f4cbdc" targetNamespace="http://schemas.microsoft.com/office/2006/metadata/properties" ma:root="true" ma:fieldsID="2f5f6ff42db344775455bd1b5281dee3" ns2:_="" ns3:_="">
    <xsd:import namespace="1f2329dc-255c-44c7-bd47-dea4665a9ce1"/>
    <xsd:import namespace="f1124bbb-6444-4cea-9238-d989d4f4cbd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329dc-255c-44c7-bd47-dea4665a9c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124bbb-6444-4cea-9238-d989d4f4cbd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4F45DA-BE91-4F32-9763-D4A244FB9F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2329dc-255c-44c7-bd47-dea4665a9ce1"/>
    <ds:schemaRef ds:uri="f1124bbb-6444-4cea-9238-d989d4f4cb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B67269-6EBC-46CD-ADE4-4207F3A6ABB9}">
  <ds:schemaRefs>
    <ds:schemaRef ds:uri="http://schemas.microsoft.com/sharepoint/v3/contenttype/forms"/>
  </ds:schemaRefs>
</ds:datastoreItem>
</file>

<file path=customXml/itemProps3.xml><?xml version="1.0" encoding="utf-8"?>
<ds:datastoreItem xmlns:ds="http://schemas.openxmlformats.org/officeDocument/2006/customXml" ds:itemID="{F42D946D-FEB4-4572-8958-3DCFE2AEAEE7}">
  <ds:schemaRefs>
    <ds:schemaRef ds:uri="1f2329dc-255c-44c7-bd47-dea4665a9ce1"/>
    <ds:schemaRef ds:uri="f1124bbb-6444-4cea-9238-d989d4f4cbdc"/>
    <ds:schemaRef ds:uri="http://purl.org/dc/elements/1.1/"/>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2437</TotalTime>
  <Words>2440</Words>
  <Application>Microsoft Office PowerPoint</Application>
  <PresentationFormat>A4 210 x 297 mm</PresentationFormat>
  <Paragraphs>154</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HGP創英角ｺﾞｼｯｸUB</vt:lpstr>
      <vt:lpstr>HGP創英角ﾎﾟｯﾌﾟ体</vt:lpstr>
      <vt:lpstr>HGS創英角ｺﾞｼｯｸUB</vt:lpstr>
      <vt:lpstr>ＭＳ Ｐゴシック</vt:lpstr>
      <vt:lpstr>ＭＳ Ｐゴシック 本文</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87</cp:revision>
  <cp:lastPrinted>2022-02-02T07:37:21Z</cp:lastPrinted>
  <dcterms:created xsi:type="dcterms:W3CDTF">2016-12-06T00:17:32Z</dcterms:created>
  <dcterms:modified xsi:type="dcterms:W3CDTF">2022-03-29T10:05:10Z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0x01010053FDC13EFBA9B44AB7D538DA2F7F39B8</vt:lpwstr>
  </property>
</Properties>
</file>