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708" r:id="rId4"/>
  </p:sldMasterIdLst>
  <p:notesMasterIdLst>
    <p:notesMasterId r:id="rId28"/>
  </p:notesMasterIdLst>
  <p:handoutMasterIdLst>
    <p:handoutMasterId r:id="rId29"/>
  </p:handoutMasterIdLst>
  <p:sldIdLst>
    <p:sldId id="427" r:id="rId5"/>
    <p:sldId id="441" r:id="rId6"/>
    <p:sldId id="442" r:id="rId7"/>
    <p:sldId id="407" r:id="rId8"/>
    <p:sldId id="420" r:id="rId9"/>
    <p:sldId id="349" r:id="rId10"/>
    <p:sldId id="359" r:id="rId11"/>
    <p:sldId id="428" r:id="rId12"/>
    <p:sldId id="452" r:id="rId13"/>
    <p:sldId id="453" r:id="rId14"/>
    <p:sldId id="429" r:id="rId15"/>
    <p:sldId id="454" r:id="rId16"/>
    <p:sldId id="419" r:id="rId17"/>
    <p:sldId id="354" r:id="rId18"/>
    <p:sldId id="362" r:id="rId19"/>
    <p:sldId id="350" r:id="rId20"/>
    <p:sldId id="360" r:id="rId21"/>
    <p:sldId id="361" r:id="rId22"/>
    <p:sldId id="355" r:id="rId23"/>
    <p:sldId id="456" r:id="rId24"/>
    <p:sldId id="457" r:id="rId25"/>
    <p:sldId id="458" r:id="rId26"/>
    <p:sldId id="459" r:id="rId27"/>
  </p:sldIdLst>
  <p:sldSz cx="9906000" cy="6858000" type="A4"/>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12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天笠 雅章（防災・調査企画）" initials="天笠" lastIdx="1" clrIdx="0">
    <p:extLst>
      <p:ext uri="{19B8F6BF-5375-455C-9EA6-DF929625EA0E}">
        <p15:presenceInfo xmlns:p15="http://schemas.microsoft.com/office/powerpoint/2012/main" userId="S-1-5-21-2022458152-3381638288-3706476089-17505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0000"/>
    <a:srgbClr val="FFCCCC"/>
    <a:srgbClr val="00FF00"/>
    <a:srgbClr val="FF00FF"/>
    <a:srgbClr val="66CCFF"/>
    <a:srgbClr val="FF9900"/>
    <a:srgbClr val="FF9933"/>
    <a:srgbClr val="CC00CC"/>
    <a:srgbClr val="33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8" d="100"/>
          <a:sy n="108" d="100"/>
        </p:scale>
        <p:origin x="1446" y="96"/>
      </p:cViewPr>
      <p:guideLst>
        <p:guide orient="horz" pos="2160"/>
        <p:guide pos="312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commentAuthors" Target="commentAuthors.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3" y="1"/>
            <a:ext cx="2950375" cy="498966"/>
          </a:xfrm>
          <a:prstGeom prst="rect">
            <a:avLst/>
          </a:prstGeom>
        </p:spPr>
        <p:txBody>
          <a:bodyPr vert="horz" lIns="92131" tIns="46066" rIns="92131" bIns="46066" rtlCol="0"/>
          <a:lstStyle>
            <a:lvl1pPr algn="l">
              <a:defRPr sz="1100"/>
            </a:lvl1pPr>
          </a:lstStyle>
          <a:p>
            <a:endParaRPr kumimoji="1" lang="ja-JP" altLang="en-US"/>
          </a:p>
        </p:txBody>
      </p:sp>
      <p:sp>
        <p:nvSpPr>
          <p:cNvPr id="3" name="日付プレースホルダー 2"/>
          <p:cNvSpPr>
            <a:spLocks noGrp="1"/>
          </p:cNvSpPr>
          <p:nvPr>
            <p:ph type="dt" sz="quarter" idx="1"/>
          </p:nvPr>
        </p:nvSpPr>
        <p:spPr>
          <a:xfrm>
            <a:off x="3855221" y="1"/>
            <a:ext cx="2950374" cy="498966"/>
          </a:xfrm>
          <a:prstGeom prst="rect">
            <a:avLst/>
          </a:prstGeom>
        </p:spPr>
        <p:txBody>
          <a:bodyPr vert="horz" lIns="92131" tIns="46066" rIns="92131" bIns="46066" rtlCol="0"/>
          <a:lstStyle>
            <a:lvl1pPr algn="r">
              <a:defRPr sz="1100"/>
            </a:lvl1pPr>
          </a:lstStyle>
          <a:p>
            <a:fld id="{BE887EDA-851B-46FF-9A77-147B13C20E6F}" type="datetimeFigureOut">
              <a:rPr kumimoji="1" lang="ja-JP" altLang="en-US" smtClean="0"/>
              <a:t>2022/3/29</a:t>
            </a:fld>
            <a:endParaRPr kumimoji="1" lang="ja-JP" altLang="en-US"/>
          </a:p>
        </p:txBody>
      </p:sp>
      <p:sp>
        <p:nvSpPr>
          <p:cNvPr id="4" name="フッター プレースホルダー 3"/>
          <p:cNvSpPr>
            <a:spLocks noGrp="1"/>
          </p:cNvSpPr>
          <p:nvPr>
            <p:ph type="ftr" sz="quarter" idx="2"/>
          </p:nvPr>
        </p:nvSpPr>
        <p:spPr>
          <a:xfrm>
            <a:off x="13" y="9440374"/>
            <a:ext cx="2950375" cy="498966"/>
          </a:xfrm>
          <a:prstGeom prst="rect">
            <a:avLst/>
          </a:prstGeom>
        </p:spPr>
        <p:txBody>
          <a:bodyPr vert="horz" lIns="92131" tIns="46066" rIns="92131" bIns="46066" rtlCol="0" anchor="b"/>
          <a:lstStyle>
            <a:lvl1pPr algn="l">
              <a:defRPr sz="1100"/>
            </a:lvl1pPr>
          </a:lstStyle>
          <a:p>
            <a:endParaRPr kumimoji="1" lang="ja-JP" altLang="en-US"/>
          </a:p>
        </p:txBody>
      </p:sp>
      <p:sp>
        <p:nvSpPr>
          <p:cNvPr id="5" name="スライド番号プレースホルダー 4"/>
          <p:cNvSpPr>
            <a:spLocks noGrp="1"/>
          </p:cNvSpPr>
          <p:nvPr>
            <p:ph type="sldNum" sz="quarter" idx="3"/>
          </p:nvPr>
        </p:nvSpPr>
        <p:spPr>
          <a:xfrm>
            <a:off x="3855221" y="9440374"/>
            <a:ext cx="2950374" cy="498966"/>
          </a:xfrm>
          <a:prstGeom prst="rect">
            <a:avLst/>
          </a:prstGeom>
        </p:spPr>
        <p:txBody>
          <a:bodyPr vert="horz" lIns="92131" tIns="46066" rIns="92131" bIns="46066" rtlCol="0" anchor="b"/>
          <a:lstStyle>
            <a:lvl1pPr algn="r">
              <a:defRPr sz="1100"/>
            </a:lvl1pPr>
          </a:lstStyle>
          <a:p>
            <a:fld id="{86C423DF-FD22-4067-ADEF-20AFF7D2845A}" type="slidenum">
              <a:rPr kumimoji="1" lang="ja-JP" altLang="en-US" smtClean="0"/>
              <a:t>‹#›</a:t>
            </a:fld>
            <a:endParaRPr kumimoji="1" lang="ja-JP" altLang="en-US"/>
          </a:p>
        </p:txBody>
      </p:sp>
    </p:spTree>
    <p:extLst>
      <p:ext uri="{BB962C8B-B14F-4D97-AF65-F5344CB8AC3E}">
        <p14:creationId xmlns:p14="http://schemas.microsoft.com/office/powerpoint/2010/main" val="306664947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3" y="1"/>
            <a:ext cx="2950375" cy="498966"/>
          </a:xfrm>
          <a:prstGeom prst="rect">
            <a:avLst/>
          </a:prstGeom>
        </p:spPr>
        <p:txBody>
          <a:bodyPr vert="horz" lIns="92131" tIns="46066" rIns="92131" bIns="46066" rtlCol="0"/>
          <a:lstStyle>
            <a:lvl1pPr algn="l">
              <a:defRPr sz="1100"/>
            </a:lvl1pPr>
          </a:lstStyle>
          <a:p>
            <a:endParaRPr kumimoji="1" lang="ja-JP" altLang="en-US"/>
          </a:p>
        </p:txBody>
      </p:sp>
      <p:sp>
        <p:nvSpPr>
          <p:cNvPr id="3" name="日付プレースホルダー 2"/>
          <p:cNvSpPr>
            <a:spLocks noGrp="1"/>
          </p:cNvSpPr>
          <p:nvPr>
            <p:ph type="dt" idx="1"/>
          </p:nvPr>
        </p:nvSpPr>
        <p:spPr>
          <a:xfrm>
            <a:off x="3855221" y="1"/>
            <a:ext cx="2950374" cy="498966"/>
          </a:xfrm>
          <a:prstGeom prst="rect">
            <a:avLst/>
          </a:prstGeom>
        </p:spPr>
        <p:txBody>
          <a:bodyPr vert="horz" lIns="92131" tIns="46066" rIns="92131" bIns="46066" rtlCol="0"/>
          <a:lstStyle>
            <a:lvl1pPr algn="r">
              <a:defRPr sz="1100"/>
            </a:lvl1pPr>
          </a:lstStyle>
          <a:p>
            <a:fld id="{1C019755-4F2E-4EE5-BEE4-4E75249FB197}" type="datetimeFigureOut">
              <a:rPr kumimoji="1" lang="ja-JP" altLang="en-US" smtClean="0"/>
              <a:t>2022/3/29</a:t>
            </a:fld>
            <a:endParaRPr kumimoji="1" lang="ja-JP" altLang="en-US"/>
          </a:p>
        </p:txBody>
      </p:sp>
      <p:sp>
        <p:nvSpPr>
          <p:cNvPr id="4" name="スライド イメージ プレースホルダー 3"/>
          <p:cNvSpPr>
            <a:spLocks noGrp="1" noRot="1" noChangeAspect="1"/>
          </p:cNvSpPr>
          <p:nvPr>
            <p:ph type="sldImg" idx="2"/>
          </p:nvPr>
        </p:nvSpPr>
        <p:spPr>
          <a:xfrm>
            <a:off x="981075" y="1241425"/>
            <a:ext cx="4845050" cy="3354388"/>
          </a:xfrm>
          <a:prstGeom prst="rect">
            <a:avLst/>
          </a:prstGeom>
          <a:noFill/>
          <a:ln w="12700">
            <a:solidFill>
              <a:prstClr val="black"/>
            </a:solidFill>
          </a:ln>
        </p:spPr>
        <p:txBody>
          <a:bodyPr vert="horz" lIns="92131" tIns="46066" rIns="92131" bIns="46066" rtlCol="0" anchor="ctr"/>
          <a:lstStyle/>
          <a:p>
            <a:endParaRPr lang="ja-JP" altLang="en-US"/>
          </a:p>
        </p:txBody>
      </p:sp>
      <p:sp>
        <p:nvSpPr>
          <p:cNvPr id="5" name="ノート プレースホルダー 4"/>
          <p:cNvSpPr>
            <a:spLocks noGrp="1"/>
          </p:cNvSpPr>
          <p:nvPr>
            <p:ph type="body" sz="quarter" idx="3"/>
          </p:nvPr>
        </p:nvSpPr>
        <p:spPr>
          <a:xfrm>
            <a:off x="680246" y="4783362"/>
            <a:ext cx="5446723" cy="3913364"/>
          </a:xfrm>
          <a:prstGeom prst="rect">
            <a:avLst/>
          </a:prstGeom>
        </p:spPr>
        <p:txBody>
          <a:bodyPr vert="horz" lIns="92131" tIns="46066" rIns="92131" bIns="46066"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3" y="9440374"/>
            <a:ext cx="2950375" cy="498966"/>
          </a:xfrm>
          <a:prstGeom prst="rect">
            <a:avLst/>
          </a:prstGeom>
        </p:spPr>
        <p:txBody>
          <a:bodyPr vert="horz" lIns="92131" tIns="46066" rIns="92131" bIns="46066" rtlCol="0" anchor="b"/>
          <a:lstStyle>
            <a:lvl1pPr algn="l">
              <a:defRPr sz="1100"/>
            </a:lvl1pPr>
          </a:lstStyle>
          <a:p>
            <a:endParaRPr kumimoji="1" lang="ja-JP" altLang="en-US"/>
          </a:p>
        </p:txBody>
      </p:sp>
      <p:sp>
        <p:nvSpPr>
          <p:cNvPr id="7" name="スライド番号プレースホルダー 6"/>
          <p:cNvSpPr>
            <a:spLocks noGrp="1"/>
          </p:cNvSpPr>
          <p:nvPr>
            <p:ph type="sldNum" sz="quarter" idx="5"/>
          </p:nvPr>
        </p:nvSpPr>
        <p:spPr>
          <a:xfrm>
            <a:off x="3855221" y="9440374"/>
            <a:ext cx="2950374" cy="498966"/>
          </a:xfrm>
          <a:prstGeom prst="rect">
            <a:avLst/>
          </a:prstGeom>
        </p:spPr>
        <p:txBody>
          <a:bodyPr vert="horz" lIns="92131" tIns="46066" rIns="92131" bIns="46066" rtlCol="0" anchor="b"/>
          <a:lstStyle>
            <a:lvl1pPr algn="r">
              <a:defRPr sz="1100"/>
            </a:lvl1pPr>
          </a:lstStyle>
          <a:p>
            <a:fld id="{06842BB8-5E34-4443-9F23-3AA1B0CD5E6D}" type="slidenum">
              <a:rPr kumimoji="1" lang="ja-JP" altLang="en-US" smtClean="0"/>
              <a:t>‹#›</a:t>
            </a:fld>
            <a:endParaRPr kumimoji="1" lang="ja-JP" altLang="en-US"/>
          </a:p>
        </p:txBody>
      </p:sp>
    </p:spTree>
    <p:extLst>
      <p:ext uri="{BB962C8B-B14F-4D97-AF65-F5344CB8AC3E}">
        <p14:creationId xmlns:p14="http://schemas.microsoft.com/office/powerpoint/2010/main" val="2365464401"/>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81075" y="1241425"/>
            <a:ext cx="4845050" cy="3354388"/>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06842BB8-5E34-4443-9F23-3AA1B0CD5E6D}" type="slidenum">
              <a:rPr kumimoji="1" lang="ja-JP" altLang="en-US" smtClean="0"/>
              <a:t>0</a:t>
            </a:fld>
            <a:endParaRPr kumimoji="1" lang="ja-JP" altLang="en-US"/>
          </a:p>
        </p:txBody>
      </p:sp>
    </p:spTree>
    <p:extLst>
      <p:ext uri="{BB962C8B-B14F-4D97-AF65-F5344CB8AC3E}">
        <p14:creationId xmlns:p14="http://schemas.microsoft.com/office/powerpoint/2010/main" val="9951671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06842BB8-5E34-4443-9F23-3AA1B0CD5E6D}" type="slidenum">
              <a:rPr kumimoji="1" lang="ja-JP" altLang="en-US" smtClean="0"/>
              <a:t>9</a:t>
            </a:fld>
            <a:endParaRPr kumimoji="1" lang="ja-JP" altLang="en-US"/>
          </a:p>
        </p:txBody>
      </p:sp>
    </p:spTree>
    <p:extLst>
      <p:ext uri="{BB962C8B-B14F-4D97-AF65-F5344CB8AC3E}">
        <p14:creationId xmlns:p14="http://schemas.microsoft.com/office/powerpoint/2010/main" val="1124409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06842BB8-5E34-4443-9F23-3AA1B0CD5E6D}" type="slidenum">
              <a:rPr kumimoji="1" lang="ja-JP" altLang="en-US" smtClean="0"/>
              <a:t>10</a:t>
            </a:fld>
            <a:endParaRPr kumimoji="1" lang="ja-JP" altLang="en-US"/>
          </a:p>
        </p:txBody>
      </p:sp>
    </p:spTree>
    <p:extLst>
      <p:ext uri="{BB962C8B-B14F-4D97-AF65-F5344CB8AC3E}">
        <p14:creationId xmlns:p14="http://schemas.microsoft.com/office/powerpoint/2010/main" val="11120078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06842BB8-5E34-4443-9F23-3AA1B0CD5E6D}" type="slidenum">
              <a:rPr kumimoji="1" lang="ja-JP" altLang="en-US" smtClean="0"/>
              <a:t>11</a:t>
            </a:fld>
            <a:endParaRPr kumimoji="1" lang="ja-JP" altLang="en-US"/>
          </a:p>
        </p:txBody>
      </p:sp>
    </p:spTree>
    <p:extLst>
      <p:ext uri="{BB962C8B-B14F-4D97-AF65-F5344CB8AC3E}">
        <p14:creationId xmlns:p14="http://schemas.microsoft.com/office/powerpoint/2010/main" val="22670318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06842BB8-5E34-4443-9F23-3AA1B0CD5E6D}" type="slidenum">
              <a:rPr kumimoji="1" lang="ja-JP" altLang="en-US" smtClean="0"/>
              <a:t>12</a:t>
            </a:fld>
            <a:endParaRPr kumimoji="1" lang="ja-JP" altLang="en-US"/>
          </a:p>
        </p:txBody>
      </p:sp>
    </p:spTree>
    <p:extLst>
      <p:ext uri="{BB962C8B-B14F-4D97-AF65-F5344CB8AC3E}">
        <p14:creationId xmlns:p14="http://schemas.microsoft.com/office/powerpoint/2010/main" val="237509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06842BB8-5E34-4443-9F23-3AA1B0CD5E6D}" type="slidenum">
              <a:rPr kumimoji="1" lang="ja-JP" altLang="en-US" smtClean="0"/>
              <a:t>13</a:t>
            </a:fld>
            <a:endParaRPr kumimoji="1" lang="ja-JP" altLang="en-US"/>
          </a:p>
        </p:txBody>
      </p:sp>
    </p:spTree>
    <p:extLst>
      <p:ext uri="{BB962C8B-B14F-4D97-AF65-F5344CB8AC3E}">
        <p14:creationId xmlns:p14="http://schemas.microsoft.com/office/powerpoint/2010/main" val="40888037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06842BB8-5E34-4443-9F23-3AA1B0CD5E6D}" type="slidenum">
              <a:rPr kumimoji="1" lang="ja-JP" altLang="en-US" smtClean="0"/>
              <a:t>14</a:t>
            </a:fld>
            <a:endParaRPr kumimoji="1" lang="ja-JP" altLang="en-US"/>
          </a:p>
        </p:txBody>
      </p:sp>
    </p:spTree>
    <p:extLst>
      <p:ext uri="{BB962C8B-B14F-4D97-AF65-F5344CB8AC3E}">
        <p14:creationId xmlns:p14="http://schemas.microsoft.com/office/powerpoint/2010/main" val="37947508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06842BB8-5E34-4443-9F23-3AA1B0CD5E6D}" type="slidenum">
              <a:rPr kumimoji="1" lang="ja-JP" altLang="en-US" smtClean="0"/>
              <a:t>15</a:t>
            </a:fld>
            <a:endParaRPr kumimoji="1" lang="ja-JP" altLang="en-US"/>
          </a:p>
        </p:txBody>
      </p:sp>
    </p:spTree>
    <p:extLst>
      <p:ext uri="{BB962C8B-B14F-4D97-AF65-F5344CB8AC3E}">
        <p14:creationId xmlns:p14="http://schemas.microsoft.com/office/powerpoint/2010/main" val="22791572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06842BB8-5E34-4443-9F23-3AA1B0CD5E6D}" type="slidenum">
              <a:rPr kumimoji="1" lang="ja-JP" altLang="en-US" smtClean="0"/>
              <a:t>16</a:t>
            </a:fld>
            <a:endParaRPr kumimoji="1" lang="ja-JP" altLang="en-US"/>
          </a:p>
        </p:txBody>
      </p:sp>
    </p:spTree>
    <p:extLst>
      <p:ext uri="{BB962C8B-B14F-4D97-AF65-F5344CB8AC3E}">
        <p14:creationId xmlns:p14="http://schemas.microsoft.com/office/powerpoint/2010/main" val="15295467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06842BB8-5E34-4443-9F23-3AA1B0CD5E6D}" type="slidenum">
              <a:rPr kumimoji="1" lang="ja-JP" altLang="en-US" smtClean="0"/>
              <a:t>17</a:t>
            </a:fld>
            <a:endParaRPr kumimoji="1" lang="ja-JP" altLang="en-US"/>
          </a:p>
        </p:txBody>
      </p:sp>
    </p:spTree>
    <p:extLst>
      <p:ext uri="{BB962C8B-B14F-4D97-AF65-F5344CB8AC3E}">
        <p14:creationId xmlns:p14="http://schemas.microsoft.com/office/powerpoint/2010/main" val="11500555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06842BB8-5E34-4443-9F23-3AA1B0CD5E6D}" type="slidenum">
              <a:rPr kumimoji="1" lang="ja-JP" altLang="en-US" smtClean="0"/>
              <a:t>18</a:t>
            </a:fld>
            <a:endParaRPr kumimoji="1" lang="ja-JP" altLang="en-US"/>
          </a:p>
        </p:txBody>
      </p:sp>
    </p:spTree>
    <p:extLst>
      <p:ext uri="{BB962C8B-B14F-4D97-AF65-F5344CB8AC3E}">
        <p14:creationId xmlns:p14="http://schemas.microsoft.com/office/powerpoint/2010/main" val="35706261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06842BB8-5E34-4443-9F23-3AA1B0CD5E6D}" type="slidenum">
              <a:rPr kumimoji="1" lang="ja-JP" altLang="en-US" smtClean="0"/>
              <a:t>1</a:t>
            </a:fld>
            <a:endParaRPr kumimoji="1" lang="ja-JP" altLang="en-US"/>
          </a:p>
        </p:txBody>
      </p:sp>
    </p:spTree>
    <p:extLst>
      <p:ext uri="{BB962C8B-B14F-4D97-AF65-F5344CB8AC3E}">
        <p14:creationId xmlns:p14="http://schemas.microsoft.com/office/powerpoint/2010/main" val="161309713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06842BB8-5E34-4443-9F23-3AA1B0CD5E6D}" type="slidenum">
              <a:rPr kumimoji="1" lang="ja-JP" altLang="en-US" smtClean="0"/>
              <a:t>19</a:t>
            </a:fld>
            <a:endParaRPr kumimoji="1" lang="ja-JP" altLang="en-US"/>
          </a:p>
        </p:txBody>
      </p:sp>
    </p:spTree>
    <p:extLst>
      <p:ext uri="{BB962C8B-B14F-4D97-AF65-F5344CB8AC3E}">
        <p14:creationId xmlns:p14="http://schemas.microsoft.com/office/powerpoint/2010/main" val="340085094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06842BB8-5E34-4443-9F23-3AA1B0CD5E6D}" type="slidenum">
              <a:rPr kumimoji="1" lang="ja-JP" altLang="en-US" smtClean="0"/>
              <a:t>20</a:t>
            </a:fld>
            <a:endParaRPr kumimoji="1" lang="ja-JP" altLang="en-US"/>
          </a:p>
        </p:txBody>
      </p:sp>
    </p:spTree>
    <p:extLst>
      <p:ext uri="{BB962C8B-B14F-4D97-AF65-F5344CB8AC3E}">
        <p14:creationId xmlns:p14="http://schemas.microsoft.com/office/powerpoint/2010/main" val="32582234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06842BB8-5E34-4443-9F23-3AA1B0CD5E6D}" type="slidenum">
              <a:rPr kumimoji="1" lang="ja-JP" altLang="en-US" smtClean="0"/>
              <a:t>21</a:t>
            </a:fld>
            <a:endParaRPr kumimoji="1" lang="ja-JP" altLang="en-US"/>
          </a:p>
        </p:txBody>
      </p:sp>
    </p:spTree>
    <p:extLst>
      <p:ext uri="{BB962C8B-B14F-4D97-AF65-F5344CB8AC3E}">
        <p14:creationId xmlns:p14="http://schemas.microsoft.com/office/powerpoint/2010/main" val="36486000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06842BB8-5E34-4443-9F23-3AA1B0CD5E6D}" type="slidenum">
              <a:rPr kumimoji="1" lang="ja-JP" altLang="en-US" smtClean="0"/>
              <a:t>2</a:t>
            </a:fld>
            <a:endParaRPr kumimoji="1" lang="ja-JP" altLang="en-US"/>
          </a:p>
        </p:txBody>
      </p:sp>
    </p:spTree>
    <p:extLst>
      <p:ext uri="{BB962C8B-B14F-4D97-AF65-F5344CB8AC3E}">
        <p14:creationId xmlns:p14="http://schemas.microsoft.com/office/powerpoint/2010/main" val="9391731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06842BB8-5E34-4443-9F23-3AA1B0CD5E6D}" type="slidenum">
              <a:rPr kumimoji="1" lang="ja-JP" altLang="en-US" smtClean="0"/>
              <a:t>3</a:t>
            </a:fld>
            <a:endParaRPr kumimoji="1" lang="ja-JP" altLang="en-US"/>
          </a:p>
        </p:txBody>
      </p:sp>
    </p:spTree>
    <p:extLst>
      <p:ext uri="{BB962C8B-B14F-4D97-AF65-F5344CB8AC3E}">
        <p14:creationId xmlns:p14="http://schemas.microsoft.com/office/powerpoint/2010/main" val="18425895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06842BB8-5E34-4443-9F23-3AA1B0CD5E6D}" type="slidenum">
              <a:rPr kumimoji="1" lang="ja-JP" altLang="en-US" smtClean="0"/>
              <a:t>4</a:t>
            </a:fld>
            <a:endParaRPr kumimoji="1" lang="ja-JP" altLang="en-US"/>
          </a:p>
        </p:txBody>
      </p:sp>
    </p:spTree>
    <p:extLst>
      <p:ext uri="{BB962C8B-B14F-4D97-AF65-F5344CB8AC3E}">
        <p14:creationId xmlns:p14="http://schemas.microsoft.com/office/powerpoint/2010/main" val="21835741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06842BB8-5E34-4443-9F23-3AA1B0CD5E6D}" type="slidenum">
              <a:rPr kumimoji="1" lang="ja-JP" altLang="en-US" smtClean="0"/>
              <a:t>5</a:t>
            </a:fld>
            <a:endParaRPr kumimoji="1" lang="ja-JP" altLang="en-US"/>
          </a:p>
        </p:txBody>
      </p:sp>
    </p:spTree>
    <p:extLst>
      <p:ext uri="{BB962C8B-B14F-4D97-AF65-F5344CB8AC3E}">
        <p14:creationId xmlns:p14="http://schemas.microsoft.com/office/powerpoint/2010/main" val="9717035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06842BB8-5E34-4443-9F23-3AA1B0CD5E6D}" type="slidenum">
              <a:rPr kumimoji="1" lang="ja-JP" altLang="en-US" smtClean="0"/>
              <a:t>6</a:t>
            </a:fld>
            <a:endParaRPr kumimoji="1" lang="ja-JP" altLang="en-US"/>
          </a:p>
        </p:txBody>
      </p:sp>
    </p:spTree>
    <p:extLst>
      <p:ext uri="{BB962C8B-B14F-4D97-AF65-F5344CB8AC3E}">
        <p14:creationId xmlns:p14="http://schemas.microsoft.com/office/powerpoint/2010/main" val="19476996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06842BB8-5E34-4443-9F23-3AA1B0CD5E6D}" type="slidenum">
              <a:rPr kumimoji="1" lang="ja-JP" altLang="en-US" smtClean="0"/>
              <a:t>7</a:t>
            </a:fld>
            <a:endParaRPr kumimoji="1" lang="ja-JP" altLang="en-US"/>
          </a:p>
        </p:txBody>
      </p:sp>
    </p:spTree>
    <p:extLst>
      <p:ext uri="{BB962C8B-B14F-4D97-AF65-F5344CB8AC3E}">
        <p14:creationId xmlns:p14="http://schemas.microsoft.com/office/powerpoint/2010/main" val="20711722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06842BB8-5E34-4443-9F23-3AA1B0CD5E6D}" type="slidenum">
              <a:rPr kumimoji="1" lang="ja-JP" altLang="en-US" smtClean="0"/>
              <a:t>8</a:t>
            </a:fld>
            <a:endParaRPr kumimoji="1" lang="ja-JP" altLang="en-US"/>
          </a:p>
        </p:txBody>
      </p:sp>
    </p:spTree>
    <p:extLst>
      <p:ext uri="{BB962C8B-B14F-4D97-AF65-F5344CB8AC3E}">
        <p14:creationId xmlns:p14="http://schemas.microsoft.com/office/powerpoint/2010/main" val="40984189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ja-JP" altLang="en-US"/>
              <a:t>マスター タイトルの書式設定</a:t>
            </a:r>
            <a:endParaRPr lang="en-US"/>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a:p>
        </p:txBody>
      </p:sp>
      <p:sp>
        <p:nvSpPr>
          <p:cNvPr id="4" name="Date Placeholder 3"/>
          <p:cNvSpPr>
            <a:spLocks noGrp="1"/>
          </p:cNvSpPr>
          <p:nvPr>
            <p:ph type="dt" sz="half" idx="10"/>
          </p:nvPr>
        </p:nvSpPr>
        <p:spPr/>
        <p:txBody>
          <a:bodyPr/>
          <a:lstStyle/>
          <a:p>
            <a:fld id="{05134F76-6720-41C5-B059-8BD69D7CAFA3}" type="datetime1">
              <a:rPr kumimoji="1" lang="ja-JP" altLang="en-US" smtClean="0"/>
              <a:t>2022/3/29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a:xfrm>
            <a:off x="7677150" y="6503991"/>
            <a:ext cx="2228850" cy="365125"/>
          </a:xfrm>
        </p:spPr>
        <p:txBody>
          <a:bodyPr/>
          <a:lstStyle/>
          <a:p>
            <a:fld id="{14B60063-9242-4366-B98B-FB486A3E338F}" type="slidenum">
              <a:rPr kumimoji="1" lang="ja-JP" altLang="en-US" smtClean="0"/>
              <a:t>‹#›</a:t>
            </a:fld>
            <a:endParaRPr kumimoji="1" lang="ja-JP" altLang="en-US"/>
          </a:p>
        </p:txBody>
      </p:sp>
    </p:spTree>
    <p:extLst>
      <p:ext uri="{BB962C8B-B14F-4D97-AF65-F5344CB8AC3E}">
        <p14:creationId xmlns:p14="http://schemas.microsoft.com/office/powerpoint/2010/main" val="21011149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8AA8082D-5E96-414C-92A5-8BAAF8AD122F}" type="datetime1">
              <a:rPr kumimoji="1" lang="ja-JP" altLang="en-US" smtClean="0"/>
              <a:t>2022/3/29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4B60063-9242-4366-B98B-FB486A3E338F}" type="slidenum">
              <a:rPr kumimoji="1" lang="ja-JP" altLang="en-US" smtClean="0"/>
              <a:t>‹#›</a:t>
            </a:fld>
            <a:endParaRPr kumimoji="1" lang="ja-JP" altLang="en-US"/>
          </a:p>
        </p:txBody>
      </p:sp>
    </p:spTree>
    <p:extLst>
      <p:ext uri="{BB962C8B-B14F-4D97-AF65-F5344CB8AC3E}">
        <p14:creationId xmlns:p14="http://schemas.microsoft.com/office/powerpoint/2010/main" val="39289318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ja-JP" altLang="en-US"/>
              <a:t>マスター タイトルの書式設定</a:t>
            </a:r>
            <a:endParaRPr lang="en-US"/>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638C67F4-418C-4046-BB4F-4F3661F8F2FE}" type="datetime1">
              <a:rPr kumimoji="1" lang="ja-JP" altLang="en-US" smtClean="0"/>
              <a:t>2022/3/29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4B60063-9242-4366-B98B-FB486A3E338F}" type="slidenum">
              <a:rPr kumimoji="1" lang="ja-JP" altLang="en-US" smtClean="0"/>
              <a:t>‹#›</a:t>
            </a:fld>
            <a:endParaRPr kumimoji="1" lang="ja-JP" altLang="en-US"/>
          </a:p>
        </p:txBody>
      </p:sp>
    </p:spTree>
    <p:extLst>
      <p:ext uri="{BB962C8B-B14F-4D97-AF65-F5344CB8AC3E}">
        <p14:creationId xmlns:p14="http://schemas.microsoft.com/office/powerpoint/2010/main" val="27451129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C7C38D2C-80C6-48DB-90FC-0BE681996C18}" type="datetime1">
              <a:rPr kumimoji="1" lang="ja-JP" altLang="en-US" smtClean="0"/>
              <a:t>2022/3/29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a:xfrm>
            <a:off x="7677150" y="6492873"/>
            <a:ext cx="2228850" cy="365125"/>
          </a:xfrm>
        </p:spPr>
        <p:txBody>
          <a:bodyPr/>
          <a:lstStyle/>
          <a:p>
            <a:fld id="{14B60063-9242-4366-B98B-FB486A3E338F}" type="slidenum">
              <a:rPr kumimoji="1" lang="ja-JP" altLang="en-US" smtClean="0"/>
              <a:t>‹#›</a:t>
            </a:fld>
            <a:endParaRPr kumimoji="1" lang="ja-JP" altLang="en-US"/>
          </a:p>
        </p:txBody>
      </p:sp>
    </p:spTree>
    <p:extLst>
      <p:ext uri="{BB962C8B-B14F-4D97-AF65-F5344CB8AC3E}">
        <p14:creationId xmlns:p14="http://schemas.microsoft.com/office/powerpoint/2010/main" val="25524694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ja-JP" altLang="en-US"/>
              <a:t>マスター タイトルの書式設定</a:t>
            </a:r>
            <a:endParaRPr lang="en-US"/>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DD926F7A-C12B-4019-A6A6-35D5FCC1B03E}" type="datetime1">
              <a:rPr kumimoji="1" lang="ja-JP" altLang="en-US" smtClean="0"/>
              <a:t>2022/3/29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4B60063-9242-4366-B98B-FB486A3E338F}" type="slidenum">
              <a:rPr kumimoji="1" lang="ja-JP" altLang="en-US" smtClean="0"/>
              <a:t>‹#›</a:t>
            </a:fld>
            <a:endParaRPr kumimoji="1" lang="ja-JP" altLang="en-US"/>
          </a:p>
        </p:txBody>
      </p:sp>
    </p:spTree>
    <p:extLst>
      <p:ext uri="{BB962C8B-B14F-4D97-AF65-F5344CB8AC3E}">
        <p14:creationId xmlns:p14="http://schemas.microsoft.com/office/powerpoint/2010/main" val="18433078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Content Placeholder 2"/>
          <p:cNvSpPr>
            <a:spLocks noGrp="1"/>
          </p:cNvSpPr>
          <p:nvPr>
            <p:ph sz="half" idx="1"/>
          </p:nvPr>
        </p:nvSpPr>
        <p:spPr>
          <a:xfrm>
            <a:off x="681038" y="1825625"/>
            <a:ext cx="421005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Content Placeholder 3"/>
          <p:cNvSpPr>
            <a:spLocks noGrp="1"/>
          </p:cNvSpPr>
          <p:nvPr>
            <p:ph sz="half" idx="2"/>
          </p:nvPr>
        </p:nvSpPr>
        <p:spPr>
          <a:xfrm>
            <a:off x="5014913" y="1825625"/>
            <a:ext cx="421005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5" name="Date Placeholder 4"/>
          <p:cNvSpPr>
            <a:spLocks noGrp="1"/>
          </p:cNvSpPr>
          <p:nvPr>
            <p:ph type="dt" sz="half" idx="10"/>
          </p:nvPr>
        </p:nvSpPr>
        <p:spPr/>
        <p:txBody>
          <a:bodyPr/>
          <a:lstStyle/>
          <a:p>
            <a:fld id="{18CBC3EC-FE81-400A-8E69-4593D490ACB0}" type="datetime1">
              <a:rPr kumimoji="1" lang="ja-JP" altLang="en-US" smtClean="0"/>
              <a:t>2022/3/29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14B60063-9242-4366-B98B-FB486A3E338F}" type="slidenum">
              <a:rPr kumimoji="1" lang="ja-JP" altLang="en-US" smtClean="0"/>
              <a:t>‹#›</a:t>
            </a:fld>
            <a:endParaRPr kumimoji="1" lang="ja-JP" altLang="en-US"/>
          </a:p>
        </p:txBody>
      </p:sp>
    </p:spTree>
    <p:extLst>
      <p:ext uri="{BB962C8B-B14F-4D97-AF65-F5344CB8AC3E}">
        <p14:creationId xmlns:p14="http://schemas.microsoft.com/office/powerpoint/2010/main" val="4907000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ja-JP" altLang="en-US"/>
              <a:t>マスター タイトルの書式設定</a:t>
            </a:r>
            <a:endParaRPr lang="en-US"/>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82329" y="2505075"/>
            <a:ext cx="4190702"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5014913" y="2505075"/>
            <a:ext cx="4211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7" name="Date Placeholder 6"/>
          <p:cNvSpPr>
            <a:spLocks noGrp="1"/>
          </p:cNvSpPr>
          <p:nvPr>
            <p:ph type="dt" sz="half" idx="10"/>
          </p:nvPr>
        </p:nvSpPr>
        <p:spPr/>
        <p:txBody>
          <a:bodyPr/>
          <a:lstStyle/>
          <a:p>
            <a:fld id="{AE68A9A0-C3C3-43D9-AAC3-DAA024AA7B0A}" type="datetime1">
              <a:rPr kumimoji="1" lang="ja-JP" altLang="en-US" smtClean="0"/>
              <a:t>2022/3/29</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14B60063-9242-4366-B98B-FB486A3E338F}" type="slidenum">
              <a:rPr kumimoji="1" lang="ja-JP" altLang="en-US" smtClean="0"/>
              <a:t>‹#›</a:t>
            </a:fld>
            <a:endParaRPr kumimoji="1" lang="ja-JP" altLang="en-US"/>
          </a:p>
        </p:txBody>
      </p:sp>
    </p:spTree>
    <p:extLst>
      <p:ext uri="{BB962C8B-B14F-4D97-AF65-F5344CB8AC3E}">
        <p14:creationId xmlns:p14="http://schemas.microsoft.com/office/powerpoint/2010/main" val="8014522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Date Placeholder 2"/>
          <p:cNvSpPr>
            <a:spLocks noGrp="1"/>
          </p:cNvSpPr>
          <p:nvPr>
            <p:ph type="dt" sz="half" idx="10"/>
          </p:nvPr>
        </p:nvSpPr>
        <p:spPr/>
        <p:txBody>
          <a:bodyPr/>
          <a:lstStyle/>
          <a:p>
            <a:fld id="{0DF0EC79-13A6-4EB4-8E5A-87D902D8993F}" type="datetime1">
              <a:rPr kumimoji="1" lang="ja-JP" altLang="en-US" smtClean="0"/>
              <a:t>2022/3/29</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14B60063-9242-4366-B98B-FB486A3E338F}" type="slidenum">
              <a:rPr kumimoji="1" lang="ja-JP" altLang="en-US" smtClean="0"/>
              <a:t>‹#›</a:t>
            </a:fld>
            <a:endParaRPr kumimoji="1" lang="ja-JP" altLang="en-US"/>
          </a:p>
        </p:txBody>
      </p:sp>
    </p:spTree>
    <p:extLst>
      <p:ext uri="{BB962C8B-B14F-4D97-AF65-F5344CB8AC3E}">
        <p14:creationId xmlns:p14="http://schemas.microsoft.com/office/powerpoint/2010/main" val="4356339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56F6E8B-77D3-4F7A-BB7B-31BAC84861F2}" type="datetime1">
              <a:rPr kumimoji="1" lang="ja-JP" altLang="en-US" smtClean="0"/>
              <a:t>2022/3/29</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14B60063-9242-4366-B98B-FB486A3E338F}" type="slidenum">
              <a:rPr kumimoji="1" lang="ja-JP" altLang="en-US" smtClean="0"/>
              <a:t>‹#›</a:t>
            </a:fld>
            <a:endParaRPr kumimoji="1" lang="ja-JP" altLang="en-US"/>
          </a:p>
        </p:txBody>
      </p:sp>
    </p:spTree>
    <p:extLst>
      <p:ext uri="{BB962C8B-B14F-4D97-AF65-F5344CB8AC3E}">
        <p14:creationId xmlns:p14="http://schemas.microsoft.com/office/powerpoint/2010/main" val="7447252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a:t>マスター タイトルの書式設定</a:t>
            </a:r>
            <a:endParaRPr lang="en-US"/>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C6039844-1443-4CB4-A95E-E7ACC3DBB78A}" type="datetime1">
              <a:rPr kumimoji="1" lang="ja-JP" altLang="en-US" smtClean="0"/>
              <a:t>2022/3/29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14B60063-9242-4366-B98B-FB486A3E338F}" type="slidenum">
              <a:rPr kumimoji="1" lang="ja-JP" altLang="en-US" smtClean="0"/>
              <a:t>‹#›</a:t>
            </a:fld>
            <a:endParaRPr kumimoji="1" lang="ja-JP" altLang="en-US"/>
          </a:p>
        </p:txBody>
      </p:sp>
    </p:spTree>
    <p:extLst>
      <p:ext uri="{BB962C8B-B14F-4D97-AF65-F5344CB8AC3E}">
        <p14:creationId xmlns:p14="http://schemas.microsoft.com/office/powerpoint/2010/main" val="20203236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a:t>マスター タイトルの書式設定</a:t>
            </a:r>
            <a:endParaRPr lang="en-US"/>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図を追加</a:t>
            </a:r>
            <a:endParaRPr lang="en-US"/>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6BE1EE9D-23A5-46F8-B503-2FC1AE88E3FA}" type="datetime1">
              <a:rPr kumimoji="1" lang="ja-JP" altLang="en-US" smtClean="0"/>
              <a:t>2022/3/29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14B60063-9242-4366-B98B-FB486A3E338F}" type="slidenum">
              <a:rPr kumimoji="1" lang="ja-JP" altLang="en-US" smtClean="0"/>
              <a:t>‹#›</a:t>
            </a:fld>
            <a:endParaRPr kumimoji="1" lang="ja-JP" altLang="en-US"/>
          </a:p>
        </p:txBody>
      </p:sp>
    </p:spTree>
    <p:extLst>
      <p:ext uri="{BB962C8B-B14F-4D97-AF65-F5344CB8AC3E}">
        <p14:creationId xmlns:p14="http://schemas.microsoft.com/office/powerpoint/2010/main" val="8935382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ja-JP" altLang="en-US"/>
              <a:t>マスター タイトルの書式設定</a:t>
            </a:r>
            <a:endParaRPr lang="en-US"/>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C0E99E5-48D1-47AB-BB74-F0A1E2A82CB1}" type="datetime1">
              <a:rPr kumimoji="1" lang="ja-JP" altLang="en-US" smtClean="0"/>
              <a:t>2022/3/29</a:t>
            </a:fld>
            <a:endParaRPr kumimoji="1" lang="ja-JP" altLang="en-US"/>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4B60063-9242-4366-B98B-FB486A3E338F}" type="slidenum">
              <a:rPr kumimoji="1" lang="ja-JP" altLang="en-US" smtClean="0"/>
              <a:t>‹#›</a:t>
            </a:fld>
            <a:endParaRPr kumimoji="1" lang="ja-JP" altLang="en-US"/>
          </a:p>
        </p:txBody>
      </p:sp>
    </p:spTree>
    <p:extLst>
      <p:ext uri="{BB962C8B-B14F-4D97-AF65-F5344CB8AC3E}">
        <p14:creationId xmlns:p14="http://schemas.microsoft.com/office/powerpoint/2010/main" val="3219012919"/>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8.emf"/></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0.emf"/></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693985" y="689314"/>
            <a:ext cx="8518030" cy="2062103"/>
          </a:xfrm>
          <a:prstGeom prst="rect">
            <a:avLst/>
          </a:prstGeom>
          <a:noFill/>
          <a:ln w="571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p:cNvSpPr txBox="1"/>
          <p:nvPr/>
        </p:nvSpPr>
        <p:spPr>
          <a:xfrm flipH="1">
            <a:off x="563356" y="1292118"/>
            <a:ext cx="8779288" cy="769441"/>
          </a:xfrm>
          <a:prstGeom prst="rect">
            <a:avLst/>
          </a:prstGeom>
          <a:noFill/>
        </p:spPr>
        <p:txBody>
          <a:bodyPr wrap="square" rtlCol="0">
            <a:spAutoFit/>
          </a:bodyPr>
          <a:lstStyle/>
          <a:p>
            <a:pPr algn="ctr"/>
            <a:r>
              <a:rPr lang="ja-JP" altLang="en-US" sz="4400" dirty="0">
                <a:solidFill>
                  <a:srgbClr val="0000FF"/>
                </a:solidFill>
                <a:latin typeface="HGP創英角ﾎﾟｯﾌﾟ体" panose="040B0A00000000000000" pitchFamily="50" charset="-128"/>
                <a:ea typeface="HGP創英角ﾎﾟｯﾌﾟ体" panose="040B0A00000000000000" pitchFamily="50" charset="-128"/>
              </a:rPr>
              <a:t>避難確保計画の具体的な記載要領</a:t>
            </a:r>
            <a:endParaRPr lang="en-US" altLang="ja-JP" sz="4400" dirty="0">
              <a:solidFill>
                <a:srgbClr val="0000FF"/>
              </a:solidFill>
              <a:latin typeface="HGP創英角ﾎﾟｯﾌﾟ体" panose="040B0A00000000000000" pitchFamily="50" charset="-128"/>
              <a:ea typeface="HGP創英角ﾎﾟｯﾌﾟ体" panose="040B0A00000000000000" pitchFamily="50" charset="-128"/>
            </a:endParaRPr>
          </a:p>
        </p:txBody>
      </p:sp>
      <p:sp>
        <p:nvSpPr>
          <p:cNvPr id="5" name="スライド番号プレースホルダー 1">
            <a:extLst>
              <a:ext uri="{FF2B5EF4-FFF2-40B4-BE49-F238E27FC236}">
                <a16:creationId xmlns:a16="http://schemas.microsoft.com/office/drawing/2014/main" id="{1B98C433-1BE2-4070-A3AB-632EBDA40970}"/>
              </a:ext>
            </a:extLst>
          </p:cNvPr>
          <p:cNvSpPr>
            <a:spLocks noGrp="1"/>
          </p:cNvSpPr>
          <p:nvPr>
            <p:ph type="sldNum" sz="quarter" idx="12"/>
          </p:nvPr>
        </p:nvSpPr>
        <p:spPr>
          <a:xfrm>
            <a:off x="7677150" y="6492873"/>
            <a:ext cx="2228850" cy="365125"/>
          </a:xfrm>
        </p:spPr>
        <p:txBody>
          <a:bodyPr/>
          <a:lstStyle/>
          <a:p>
            <a:r>
              <a:rPr kumimoji="1" lang="en-US" altLang="ja-JP" dirty="0"/>
              <a:t>25</a:t>
            </a:r>
            <a:endParaRPr kumimoji="1" lang="ja-JP" altLang="en-US" dirty="0"/>
          </a:p>
        </p:txBody>
      </p:sp>
      <p:sp>
        <p:nvSpPr>
          <p:cNvPr id="9" name="テキスト ボックス 8">
            <a:extLst>
              <a:ext uri="{FF2B5EF4-FFF2-40B4-BE49-F238E27FC236}">
                <a16:creationId xmlns:a16="http://schemas.microsoft.com/office/drawing/2014/main" id="{C888303F-69EE-4F3D-921C-F10878B695D5}"/>
              </a:ext>
            </a:extLst>
          </p:cNvPr>
          <p:cNvSpPr txBox="1"/>
          <p:nvPr/>
        </p:nvSpPr>
        <p:spPr>
          <a:xfrm>
            <a:off x="8405733" y="58149"/>
            <a:ext cx="1431802" cy="369332"/>
          </a:xfrm>
          <a:prstGeom prst="rect">
            <a:avLst/>
          </a:prstGeom>
          <a:solidFill>
            <a:schemeClr val="accent2"/>
          </a:solidFill>
        </p:spPr>
        <p:txBody>
          <a:bodyPr wrap="none" rtlCol="0">
            <a:spAutoFit/>
          </a:bodyPr>
          <a:lstStyle/>
          <a:p>
            <a:r>
              <a:rPr lang="ja-JP" altLang="en-US" dirty="0"/>
              <a:t>ここから（</a:t>
            </a:r>
            <a:r>
              <a:rPr lang="en-US" altLang="ja-JP" dirty="0"/>
              <a:t>ⅱ</a:t>
            </a:r>
            <a:r>
              <a:rPr lang="ja-JP" altLang="en-US" dirty="0"/>
              <a:t>）</a:t>
            </a:r>
            <a:endParaRPr kumimoji="1" lang="ja-JP" altLang="en-US" dirty="0"/>
          </a:p>
        </p:txBody>
      </p:sp>
      <p:sp>
        <p:nvSpPr>
          <p:cNvPr id="10" name="テキスト ボックス 9">
            <a:extLst>
              <a:ext uri="{FF2B5EF4-FFF2-40B4-BE49-F238E27FC236}">
                <a16:creationId xmlns:a16="http://schemas.microsoft.com/office/drawing/2014/main" id="{080ED969-192D-4D32-9400-27BB76FAB45E}"/>
              </a:ext>
            </a:extLst>
          </p:cNvPr>
          <p:cNvSpPr txBox="1"/>
          <p:nvPr/>
        </p:nvSpPr>
        <p:spPr>
          <a:xfrm>
            <a:off x="2022764" y="4000775"/>
            <a:ext cx="5860472" cy="2062103"/>
          </a:xfrm>
          <a:prstGeom prst="rect">
            <a:avLst/>
          </a:prstGeom>
          <a:noFill/>
        </p:spPr>
        <p:txBody>
          <a:bodyPr wrap="square" rtlCol="0">
            <a:spAutoFit/>
          </a:bodyPr>
          <a:lstStyle/>
          <a:p>
            <a:pPr algn="ctr"/>
            <a:r>
              <a:rPr kumimoji="1" lang="ja-JP" altLang="en-US" sz="3600" dirty="0">
                <a:solidFill>
                  <a:srgbClr val="FF0000"/>
                </a:solidFill>
                <a:latin typeface="HGSｺﾞｼｯｸE" panose="020B0900000000000000" pitchFamily="50" charset="-128"/>
                <a:ea typeface="HGSｺﾞｼｯｸE" panose="020B0900000000000000" pitchFamily="50" charset="-128"/>
              </a:rPr>
              <a:t>〇〇</a:t>
            </a:r>
            <a:r>
              <a:rPr kumimoji="1" lang="ja-JP" altLang="en-US" sz="3600" dirty="0">
                <a:latin typeface="HGSｺﾞｼｯｸE" panose="020B0900000000000000" pitchFamily="50" charset="-128"/>
                <a:ea typeface="HGSｺﾞｼｯｸE" panose="020B0900000000000000" pitchFamily="50" charset="-128"/>
              </a:rPr>
              <a:t>県</a:t>
            </a:r>
            <a:r>
              <a:rPr kumimoji="1" lang="ja-JP" altLang="en-US" sz="3600" dirty="0">
                <a:solidFill>
                  <a:srgbClr val="FF0000"/>
                </a:solidFill>
                <a:latin typeface="HGSｺﾞｼｯｸE" panose="020B0900000000000000" pitchFamily="50" charset="-128"/>
                <a:ea typeface="HGSｺﾞｼｯｸE" panose="020B0900000000000000" pitchFamily="50" charset="-128"/>
              </a:rPr>
              <a:t>〇〇</a:t>
            </a:r>
            <a:r>
              <a:rPr kumimoji="1" lang="ja-JP" altLang="en-US" sz="3600" dirty="0">
                <a:latin typeface="HGSｺﾞｼｯｸE" panose="020B0900000000000000" pitchFamily="50" charset="-128"/>
                <a:ea typeface="HGSｺﾞｼｯｸE" panose="020B0900000000000000" pitchFamily="50" charset="-128"/>
              </a:rPr>
              <a:t>市</a:t>
            </a:r>
            <a:endParaRPr kumimoji="1" lang="en-US" altLang="ja-JP" sz="3600" dirty="0">
              <a:latin typeface="HGSｺﾞｼｯｸE" panose="020B0900000000000000" pitchFamily="50" charset="-128"/>
              <a:ea typeface="HGSｺﾞｼｯｸE" panose="020B0900000000000000" pitchFamily="50" charset="-128"/>
            </a:endParaRPr>
          </a:p>
          <a:p>
            <a:pPr algn="ctr"/>
            <a:r>
              <a:rPr kumimoji="1" lang="ja-JP" altLang="en-US" sz="3600" dirty="0">
                <a:solidFill>
                  <a:srgbClr val="FF0000"/>
                </a:solidFill>
                <a:latin typeface="HGSｺﾞｼｯｸE" panose="020B0900000000000000" pitchFamily="50" charset="-128"/>
                <a:ea typeface="HGSｺﾞｼｯｸE" panose="020B0900000000000000" pitchFamily="50" charset="-128"/>
              </a:rPr>
              <a:t>〇〇</a:t>
            </a:r>
            <a:r>
              <a:rPr kumimoji="1" lang="ja-JP" altLang="en-US" sz="3600" dirty="0">
                <a:latin typeface="HGSｺﾞｼｯｸE" panose="020B0900000000000000" pitchFamily="50" charset="-128"/>
                <a:ea typeface="HGSｺﾞｼｯｸE" panose="020B0900000000000000" pitchFamily="50" charset="-128"/>
              </a:rPr>
              <a:t>課</a:t>
            </a:r>
            <a:endParaRPr kumimoji="1" lang="en-US" altLang="ja-JP" sz="3600" dirty="0">
              <a:latin typeface="HGSｺﾞｼｯｸE" panose="020B0900000000000000" pitchFamily="50" charset="-128"/>
              <a:ea typeface="HGSｺﾞｼｯｸE" panose="020B0900000000000000" pitchFamily="50" charset="-128"/>
            </a:endParaRPr>
          </a:p>
          <a:p>
            <a:pPr algn="ctr"/>
            <a:endParaRPr lang="en-US" altLang="ja-JP" sz="1000" dirty="0">
              <a:latin typeface="HGSｺﾞｼｯｸE" panose="020B0900000000000000" pitchFamily="50" charset="-128"/>
              <a:ea typeface="HGSｺﾞｼｯｸE" panose="020B0900000000000000" pitchFamily="50" charset="-128"/>
            </a:endParaRPr>
          </a:p>
          <a:p>
            <a:pPr algn="ctr"/>
            <a:endParaRPr lang="en-US" altLang="ja-JP" sz="1000" dirty="0">
              <a:latin typeface="HGSｺﾞｼｯｸE" panose="020B0900000000000000" pitchFamily="50" charset="-128"/>
              <a:ea typeface="HGSｺﾞｼｯｸE" panose="020B0900000000000000" pitchFamily="50" charset="-128"/>
            </a:endParaRPr>
          </a:p>
          <a:p>
            <a:pPr algn="ctr"/>
            <a:r>
              <a:rPr kumimoji="1" lang="ja-JP" altLang="en-US" sz="3600" dirty="0">
                <a:latin typeface="HGSｺﾞｼｯｸE" panose="020B0900000000000000" pitchFamily="50" charset="-128"/>
                <a:ea typeface="HGSｺﾞｼｯｸE" panose="020B0900000000000000" pitchFamily="50" charset="-128"/>
              </a:rPr>
              <a:t>令和</a:t>
            </a:r>
            <a:r>
              <a:rPr kumimoji="1" lang="ja-JP" altLang="en-US" sz="3600" dirty="0">
                <a:solidFill>
                  <a:srgbClr val="FF0000"/>
                </a:solidFill>
                <a:latin typeface="HGSｺﾞｼｯｸE" panose="020B0900000000000000" pitchFamily="50" charset="-128"/>
                <a:ea typeface="HGSｺﾞｼｯｸE" panose="020B0900000000000000" pitchFamily="50" charset="-128"/>
              </a:rPr>
              <a:t>〇</a:t>
            </a:r>
            <a:r>
              <a:rPr kumimoji="1" lang="ja-JP" altLang="en-US" sz="3600" dirty="0">
                <a:latin typeface="HGSｺﾞｼｯｸE" panose="020B0900000000000000" pitchFamily="50" charset="-128"/>
                <a:ea typeface="HGSｺﾞｼｯｸE" panose="020B0900000000000000" pitchFamily="50" charset="-128"/>
              </a:rPr>
              <a:t>年</a:t>
            </a:r>
            <a:r>
              <a:rPr kumimoji="1" lang="ja-JP" altLang="en-US" sz="3600" dirty="0">
                <a:solidFill>
                  <a:srgbClr val="FF0000"/>
                </a:solidFill>
                <a:latin typeface="HGSｺﾞｼｯｸE" panose="020B0900000000000000" pitchFamily="50" charset="-128"/>
                <a:ea typeface="HGSｺﾞｼｯｸE" panose="020B0900000000000000" pitchFamily="50" charset="-128"/>
              </a:rPr>
              <a:t>〇</a:t>
            </a:r>
            <a:r>
              <a:rPr kumimoji="1" lang="ja-JP" altLang="en-US" sz="3600" dirty="0">
                <a:latin typeface="HGSｺﾞｼｯｸE" panose="020B0900000000000000" pitchFamily="50" charset="-128"/>
                <a:ea typeface="HGSｺﾞｼｯｸE" panose="020B0900000000000000" pitchFamily="50" charset="-128"/>
              </a:rPr>
              <a:t>月</a:t>
            </a:r>
            <a:r>
              <a:rPr kumimoji="1" lang="ja-JP" altLang="en-US" sz="3600" dirty="0">
                <a:solidFill>
                  <a:srgbClr val="FF0000"/>
                </a:solidFill>
                <a:latin typeface="HGSｺﾞｼｯｸE" panose="020B0900000000000000" pitchFamily="50" charset="-128"/>
                <a:ea typeface="HGSｺﾞｼｯｸE" panose="020B0900000000000000" pitchFamily="50" charset="-128"/>
              </a:rPr>
              <a:t>〇</a:t>
            </a:r>
            <a:r>
              <a:rPr kumimoji="1" lang="ja-JP" altLang="en-US" sz="3600" dirty="0">
                <a:latin typeface="HGSｺﾞｼｯｸE" panose="020B0900000000000000" pitchFamily="50" charset="-128"/>
                <a:ea typeface="HGSｺﾞｼｯｸE" panose="020B0900000000000000" pitchFamily="50" charset="-128"/>
              </a:rPr>
              <a:t>日</a:t>
            </a:r>
          </a:p>
        </p:txBody>
      </p:sp>
    </p:spTree>
    <p:extLst>
      <p:ext uri="{BB962C8B-B14F-4D97-AF65-F5344CB8AC3E}">
        <p14:creationId xmlns:p14="http://schemas.microsoft.com/office/powerpoint/2010/main" val="9365210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2" name="テキスト ボックス 1341">
            <a:extLst>
              <a:ext uri="{FF2B5EF4-FFF2-40B4-BE49-F238E27FC236}">
                <a16:creationId xmlns:a16="http://schemas.microsoft.com/office/drawing/2014/main" id="{517A487E-2BB8-427B-921F-A1585D4542F3}"/>
              </a:ext>
            </a:extLst>
          </p:cNvPr>
          <p:cNvSpPr txBox="1"/>
          <p:nvPr/>
        </p:nvSpPr>
        <p:spPr>
          <a:xfrm>
            <a:off x="25496" y="2746188"/>
            <a:ext cx="9864000" cy="1890000"/>
          </a:xfrm>
          <a:prstGeom prst="rect">
            <a:avLst/>
          </a:prstGeom>
          <a:noFill/>
          <a:ln>
            <a:solidFill>
              <a:schemeClr val="tx1">
                <a:lumMod val="50000"/>
                <a:lumOff val="50000"/>
              </a:schemeClr>
            </a:solidFill>
          </a:ln>
        </p:spPr>
        <p:txBody>
          <a:bodyPr wrap="none">
            <a:noAutofit/>
          </a:bodyPr>
          <a:lstStyle/>
          <a:p>
            <a:r>
              <a:rPr lang="en-US" altLang="ja-JP" sz="1600">
                <a:latin typeface="+mj-ea"/>
                <a:ea typeface="+mj-ea"/>
              </a:rPr>
              <a:t>5.2</a:t>
            </a:r>
            <a:r>
              <a:rPr lang="ja-JP" altLang="en-US" sz="1600">
                <a:latin typeface="+mj-ea"/>
                <a:ea typeface="+mj-ea"/>
              </a:rPr>
              <a:t>　噴火警戒レベルの引上げ等に対応した立入規制等により、避難が必要となった場合</a:t>
            </a:r>
          </a:p>
        </p:txBody>
      </p:sp>
      <p:sp>
        <p:nvSpPr>
          <p:cNvPr id="1343" name="テキスト ボックス 1342">
            <a:extLst>
              <a:ext uri="{FF2B5EF4-FFF2-40B4-BE49-F238E27FC236}">
                <a16:creationId xmlns:a16="http://schemas.microsoft.com/office/drawing/2014/main" id="{9AB306DC-87BE-4D23-9986-20EC7A9DB6AE}"/>
              </a:ext>
            </a:extLst>
          </p:cNvPr>
          <p:cNvSpPr txBox="1"/>
          <p:nvPr/>
        </p:nvSpPr>
        <p:spPr>
          <a:xfrm>
            <a:off x="25496" y="657223"/>
            <a:ext cx="9864000" cy="2000298"/>
          </a:xfrm>
          <a:prstGeom prst="rect">
            <a:avLst/>
          </a:prstGeom>
          <a:noFill/>
          <a:ln>
            <a:solidFill>
              <a:schemeClr val="tx1">
                <a:lumMod val="50000"/>
                <a:lumOff val="50000"/>
              </a:schemeClr>
            </a:solidFill>
          </a:ln>
        </p:spPr>
        <p:txBody>
          <a:bodyPr wrap="square">
            <a:noAutofit/>
          </a:bodyPr>
          <a:lstStyle/>
          <a:p>
            <a:pPr marL="355600" indent="-355600"/>
            <a:r>
              <a:rPr lang="en-US" altLang="ja-JP" sz="1600" dirty="0">
                <a:latin typeface="+mj-ea"/>
                <a:ea typeface="+mj-ea"/>
              </a:rPr>
              <a:t>5.1</a:t>
            </a:r>
            <a:r>
              <a:rPr lang="ja-JP" altLang="en-US" sz="1600" dirty="0">
                <a:latin typeface="+mj-ea"/>
                <a:ea typeface="+mj-ea"/>
              </a:rPr>
              <a:t>　噴火警戒レベルの引上げ等があっても立入規制の範囲外で避難を必要としない場合、又は火山の状況に</a:t>
            </a:r>
            <a:endParaRPr lang="en-US" altLang="ja-JP" sz="1600" dirty="0">
              <a:latin typeface="+mj-ea"/>
              <a:ea typeface="+mj-ea"/>
            </a:endParaRPr>
          </a:p>
          <a:p>
            <a:pPr marL="355600" indent="-355600"/>
            <a:r>
              <a:rPr lang="ja-JP" altLang="en-US" sz="1600" dirty="0">
                <a:latin typeface="+mj-ea"/>
                <a:ea typeface="+mj-ea"/>
              </a:rPr>
              <a:t>　　　関する解説情報（臨時）等が発表された場合</a:t>
            </a:r>
          </a:p>
        </p:txBody>
      </p:sp>
      <p:sp>
        <p:nvSpPr>
          <p:cNvPr id="5" name="テキスト ボックス 4">
            <a:extLst>
              <a:ext uri="{FF2B5EF4-FFF2-40B4-BE49-F238E27FC236}">
                <a16:creationId xmlns:a16="http://schemas.microsoft.com/office/drawing/2014/main" id="{455FAD8D-FF79-4685-B506-7EE7FC9D60B0}"/>
              </a:ext>
            </a:extLst>
          </p:cNvPr>
          <p:cNvSpPr txBox="1"/>
          <p:nvPr/>
        </p:nvSpPr>
        <p:spPr>
          <a:xfrm>
            <a:off x="1" y="0"/>
            <a:ext cx="9906000" cy="584775"/>
          </a:xfrm>
          <a:prstGeom prst="rect">
            <a:avLst/>
          </a:prstGeom>
          <a:solidFill>
            <a:srgbClr val="1212E0"/>
          </a:solidFill>
        </p:spPr>
        <p:txBody>
          <a:bodyPr wrap="square" rtlCol="0">
            <a:spAutoFit/>
          </a:bodyPr>
          <a:lstStyle/>
          <a:p>
            <a:r>
              <a:rPr lang="ja-JP" altLang="en-US" sz="3200" dirty="0">
                <a:solidFill>
                  <a:schemeClr val="bg1"/>
                </a:solidFill>
                <a:latin typeface="HGSｺﾞｼｯｸE" panose="020B0900000000000000" pitchFamily="50" charset="-128"/>
                <a:ea typeface="HGSｺﾞｼｯｸE" panose="020B0900000000000000" pitchFamily="50" charset="-128"/>
              </a:rPr>
              <a:t>情報伝達及び避難誘導</a:t>
            </a:r>
            <a:endParaRPr lang="zh-TW" altLang="en-US" sz="3200" dirty="0">
              <a:solidFill>
                <a:schemeClr val="bg1"/>
              </a:solidFill>
              <a:latin typeface="HGSｺﾞｼｯｸE" panose="020B0900000000000000" pitchFamily="50" charset="-128"/>
              <a:ea typeface="HGSｺﾞｼｯｸE" panose="020B0900000000000000" pitchFamily="50" charset="-128"/>
            </a:endParaRPr>
          </a:p>
        </p:txBody>
      </p:sp>
      <p:sp>
        <p:nvSpPr>
          <p:cNvPr id="134" name="テキスト ボックス 133">
            <a:extLst>
              <a:ext uri="{FF2B5EF4-FFF2-40B4-BE49-F238E27FC236}">
                <a16:creationId xmlns:a16="http://schemas.microsoft.com/office/drawing/2014/main" id="{7263AE24-B1CF-4650-B669-575825E6259C}"/>
              </a:ext>
            </a:extLst>
          </p:cNvPr>
          <p:cNvSpPr txBox="1"/>
          <p:nvPr/>
        </p:nvSpPr>
        <p:spPr>
          <a:xfrm>
            <a:off x="7073900" y="14648"/>
            <a:ext cx="2765828" cy="584775"/>
          </a:xfrm>
          <a:prstGeom prst="rect">
            <a:avLst/>
          </a:prstGeom>
          <a:solidFill>
            <a:srgbClr val="FFFF00"/>
          </a:solidFill>
        </p:spPr>
        <p:txBody>
          <a:bodyPr wrap="square" rtlCol="0">
            <a:spAutoFit/>
          </a:bodyPr>
          <a:lstStyle/>
          <a:p>
            <a:r>
              <a:rPr lang="ja-JP" altLang="en-US" dirty="0">
                <a:solidFill>
                  <a:srgbClr val="FF0000"/>
                </a:solidFill>
              </a:rPr>
              <a:t>火口周辺</a:t>
            </a:r>
            <a:r>
              <a:rPr lang="ja-JP" altLang="en-US" sz="1400" dirty="0">
                <a:solidFill>
                  <a:srgbClr val="FF0000"/>
                </a:solidFill>
              </a:rPr>
              <a:t>（レベル３で規制）</a:t>
            </a:r>
            <a:r>
              <a:rPr lang="ja-JP" altLang="en-US" dirty="0"/>
              <a:t>版</a:t>
            </a:r>
            <a:endParaRPr lang="en-US" altLang="ja-JP" dirty="0"/>
          </a:p>
          <a:p>
            <a:r>
              <a:rPr lang="ja-JP" altLang="en-US" sz="1400" dirty="0"/>
              <a:t>（居住地域は次のスライドを利用）</a:t>
            </a:r>
            <a:endParaRPr lang="ja-JP" altLang="ja-JP" sz="1400" dirty="0"/>
          </a:p>
        </p:txBody>
      </p:sp>
      <p:sp>
        <p:nvSpPr>
          <p:cNvPr id="1135" name="テキスト ボックス 1134">
            <a:extLst>
              <a:ext uri="{FF2B5EF4-FFF2-40B4-BE49-F238E27FC236}">
                <a16:creationId xmlns:a16="http://schemas.microsoft.com/office/drawing/2014/main" id="{FEDC9DD4-F126-4FEB-B20E-445A6CB6872E}"/>
              </a:ext>
            </a:extLst>
          </p:cNvPr>
          <p:cNvSpPr txBox="1"/>
          <p:nvPr/>
        </p:nvSpPr>
        <p:spPr>
          <a:xfrm>
            <a:off x="25496" y="4773823"/>
            <a:ext cx="9864000" cy="2054726"/>
          </a:xfrm>
          <a:prstGeom prst="rect">
            <a:avLst/>
          </a:prstGeom>
          <a:noFill/>
          <a:ln>
            <a:solidFill>
              <a:schemeClr val="tx1">
                <a:lumMod val="50000"/>
                <a:lumOff val="50000"/>
              </a:schemeClr>
            </a:solidFill>
          </a:ln>
        </p:spPr>
        <p:txBody>
          <a:bodyPr wrap="none">
            <a:noAutofit/>
          </a:bodyPr>
          <a:lstStyle/>
          <a:p>
            <a:r>
              <a:rPr lang="en-US" altLang="ja-JP" sz="1600">
                <a:latin typeface="+mj-ea"/>
                <a:ea typeface="+mj-ea"/>
              </a:rPr>
              <a:t>5.3</a:t>
            </a:r>
            <a:r>
              <a:rPr lang="ja-JP" altLang="en-US" sz="1600">
                <a:latin typeface="+mj-ea"/>
                <a:ea typeface="+mj-ea"/>
              </a:rPr>
              <a:t>　噴火警戒レベルの引上げ等が無く立入規制等が無い中で、突発的に噴火した場合</a:t>
            </a:r>
          </a:p>
        </p:txBody>
      </p:sp>
      <p:sp>
        <p:nvSpPr>
          <p:cNvPr id="10" name="スライド番号プレースホルダー 9">
            <a:extLst>
              <a:ext uri="{FF2B5EF4-FFF2-40B4-BE49-F238E27FC236}">
                <a16:creationId xmlns:a16="http://schemas.microsoft.com/office/drawing/2014/main" id="{9F4F0C61-0CD2-4EB1-8F05-7E9C95EB6749}"/>
              </a:ext>
            </a:extLst>
          </p:cNvPr>
          <p:cNvSpPr>
            <a:spLocks noGrp="1"/>
          </p:cNvSpPr>
          <p:nvPr>
            <p:ph type="sldNum" sz="quarter" idx="12"/>
          </p:nvPr>
        </p:nvSpPr>
        <p:spPr/>
        <p:txBody>
          <a:bodyPr/>
          <a:lstStyle/>
          <a:p>
            <a:r>
              <a:rPr kumimoji="1" lang="en-US" altLang="ja-JP" dirty="0"/>
              <a:t>34</a:t>
            </a:r>
            <a:endParaRPr kumimoji="1" lang="ja-JP" altLang="en-US" dirty="0"/>
          </a:p>
        </p:txBody>
      </p:sp>
      <p:cxnSp>
        <p:nvCxnSpPr>
          <p:cNvPr id="62" name="直線矢印コネクタ 61">
            <a:extLst>
              <a:ext uri="{FF2B5EF4-FFF2-40B4-BE49-F238E27FC236}">
                <a16:creationId xmlns:a16="http://schemas.microsoft.com/office/drawing/2014/main" id="{6BD03BFE-E88F-41A1-A562-8B846CAD39E3}"/>
              </a:ext>
            </a:extLst>
          </p:cNvPr>
          <p:cNvCxnSpPr>
            <a:cxnSpLocks/>
          </p:cNvCxnSpPr>
          <p:nvPr/>
        </p:nvCxnSpPr>
        <p:spPr>
          <a:xfrm>
            <a:off x="2805416" y="1798779"/>
            <a:ext cx="927329" cy="0"/>
          </a:xfrm>
          <a:prstGeom prst="straightConnector1">
            <a:avLst/>
          </a:prstGeom>
          <a:ln w="19050">
            <a:solidFill>
              <a:schemeClr val="tx1"/>
            </a:solidFill>
            <a:tailEnd type="arrow" w="lg" len="lg"/>
          </a:ln>
        </p:spPr>
        <p:style>
          <a:lnRef idx="1">
            <a:schemeClr val="accent1"/>
          </a:lnRef>
          <a:fillRef idx="0">
            <a:schemeClr val="accent1"/>
          </a:fillRef>
          <a:effectRef idx="0">
            <a:schemeClr val="accent1"/>
          </a:effectRef>
          <a:fontRef idx="minor">
            <a:schemeClr val="tx1"/>
          </a:fontRef>
        </p:style>
      </p:cxnSp>
      <p:cxnSp>
        <p:nvCxnSpPr>
          <p:cNvPr id="63" name="直線コネクタ 62">
            <a:extLst>
              <a:ext uri="{FF2B5EF4-FFF2-40B4-BE49-F238E27FC236}">
                <a16:creationId xmlns:a16="http://schemas.microsoft.com/office/drawing/2014/main" id="{BF9009A0-9378-4A48-970B-2BF44F2A6F9A}"/>
              </a:ext>
            </a:extLst>
          </p:cNvPr>
          <p:cNvCxnSpPr>
            <a:cxnSpLocks/>
          </p:cNvCxnSpPr>
          <p:nvPr/>
        </p:nvCxnSpPr>
        <p:spPr>
          <a:xfrm>
            <a:off x="1547954" y="1576845"/>
            <a:ext cx="0" cy="1008000"/>
          </a:xfrm>
          <a:prstGeom prst="line">
            <a:avLst/>
          </a:prstGeom>
        </p:spPr>
        <p:style>
          <a:lnRef idx="1">
            <a:schemeClr val="accent1"/>
          </a:lnRef>
          <a:fillRef idx="0">
            <a:schemeClr val="accent1"/>
          </a:fillRef>
          <a:effectRef idx="0">
            <a:schemeClr val="accent1"/>
          </a:effectRef>
          <a:fontRef idx="minor">
            <a:schemeClr val="tx1"/>
          </a:fontRef>
        </p:style>
      </p:cxnSp>
      <p:sp>
        <p:nvSpPr>
          <p:cNvPr id="64" name="フローチャート: 代替処理 63">
            <a:extLst>
              <a:ext uri="{FF2B5EF4-FFF2-40B4-BE49-F238E27FC236}">
                <a16:creationId xmlns:a16="http://schemas.microsoft.com/office/drawing/2014/main" id="{08CF3420-5E1F-4FD8-A675-4EF020B59020}"/>
              </a:ext>
            </a:extLst>
          </p:cNvPr>
          <p:cNvSpPr/>
          <p:nvPr/>
        </p:nvSpPr>
        <p:spPr>
          <a:xfrm>
            <a:off x="1553103" y="1166232"/>
            <a:ext cx="1603226" cy="340519"/>
          </a:xfrm>
          <a:prstGeom prst="flowChartAlternateProcess">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rIns="0" rtlCol="0" anchor="ctr">
            <a:spAutoFit/>
          </a:bodyPr>
          <a:lstStyle/>
          <a:p>
            <a:pPr algn="ctr"/>
            <a:r>
              <a:rPr lang="ja-JP" altLang="en-US" sz="1400">
                <a:solidFill>
                  <a:srgbClr val="FF0000"/>
                </a:solidFill>
                <a:latin typeface="+mj-ea"/>
                <a:ea typeface="+mj-ea"/>
              </a:rPr>
              <a:t>火山活動の活発化</a:t>
            </a:r>
            <a:endParaRPr kumimoji="1" lang="ja-JP" altLang="en-US" sz="1400">
              <a:solidFill>
                <a:srgbClr val="FF0000"/>
              </a:solidFill>
              <a:latin typeface="+mj-ea"/>
              <a:ea typeface="+mj-ea"/>
            </a:endParaRPr>
          </a:p>
        </p:txBody>
      </p:sp>
      <p:cxnSp>
        <p:nvCxnSpPr>
          <p:cNvPr id="65" name="直線コネクタ 64">
            <a:extLst>
              <a:ext uri="{FF2B5EF4-FFF2-40B4-BE49-F238E27FC236}">
                <a16:creationId xmlns:a16="http://schemas.microsoft.com/office/drawing/2014/main" id="{2B0FADED-6964-4EF6-AAF1-AF643CA82639}"/>
              </a:ext>
            </a:extLst>
          </p:cNvPr>
          <p:cNvCxnSpPr>
            <a:cxnSpLocks/>
          </p:cNvCxnSpPr>
          <p:nvPr/>
        </p:nvCxnSpPr>
        <p:spPr>
          <a:xfrm flipH="1">
            <a:off x="85261" y="2090808"/>
            <a:ext cx="9747934" cy="0"/>
          </a:xfrm>
          <a:prstGeom prst="line">
            <a:avLst/>
          </a:prstGeom>
        </p:spPr>
        <p:style>
          <a:lnRef idx="1">
            <a:schemeClr val="accent1"/>
          </a:lnRef>
          <a:fillRef idx="0">
            <a:schemeClr val="accent1"/>
          </a:fillRef>
          <a:effectRef idx="0">
            <a:schemeClr val="accent1"/>
          </a:effectRef>
          <a:fontRef idx="minor">
            <a:schemeClr val="tx1"/>
          </a:fontRef>
        </p:style>
      </p:cxnSp>
      <p:sp>
        <p:nvSpPr>
          <p:cNvPr id="66" name="フローチャート: 代替処理 65">
            <a:extLst>
              <a:ext uri="{FF2B5EF4-FFF2-40B4-BE49-F238E27FC236}">
                <a16:creationId xmlns:a16="http://schemas.microsoft.com/office/drawing/2014/main" id="{08AE3C5A-28C3-436E-A112-62D4509085A1}"/>
              </a:ext>
            </a:extLst>
          </p:cNvPr>
          <p:cNvSpPr/>
          <p:nvPr/>
        </p:nvSpPr>
        <p:spPr>
          <a:xfrm>
            <a:off x="6306976" y="2176446"/>
            <a:ext cx="2055600" cy="324000"/>
          </a:xfrm>
          <a:prstGeom prst="flowChartAlternateProcess">
            <a:avLst/>
          </a:prstGeom>
          <a:solidFill>
            <a:schemeClr val="accent1">
              <a:lumMod val="20000"/>
              <a:lumOff val="80000"/>
            </a:schemeClr>
          </a:solidFill>
        </p:spPr>
        <p:style>
          <a:lnRef idx="1">
            <a:schemeClr val="accent5"/>
          </a:lnRef>
          <a:fillRef idx="2">
            <a:schemeClr val="accent5"/>
          </a:fillRef>
          <a:effectRef idx="1">
            <a:schemeClr val="accent5"/>
          </a:effectRef>
          <a:fontRef idx="minor">
            <a:schemeClr val="dk1"/>
          </a:fontRef>
        </p:style>
        <p:txBody>
          <a:bodyPr wrap="square" lIns="0" tIns="36000" rIns="0" bIns="36000" rtlCol="0" anchor="ctr">
            <a:spAutoFit/>
          </a:bodyPr>
          <a:lstStyle/>
          <a:p>
            <a:pPr algn="ctr"/>
            <a:r>
              <a:rPr kumimoji="1" lang="ja-JP" altLang="en-US" sz="1400">
                <a:latin typeface="+mj-ea"/>
                <a:ea typeface="+mj-ea"/>
              </a:rPr>
              <a:t>利用者等に伝達する</a:t>
            </a:r>
          </a:p>
        </p:txBody>
      </p:sp>
      <p:cxnSp>
        <p:nvCxnSpPr>
          <p:cNvPr id="67" name="直線矢印コネクタ 66">
            <a:extLst>
              <a:ext uri="{FF2B5EF4-FFF2-40B4-BE49-F238E27FC236}">
                <a16:creationId xmlns:a16="http://schemas.microsoft.com/office/drawing/2014/main" id="{105DF03E-5996-4918-A9BE-BC703C84A54A}"/>
              </a:ext>
            </a:extLst>
          </p:cNvPr>
          <p:cNvCxnSpPr>
            <a:cxnSpLocks/>
            <a:stCxn id="68" idx="3"/>
            <a:endCxn id="66" idx="1"/>
          </p:cNvCxnSpPr>
          <p:nvPr/>
        </p:nvCxnSpPr>
        <p:spPr>
          <a:xfrm>
            <a:off x="5220597" y="2338446"/>
            <a:ext cx="1086379" cy="0"/>
          </a:xfrm>
          <a:prstGeom prst="straightConnector1">
            <a:avLst/>
          </a:prstGeom>
          <a:ln w="19050">
            <a:solidFill>
              <a:schemeClr val="tx1"/>
            </a:solidFill>
            <a:tailEnd type="arrow" w="lg" len="lg"/>
          </a:ln>
        </p:spPr>
        <p:style>
          <a:lnRef idx="1">
            <a:schemeClr val="accent1"/>
          </a:lnRef>
          <a:fillRef idx="0">
            <a:schemeClr val="accent1"/>
          </a:fillRef>
          <a:effectRef idx="0">
            <a:schemeClr val="accent1"/>
          </a:effectRef>
          <a:fontRef idx="minor">
            <a:schemeClr val="tx1"/>
          </a:fontRef>
        </p:style>
      </p:cxnSp>
      <p:sp>
        <p:nvSpPr>
          <p:cNvPr id="68" name="フローチャート: 代替処理 67">
            <a:extLst>
              <a:ext uri="{FF2B5EF4-FFF2-40B4-BE49-F238E27FC236}">
                <a16:creationId xmlns:a16="http://schemas.microsoft.com/office/drawing/2014/main" id="{E94149EC-A09F-453E-927D-B08E54533525}"/>
              </a:ext>
            </a:extLst>
          </p:cNvPr>
          <p:cNvSpPr/>
          <p:nvPr/>
        </p:nvSpPr>
        <p:spPr>
          <a:xfrm>
            <a:off x="3744597" y="2176446"/>
            <a:ext cx="1476000" cy="324000"/>
          </a:xfrm>
          <a:prstGeom prst="flowChartAlternateProcess">
            <a:avLst/>
          </a:prstGeom>
          <a:solidFill>
            <a:schemeClr val="accent1">
              <a:lumMod val="20000"/>
              <a:lumOff val="80000"/>
            </a:schemeClr>
          </a:solidFill>
        </p:spPr>
        <p:style>
          <a:lnRef idx="1">
            <a:schemeClr val="accent5"/>
          </a:lnRef>
          <a:fillRef idx="2">
            <a:schemeClr val="accent5"/>
          </a:fillRef>
          <a:effectRef idx="1">
            <a:schemeClr val="accent5"/>
          </a:effectRef>
          <a:fontRef idx="minor">
            <a:schemeClr val="dk1"/>
          </a:fontRef>
        </p:style>
        <p:txBody>
          <a:bodyPr wrap="square" lIns="0" tIns="36000" rIns="0" bIns="36000" rtlCol="0" anchor="ctr">
            <a:spAutoFit/>
          </a:bodyPr>
          <a:lstStyle/>
          <a:p>
            <a:pPr algn="ctr"/>
            <a:r>
              <a:rPr lang="ja-JP" altLang="en-US" sz="1400">
                <a:latin typeface="+mj-ea"/>
                <a:ea typeface="+mj-ea"/>
              </a:rPr>
              <a:t>情報を収集する</a:t>
            </a:r>
          </a:p>
        </p:txBody>
      </p:sp>
      <p:sp>
        <p:nvSpPr>
          <p:cNvPr id="69" name="正方形/長方形 68">
            <a:extLst>
              <a:ext uri="{FF2B5EF4-FFF2-40B4-BE49-F238E27FC236}">
                <a16:creationId xmlns:a16="http://schemas.microsoft.com/office/drawing/2014/main" id="{09F71253-7E53-4F87-A4A2-88E1DF58D3F9}"/>
              </a:ext>
            </a:extLst>
          </p:cNvPr>
          <p:cNvSpPr/>
          <p:nvPr/>
        </p:nvSpPr>
        <p:spPr>
          <a:xfrm>
            <a:off x="174712" y="1659152"/>
            <a:ext cx="1120215" cy="307777"/>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lIns="0" rIns="0" rtlCol="0" anchor="ctr">
            <a:spAutoFit/>
          </a:bodyPr>
          <a:lstStyle/>
          <a:p>
            <a:pPr algn="ctr"/>
            <a:r>
              <a:rPr kumimoji="1" lang="ja-JP" altLang="en-US" sz="1400">
                <a:latin typeface="+mj-ea"/>
                <a:ea typeface="+mj-ea"/>
              </a:rPr>
              <a:t>状況の推移</a:t>
            </a:r>
          </a:p>
        </p:txBody>
      </p:sp>
      <p:sp>
        <p:nvSpPr>
          <p:cNvPr id="70" name="正方形/長方形 69">
            <a:extLst>
              <a:ext uri="{FF2B5EF4-FFF2-40B4-BE49-F238E27FC236}">
                <a16:creationId xmlns:a16="http://schemas.microsoft.com/office/drawing/2014/main" id="{6FE4E27D-4BAD-48C8-8D7B-D63B404C264D}"/>
              </a:ext>
            </a:extLst>
          </p:cNvPr>
          <p:cNvSpPr/>
          <p:nvPr/>
        </p:nvSpPr>
        <p:spPr>
          <a:xfrm>
            <a:off x="120910" y="2190813"/>
            <a:ext cx="1227818" cy="307777"/>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lIns="0" rIns="0" rtlCol="0" anchor="ctr">
            <a:spAutoFit/>
          </a:bodyPr>
          <a:lstStyle/>
          <a:p>
            <a:pPr algn="ctr"/>
            <a:r>
              <a:rPr lang="ja-JP" altLang="en-US" sz="1400">
                <a:latin typeface="+mj-ea"/>
                <a:ea typeface="+mj-ea"/>
              </a:rPr>
              <a:t>施設の対応</a:t>
            </a:r>
            <a:endParaRPr kumimoji="1" lang="ja-JP" altLang="en-US" sz="1400">
              <a:latin typeface="+mj-ea"/>
              <a:ea typeface="+mj-ea"/>
            </a:endParaRPr>
          </a:p>
        </p:txBody>
      </p:sp>
      <p:sp>
        <p:nvSpPr>
          <p:cNvPr id="71" name="正方形/長方形 70">
            <a:extLst>
              <a:ext uri="{FF2B5EF4-FFF2-40B4-BE49-F238E27FC236}">
                <a16:creationId xmlns:a16="http://schemas.microsoft.com/office/drawing/2014/main" id="{40E68499-428A-4CA4-8852-0E5E5D645941}"/>
              </a:ext>
            </a:extLst>
          </p:cNvPr>
          <p:cNvSpPr/>
          <p:nvPr/>
        </p:nvSpPr>
        <p:spPr>
          <a:xfrm>
            <a:off x="3744597" y="1546959"/>
            <a:ext cx="2263011" cy="503590"/>
          </a:xfrm>
          <a:prstGeom prst="rect">
            <a:avLst/>
          </a:prstGeom>
          <a:ln>
            <a:solidFill>
              <a:schemeClr val="tx1"/>
            </a:solidFill>
          </a:ln>
        </p:spPr>
        <p:style>
          <a:lnRef idx="1">
            <a:schemeClr val="accent4"/>
          </a:lnRef>
          <a:fillRef idx="2">
            <a:schemeClr val="accent4"/>
          </a:fillRef>
          <a:effectRef idx="1">
            <a:schemeClr val="accent4"/>
          </a:effectRef>
          <a:fontRef idx="minor">
            <a:schemeClr val="dk1"/>
          </a:fontRef>
        </p:style>
        <p:txBody>
          <a:bodyPr wrap="square" lIns="36000" tIns="36000" rIns="36000" bIns="36000" rtlCol="0" anchor="ctr">
            <a:spAutoFit/>
          </a:bodyPr>
          <a:lstStyle/>
          <a:p>
            <a:pPr algn="ctr"/>
            <a:r>
              <a:rPr kumimoji="1" lang="ja-JP" altLang="en-US" sz="1400" dirty="0">
                <a:latin typeface="+mj-ea"/>
                <a:ea typeface="+mj-ea"/>
              </a:rPr>
              <a:t>火山の状況に関する解説情報（臨時）等の発表</a:t>
            </a:r>
          </a:p>
        </p:txBody>
      </p:sp>
      <p:sp>
        <p:nvSpPr>
          <p:cNvPr id="73" name="正方形/長方形 72">
            <a:extLst>
              <a:ext uri="{FF2B5EF4-FFF2-40B4-BE49-F238E27FC236}">
                <a16:creationId xmlns:a16="http://schemas.microsoft.com/office/drawing/2014/main" id="{681F2E64-017E-4225-93EB-34D7548F4FD1}"/>
              </a:ext>
            </a:extLst>
          </p:cNvPr>
          <p:cNvSpPr/>
          <p:nvPr/>
        </p:nvSpPr>
        <p:spPr>
          <a:xfrm>
            <a:off x="5947256" y="3465344"/>
            <a:ext cx="1631957" cy="503590"/>
          </a:xfrm>
          <a:prstGeom prst="rect">
            <a:avLst/>
          </a:prstGeom>
          <a:ln>
            <a:solidFill>
              <a:schemeClr val="tx1"/>
            </a:solidFill>
          </a:ln>
        </p:spPr>
        <p:style>
          <a:lnRef idx="1">
            <a:schemeClr val="accent4"/>
          </a:lnRef>
          <a:fillRef idx="2">
            <a:schemeClr val="accent4"/>
          </a:fillRef>
          <a:effectRef idx="1">
            <a:schemeClr val="accent4"/>
          </a:effectRef>
          <a:fontRef idx="minor">
            <a:schemeClr val="dk1"/>
          </a:fontRef>
        </p:style>
        <p:txBody>
          <a:bodyPr wrap="square" lIns="36000" tIns="36000" rIns="36000" bIns="36000" rtlCol="0" anchor="ctr">
            <a:spAutoFit/>
          </a:bodyPr>
          <a:lstStyle/>
          <a:p>
            <a:pPr algn="ctr"/>
            <a:r>
              <a:rPr lang="ja-JP" altLang="en-US" sz="1400">
                <a:latin typeface="+mj-ea"/>
                <a:ea typeface="+mj-ea"/>
              </a:rPr>
              <a:t>市町村による</a:t>
            </a:r>
            <a:endParaRPr lang="en-US" altLang="ja-JP" sz="1400">
              <a:latin typeface="+mj-ea"/>
              <a:ea typeface="+mj-ea"/>
            </a:endParaRPr>
          </a:p>
          <a:p>
            <a:pPr algn="ctr"/>
            <a:r>
              <a:rPr lang="ja-JP" altLang="en-US" sz="1400">
                <a:latin typeface="+mj-ea"/>
                <a:ea typeface="+mj-ea"/>
              </a:rPr>
              <a:t>規制の実施</a:t>
            </a:r>
          </a:p>
        </p:txBody>
      </p:sp>
      <p:cxnSp>
        <p:nvCxnSpPr>
          <p:cNvPr id="74" name="直線コネクタ 73">
            <a:extLst>
              <a:ext uri="{FF2B5EF4-FFF2-40B4-BE49-F238E27FC236}">
                <a16:creationId xmlns:a16="http://schemas.microsoft.com/office/drawing/2014/main" id="{FFFFB616-5E27-4B5B-88B9-BB4AA2B0E602}"/>
              </a:ext>
            </a:extLst>
          </p:cNvPr>
          <p:cNvCxnSpPr>
            <a:cxnSpLocks/>
          </p:cNvCxnSpPr>
          <p:nvPr/>
        </p:nvCxnSpPr>
        <p:spPr>
          <a:xfrm>
            <a:off x="1547954" y="3576074"/>
            <a:ext cx="0" cy="1008000"/>
          </a:xfrm>
          <a:prstGeom prst="line">
            <a:avLst/>
          </a:prstGeom>
        </p:spPr>
        <p:style>
          <a:lnRef idx="1">
            <a:schemeClr val="accent1"/>
          </a:lnRef>
          <a:fillRef idx="0">
            <a:schemeClr val="accent1"/>
          </a:fillRef>
          <a:effectRef idx="0">
            <a:schemeClr val="accent1"/>
          </a:effectRef>
          <a:fontRef idx="minor">
            <a:schemeClr val="tx1"/>
          </a:fontRef>
        </p:style>
      </p:cxnSp>
      <p:sp>
        <p:nvSpPr>
          <p:cNvPr id="75" name="フローチャート: 代替処理 74">
            <a:extLst>
              <a:ext uri="{FF2B5EF4-FFF2-40B4-BE49-F238E27FC236}">
                <a16:creationId xmlns:a16="http://schemas.microsoft.com/office/drawing/2014/main" id="{1CFFF3D5-AD01-4049-A7DD-DFFF4147976A}"/>
              </a:ext>
            </a:extLst>
          </p:cNvPr>
          <p:cNvSpPr/>
          <p:nvPr/>
        </p:nvSpPr>
        <p:spPr>
          <a:xfrm>
            <a:off x="1576672" y="2990984"/>
            <a:ext cx="1563609" cy="340519"/>
          </a:xfrm>
          <a:prstGeom prst="flowChartAlternateProcess">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rIns="0" rtlCol="0" anchor="ctr">
            <a:spAutoFit/>
          </a:bodyPr>
          <a:lstStyle/>
          <a:p>
            <a:pPr algn="ctr"/>
            <a:r>
              <a:rPr lang="ja-JP" altLang="en-US" sz="1400">
                <a:solidFill>
                  <a:srgbClr val="FF0000"/>
                </a:solidFill>
                <a:latin typeface="+mj-ea"/>
                <a:ea typeface="+mj-ea"/>
              </a:rPr>
              <a:t>火山活動の活発化</a:t>
            </a:r>
            <a:endParaRPr kumimoji="1" lang="ja-JP" altLang="en-US" sz="1400">
              <a:solidFill>
                <a:srgbClr val="FF0000"/>
              </a:solidFill>
              <a:latin typeface="+mj-ea"/>
              <a:ea typeface="+mj-ea"/>
            </a:endParaRPr>
          </a:p>
        </p:txBody>
      </p:sp>
      <p:cxnSp>
        <p:nvCxnSpPr>
          <p:cNvPr id="76" name="直線コネクタ 75">
            <a:extLst>
              <a:ext uri="{FF2B5EF4-FFF2-40B4-BE49-F238E27FC236}">
                <a16:creationId xmlns:a16="http://schemas.microsoft.com/office/drawing/2014/main" id="{6AE67769-5A21-42A2-8266-8BE8C12CF261}"/>
              </a:ext>
            </a:extLst>
          </p:cNvPr>
          <p:cNvCxnSpPr>
            <a:cxnSpLocks/>
          </p:cNvCxnSpPr>
          <p:nvPr/>
        </p:nvCxnSpPr>
        <p:spPr>
          <a:xfrm flipH="1">
            <a:off x="85261" y="4020774"/>
            <a:ext cx="9747934" cy="0"/>
          </a:xfrm>
          <a:prstGeom prst="line">
            <a:avLst/>
          </a:prstGeom>
        </p:spPr>
        <p:style>
          <a:lnRef idx="1">
            <a:schemeClr val="accent1"/>
          </a:lnRef>
          <a:fillRef idx="0">
            <a:schemeClr val="accent1"/>
          </a:fillRef>
          <a:effectRef idx="0">
            <a:schemeClr val="accent1"/>
          </a:effectRef>
          <a:fontRef idx="minor">
            <a:schemeClr val="tx1"/>
          </a:fontRef>
        </p:style>
      </p:cxnSp>
      <p:sp>
        <p:nvSpPr>
          <p:cNvPr id="77" name="正方形/長方形 76">
            <a:extLst>
              <a:ext uri="{FF2B5EF4-FFF2-40B4-BE49-F238E27FC236}">
                <a16:creationId xmlns:a16="http://schemas.microsoft.com/office/drawing/2014/main" id="{519C76E6-88B0-4E81-854B-A3C9A91426F8}"/>
              </a:ext>
            </a:extLst>
          </p:cNvPr>
          <p:cNvSpPr/>
          <p:nvPr/>
        </p:nvSpPr>
        <p:spPr>
          <a:xfrm>
            <a:off x="3758279" y="3459667"/>
            <a:ext cx="1771886" cy="503590"/>
          </a:xfrm>
          <a:prstGeom prst="rect">
            <a:avLst/>
          </a:prstGeom>
          <a:ln>
            <a:solidFill>
              <a:schemeClr val="tx1"/>
            </a:solidFill>
          </a:ln>
        </p:spPr>
        <p:style>
          <a:lnRef idx="1">
            <a:schemeClr val="accent4"/>
          </a:lnRef>
          <a:fillRef idx="2">
            <a:schemeClr val="accent4"/>
          </a:fillRef>
          <a:effectRef idx="1">
            <a:schemeClr val="accent4"/>
          </a:effectRef>
          <a:fontRef idx="minor">
            <a:schemeClr val="dk1"/>
          </a:fontRef>
        </p:style>
        <p:txBody>
          <a:bodyPr wrap="none" lIns="36000" tIns="36000" rIns="36000" bIns="36000" rtlCol="0" anchor="ctr">
            <a:spAutoFit/>
          </a:bodyPr>
          <a:lstStyle/>
          <a:p>
            <a:pPr algn="ctr"/>
            <a:r>
              <a:rPr kumimoji="1" lang="ja-JP" altLang="en-US" sz="1400" dirty="0">
                <a:latin typeface="+mj-ea"/>
                <a:ea typeface="+mj-ea"/>
              </a:rPr>
              <a:t>噴火警戒</a:t>
            </a:r>
            <a:endParaRPr kumimoji="1" lang="en-US" altLang="ja-JP" sz="1400" dirty="0">
              <a:latin typeface="+mj-ea"/>
              <a:ea typeface="+mj-ea"/>
            </a:endParaRPr>
          </a:p>
          <a:p>
            <a:pPr algn="ctr"/>
            <a:r>
              <a:rPr kumimoji="1" lang="ja-JP" altLang="en-US" sz="1400" dirty="0">
                <a:latin typeface="+mj-ea"/>
                <a:ea typeface="+mj-ea"/>
              </a:rPr>
              <a:t>レベル３以上へ引上げ</a:t>
            </a:r>
          </a:p>
        </p:txBody>
      </p:sp>
      <p:cxnSp>
        <p:nvCxnSpPr>
          <p:cNvPr id="78" name="直線矢印コネクタ 77">
            <a:extLst>
              <a:ext uri="{FF2B5EF4-FFF2-40B4-BE49-F238E27FC236}">
                <a16:creationId xmlns:a16="http://schemas.microsoft.com/office/drawing/2014/main" id="{F8937ACB-5104-40EE-B0E6-EC01544E428F}"/>
              </a:ext>
            </a:extLst>
          </p:cNvPr>
          <p:cNvCxnSpPr>
            <a:cxnSpLocks/>
            <a:stCxn id="77" idx="3"/>
            <a:endCxn id="73" idx="1"/>
          </p:cNvCxnSpPr>
          <p:nvPr/>
        </p:nvCxnSpPr>
        <p:spPr>
          <a:xfrm>
            <a:off x="5530165" y="3711462"/>
            <a:ext cx="417091" cy="5677"/>
          </a:xfrm>
          <a:prstGeom prst="straightConnector1">
            <a:avLst/>
          </a:prstGeom>
          <a:ln w="19050">
            <a:solidFill>
              <a:schemeClr val="tx1"/>
            </a:solidFill>
            <a:tailEnd type="arrow" w="lg" len="lg"/>
          </a:ln>
        </p:spPr>
        <p:style>
          <a:lnRef idx="1">
            <a:schemeClr val="accent1"/>
          </a:lnRef>
          <a:fillRef idx="0">
            <a:schemeClr val="accent1"/>
          </a:fillRef>
          <a:effectRef idx="0">
            <a:schemeClr val="accent1"/>
          </a:effectRef>
          <a:fontRef idx="minor">
            <a:schemeClr val="tx1"/>
          </a:fontRef>
        </p:style>
      </p:cxnSp>
      <p:sp>
        <p:nvSpPr>
          <p:cNvPr id="79" name="フローチャート: 代替処理 78">
            <a:extLst>
              <a:ext uri="{FF2B5EF4-FFF2-40B4-BE49-F238E27FC236}">
                <a16:creationId xmlns:a16="http://schemas.microsoft.com/office/drawing/2014/main" id="{35B79EC6-33C4-4A84-A1B9-E0FFBA550B77}"/>
              </a:ext>
            </a:extLst>
          </p:cNvPr>
          <p:cNvSpPr/>
          <p:nvPr/>
        </p:nvSpPr>
        <p:spPr>
          <a:xfrm>
            <a:off x="3693377" y="4131399"/>
            <a:ext cx="1476000" cy="324000"/>
          </a:xfrm>
          <a:prstGeom prst="flowChartAlternateProcess">
            <a:avLst/>
          </a:prstGeom>
          <a:solidFill>
            <a:schemeClr val="accent1">
              <a:lumMod val="20000"/>
              <a:lumOff val="80000"/>
            </a:schemeClr>
          </a:solidFill>
        </p:spPr>
        <p:style>
          <a:lnRef idx="1">
            <a:schemeClr val="accent5"/>
          </a:lnRef>
          <a:fillRef idx="2">
            <a:schemeClr val="accent5"/>
          </a:fillRef>
          <a:effectRef idx="1">
            <a:schemeClr val="accent5"/>
          </a:effectRef>
          <a:fontRef idx="minor">
            <a:schemeClr val="dk1"/>
          </a:fontRef>
        </p:style>
        <p:txBody>
          <a:bodyPr wrap="square" lIns="0" tIns="36000" rIns="0" bIns="36000" rtlCol="0" anchor="ctr">
            <a:spAutoFit/>
          </a:bodyPr>
          <a:lstStyle/>
          <a:p>
            <a:pPr algn="ctr"/>
            <a:r>
              <a:rPr lang="ja-JP" altLang="en-US" sz="1400">
                <a:latin typeface="+mj-ea"/>
                <a:ea typeface="+mj-ea"/>
              </a:rPr>
              <a:t>情報を収集する</a:t>
            </a:r>
          </a:p>
        </p:txBody>
      </p:sp>
      <p:sp>
        <p:nvSpPr>
          <p:cNvPr id="80" name="フローチャート: 代替処理 79">
            <a:extLst>
              <a:ext uri="{FF2B5EF4-FFF2-40B4-BE49-F238E27FC236}">
                <a16:creationId xmlns:a16="http://schemas.microsoft.com/office/drawing/2014/main" id="{A525F319-1996-41BD-85F3-98B17F51E87D}"/>
              </a:ext>
            </a:extLst>
          </p:cNvPr>
          <p:cNvSpPr/>
          <p:nvPr/>
        </p:nvSpPr>
        <p:spPr>
          <a:xfrm>
            <a:off x="5702819" y="4131399"/>
            <a:ext cx="2045577" cy="324000"/>
          </a:xfrm>
          <a:prstGeom prst="flowChartAlternateProcess">
            <a:avLst/>
          </a:prstGeom>
          <a:solidFill>
            <a:schemeClr val="accent1">
              <a:lumMod val="20000"/>
              <a:lumOff val="80000"/>
            </a:schemeClr>
          </a:solidFill>
        </p:spPr>
        <p:style>
          <a:lnRef idx="1">
            <a:schemeClr val="accent5"/>
          </a:lnRef>
          <a:fillRef idx="2">
            <a:schemeClr val="accent5"/>
          </a:fillRef>
          <a:effectRef idx="1">
            <a:schemeClr val="accent5"/>
          </a:effectRef>
          <a:fontRef idx="minor">
            <a:schemeClr val="dk1"/>
          </a:fontRef>
        </p:style>
        <p:txBody>
          <a:bodyPr wrap="square" lIns="0" tIns="36000" rIns="0" bIns="36000" rtlCol="0" anchor="ctr">
            <a:spAutoFit/>
          </a:bodyPr>
          <a:lstStyle/>
          <a:p>
            <a:pPr algn="ctr"/>
            <a:r>
              <a:rPr kumimoji="1" lang="ja-JP" altLang="en-US" sz="1400">
                <a:solidFill>
                  <a:srgbClr val="FF0000"/>
                </a:solidFill>
                <a:latin typeface="+mj-ea"/>
                <a:ea typeface="+mj-ea"/>
              </a:rPr>
              <a:t>規制範囲外へ避難</a:t>
            </a:r>
            <a:r>
              <a:rPr lang="ja-JP" altLang="en-US" sz="1400">
                <a:solidFill>
                  <a:srgbClr val="FF0000"/>
                </a:solidFill>
                <a:latin typeface="+mj-ea"/>
                <a:ea typeface="+mj-ea"/>
              </a:rPr>
              <a:t>誘導</a:t>
            </a:r>
            <a:endParaRPr kumimoji="1" lang="ja-JP" altLang="en-US" sz="1400">
              <a:solidFill>
                <a:srgbClr val="FF0000"/>
              </a:solidFill>
              <a:latin typeface="+mj-ea"/>
              <a:ea typeface="+mj-ea"/>
            </a:endParaRPr>
          </a:p>
        </p:txBody>
      </p:sp>
      <p:cxnSp>
        <p:nvCxnSpPr>
          <p:cNvPr id="81" name="直線矢印コネクタ 80">
            <a:extLst>
              <a:ext uri="{FF2B5EF4-FFF2-40B4-BE49-F238E27FC236}">
                <a16:creationId xmlns:a16="http://schemas.microsoft.com/office/drawing/2014/main" id="{80B1CAEA-AB42-4404-B06C-7C113299EE63}"/>
              </a:ext>
            </a:extLst>
          </p:cNvPr>
          <p:cNvCxnSpPr>
            <a:cxnSpLocks/>
            <a:stCxn id="79" idx="3"/>
            <a:endCxn id="80" idx="1"/>
          </p:cNvCxnSpPr>
          <p:nvPr/>
        </p:nvCxnSpPr>
        <p:spPr>
          <a:xfrm>
            <a:off x="5169377" y="4293399"/>
            <a:ext cx="533442" cy="0"/>
          </a:xfrm>
          <a:prstGeom prst="straightConnector1">
            <a:avLst/>
          </a:prstGeom>
          <a:ln w="19050">
            <a:solidFill>
              <a:schemeClr val="tx1"/>
            </a:solidFill>
            <a:tailEnd type="arrow" w="lg" len="lg"/>
          </a:ln>
        </p:spPr>
        <p:style>
          <a:lnRef idx="1">
            <a:schemeClr val="accent1"/>
          </a:lnRef>
          <a:fillRef idx="0">
            <a:schemeClr val="accent1"/>
          </a:fillRef>
          <a:effectRef idx="0">
            <a:schemeClr val="accent1"/>
          </a:effectRef>
          <a:fontRef idx="minor">
            <a:schemeClr val="tx1"/>
          </a:fontRef>
        </p:style>
      </p:cxnSp>
      <p:cxnSp>
        <p:nvCxnSpPr>
          <p:cNvPr id="82" name="直線矢印コネクタ 81">
            <a:extLst>
              <a:ext uri="{FF2B5EF4-FFF2-40B4-BE49-F238E27FC236}">
                <a16:creationId xmlns:a16="http://schemas.microsoft.com/office/drawing/2014/main" id="{00161852-58B0-47B2-8320-142EEAC1754F}"/>
              </a:ext>
            </a:extLst>
          </p:cNvPr>
          <p:cNvCxnSpPr>
            <a:cxnSpLocks/>
            <a:endCxn id="77" idx="1"/>
          </p:cNvCxnSpPr>
          <p:nvPr/>
        </p:nvCxnSpPr>
        <p:spPr>
          <a:xfrm>
            <a:off x="2805416" y="3711461"/>
            <a:ext cx="952863" cy="1"/>
          </a:xfrm>
          <a:prstGeom prst="straightConnector1">
            <a:avLst/>
          </a:prstGeom>
          <a:ln w="19050">
            <a:solidFill>
              <a:schemeClr val="tx1"/>
            </a:solidFill>
            <a:tailEnd type="arrow" w="lg" len="lg"/>
          </a:ln>
        </p:spPr>
        <p:style>
          <a:lnRef idx="1">
            <a:schemeClr val="accent1"/>
          </a:lnRef>
          <a:fillRef idx="0">
            <a:schemeClr val="accent1"/>
          </a:fillRef>
          <a:effectRef idx="0">
            <a:schemeClr val="accent1"/>
          </a:effectRef>
          <a:fontRef idx="minor">
            <a:schemeClr val="tx1"/>
          </a:fontRef>
        </p:style>
      </p:cxnSp>
      <p:sp>
        <p:nvSpPr>
          <p:cNvPr id="83" name="正方形/長方形 82">
            <a:extLst>
              <a:ext uri="{FF2B5EF4-FFF2-40B4-BE49-F238E27FC236}">
                <a16:creationId xmlns:a16="http://schemas.microsoft.com/office/drawing/2014/main" id="{5D5B32F2-7AE0-4BAF-A15A-DCA090E74AF0}"/>
              </a:ext>
            </a:extLst>
          </p:cNvPr>
          <p:cNvSpPr/>
          <p:nvPr/>
        </p:nvSpPr>
        <p:spPr>
          <a:xfrm>
            <a:off x="174712" y="3548294"/>
            <a:ext cx="1120215" cy="307777"/>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lIns="0" rIns="0" rtlCol="0" anchor="ctr">
            <a:spAutoFit/>
          </a:bodyPr>
          <a:lstStyle/>
          <a:p>
            <a:pPr algn="ctr"/>
            <a:r>
              <a:rPr kumimoji="1" lang="ja-JP" altLang="en-US" sz="1400">
                <a:latin typeface="+mj-ea"/>
                <a:ea typeface="+mj-ea"/>
              </a:rPr>
              <a:t>状況の推移</a:t>
            </a:r>
          </a:p>
        </p:txBody>
      </p:sp>
      <p:sp>
        <p:nvSpPr>
          <p:cNvPr id="84" name="正方形/長方形 83">
            <a:extLst>
              <a:ext uri="{FF2B5EF4-FFF2-40B4-BE49-F238E27FC236}">
                <a16:creationId xmlns:a16="http://schemas.microsoft.com/office/drawing/2014/main" id="{6E5BD7E8-3EC2-437D-9757-E8CD3EE134C6}"/>
              </a:ext>
            </a:extLst>
          </p:cNvPr>
          <p:cNvSpPr/>
          <p:nvPr/>
        </p:nvSpPr>
        <p:spPr>
          <a:xfrm>
            <a:off x="120910" y="4140640"/>
            <a:ext cx="1227818" cy="307777"/>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lIns="0" rIns="0" rtlCol="0" anchor="ctr">
            <a:spAutoFit/>
          </a:bodyPr>
          <a:lstStyle/>
          <a:p>
            <a:pPr algn="ctr"/>
            <a:r>
              <a:rPr lang="ja-JP" altLang="en-US" sz="1400">
                <a:latin typeface="+mj-ea"/>
                <a:ea typeface="+mj-ea"/>
              </a:rPr>
              <a:t>施設の対応</a:t>
            </a:r>
            <a:endParaRPr kumimoji="1" lang="ja-JP" altLang="en-US" sz="1400">
              <a:latin typeface="+mj-ea"/>
              <a:ea typeface="+mj-ea"/>
            </a:endParaRPr>
          </a:p>
        </p:txBody>
      </p:sp>
      <p:sp>
        <p:nvSpPr>
          <p:cNvPr id="86" name="正方形/長方形 85">
            <a:extLst>
              <a:ext uri="{FF2B5EF4-FFF2-40B4-BE49-F238E27FC236}">
                <a16:creationId xmlns:a16="http://schemas.microsoft.com/office/drawing/2014/main" id="{7A8807C4-36B4-42A9-9486-A9DD1A693CF2}"/>
              </a:ext>
            </a:extLst>
          </p:cNvPr>
          <p:cNvSpPr/>
          <p:nvPr/>
        </p:nvSpPr>
        <p:spPr>
          <a:xfrm>
            <a:off x="7449847" y="5606865"/>
            <a:ext cx="1630800" cy="503590"/>
          </a:xfrm>
          <a:prstGeom prst="rect">
            <a:avLst/>
          </a:prstGeom>
          <a:ln>
            <a:solidFill>
              <a:schemeClr val="tx1"/>
            </a:solidFill>
          </a:ln>
        </p:spPr>
        <p:style>
          <a:lnRef idx="1">
            <a:schemeClr val="accent4"/>
          </a:lnRef>
          <a:fillRef idx="2">
            <a:schemeClr val="accent4"/>
          </a:fillRef>
          <a:effectRef idx="1">
            <a:schemeClr val="accent4"/>
          </a:effectRef>
          <a:fontRef idx="minor">
            <a:schemeClr val="dk1"/>
          </a:fontRef>
        </p:style>
        <p:txBody>
          <a:bodyPr wrap="none" lIns="36000" tIns="36000" rIns="36000" bIns="36000" rtlCol="0" anchor="ctr">
            <a:spAutoFit/>
          </a:bodyPr>
          <a:lstStyle/>
          <a:p>
            <a:pPr algn="ctr"/>
            <a:r>
              <a:rPr kumimoji="1" lang="ja-JP" altLang="en-US" sz="1400">
                <a:latin typeface="+mj-ea"/>
                <a:ea typeface="+mj-ea"/>
              </a:rPr>
              <a:t>市町村による</a:t>
            </a:r>
            <a:endParaRPr kumimoji="1" lang="en-US" altLang="ja-JP" sz="1400">
              <a:latin typeface="+mj-ea"/>
              <a:ea typeface="+mj-ea"/>
            </a:endParaRPr>
          </a:p>
          <a:p>
            <a:pPr algn="ctr"/>
            <a:r>
              <a:rPr kumimoji="1" lang="ja-JP" altLang="en-US" sz="1400">
                <a:latin typeface="+mj-ea"/>
                <a:ea typeface="+mj-ea"/>
              </a:rPr>
              <a:t>規制の実施</a:t>
            </a:r>
          </a:p>
        </p:txBody>
      </p:sp>
      <p:sp>
        <p:nvSpPr>
          <p:cNvPr id="87" name="正方形/長方形 86">
            <a:extLst>
              <a:ext uri="{FF2B5EF4-FFF2-40B4-BE49-F238E27FC236}">
                <a16:creationId xmlns:a16="http://schemas.microsoft.com/office/drawing/2014/main" id="{E1AB0A39-448F-4145-9928-E5A98D6AD772}"/>
              </a:ext>
            </a:extLst>
          </p:cNvPr>
          <p:cNvSpPr/>
          <p:nvPr/>
        </p:nvSpPr>
        <p:spPr>
          <a:xfrm>
            <a:off x="4093873" y="5606865"/>
            <a:ext cx="1044000" cy="503590"/>
          </a:xfrm>
          <a:prstGeom prst="rect">
            <a:avLst/>
          </a:prstGeom>
          <a:ln>
            <a:solidFill>
              <a:schemeClr val="tx1"/>
            </a:solidFill>
          </a:ln>
        </p:spPr>
        <p:style>
          <a:lnRef idx="1">
            <a:schemeClr val="accent4"/>
          </a:lnRef>
          <a:fillRef idx="2">
            <a:schemeClr val="accent4"/>
          </a:fillRef>
          <a:effectRef idx="1">
            <a:schemeClr val="accent4"/>
          </a:effectRef>
          <a:fontRef idx="minor">
            <a:schemeClr val="dk1"/>
          </a:fontRef>
        </p:style>
        <p:txBody>
          <a:bodyPr wrap="square" lIns="36000" tIns="36000" rIns="36000" bIns="36000" rtlCol="0" anchor="ctr">
            <a:spAutoFit/>
          </a:bodyPr>
          <a:lstStyle/>
          <a:p>
            <a:pPr algn="ctr"/>
            <a:r>
              <a:rPr lang="ja-JP" altLang="en-US" sz="1400">
                <a:latin typeface="+mj-ea"/>
                <a:ea typeface="+mj-ea"/>
              </a:rPr>
              <a:t>噴火速報</a:t>
            </a:r>
            <a:endParaRPr lang="en-US" altLang="ja-JP" sz="1400">
              <a:latin typeface="+mj-ea"/>
              <a:ea typeface="+mj-ea"/>
            </a:endParaRPr>
          </a:p>
          <a:p>
            <a:pPr algn="ctr"/>
            <a:r>
              <a:rPr lang="ja-JP" altLang="en-US" sz="1400">
                <a:latin typeface="+mj-ea"/>
                <a:ea typeface="+mj-ea"/>
              </a:rPr>
              <a:t>発表</a:t>
            </a:r>
          </a:p>
        </p:txBody>
      </p:sp>
      <p:sp>
        <p:nvSpPr>
          <p:cNvPr id="88" name="フローチャート: 代替処理 87">
            <a:extLst>
              <a:ext uri="{FF2B5EF4-FFF2-40B4-BE49-F238E27FC236}">
                <a16:creationId xmlns:a16="http://schemas.microsoft.com/office/drawing/2014/main" id="{6031E0C2-3F7A-4912-941B-861C5A4BE984}"/>
              </a:ext>
            </a:extLst>
          </p:cNvPr>
          <p:cNvSpPr/>
          <p:nvPr/>
        </p:nvSpPr>
        <p:spPr>
          <a:xfrm>
            <a:off x="1609783" y="5258403"/>
            <a:ext cx="1284811" cy="340519"/>
          </a:xfrm>
          <a:prstGeom prst="flowChartAlternateProcess">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rIns="0" rtlCol="0" anchor="ctr">
            <a:spAutoFit/>
          </a:bodyPr>
          <a:lstStyle/>
          <a:p>
            <a:pPr algn="ctr"/>
            <a:r>
              <a:rPr kumimoji="1" lang="ja-JP" altLang="en-US" sz="1400">
                <a:solidFill>
                  <a:srgbClr val="FF0000"/>
                </a:solidFill>
                <a:latin typeface="+mj-ea"/>
                <a:ea typeface="+mj-ea"/>
              </a:rPr>
              <a:t>噴火の発生</a:t>
            </a:r>
          </a:p>
        </p:txBody>
      </p:sp>
      <p:cxnSp>
        <p:nvCxnSpPr>
          <p:cNvPr id="89" name="直線コネクタ 88">
            <a:extLst>
              <a:ext uri="{FF2B5EF4-FFF2-40B4-BE49-F238E27FC236}">
                <a16:creationId xmlns:a16="http://schemas.microsoft.com/office/drawing/2014/main" id="{44E80F4A-AF35-49F3-A860-D2B642F66965}"/>
              </a:ext>
            </a:extLst>
          </p:cNvPr>
          <p:cNvCxnSpPr>
            <a:cxnSpLocks/>
          </p:cNvCxnSpPr>
          <p:nvPr/>
        </p:nvCxnSpPr>
        <p:spPr>
          <a:xfrm flipH="1">
            <a:off x="85261" y="6170282"/>
            <a:ext cx="974793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0" name="直線矢印コネクタ 89">
            <a:extLst>
              <a:ext uri="{FF2B5EF4-FFF2-40B4-BE49-F238E27FC236}">
                <a16:creationId xmlns:a16="http://schemas.microsoft.com/office/drawing/2014/main" id="{6B7CF949-D83F-427B-BD19-6E4B6B943A0C}"/>
              </a:ext>
            </a:extLst>
          </p:cNvPr>
          <p:cNvCxnSpPr>
            <a:cxnSpLocks/>
          </p:cNvCxnSpPr>
          <p:nvPr/>
        </p:nvCxnSpPr>
        <p:spPr>
          <a:xfrm>
            <a:off x="6299926" y="5858660"/>
            <a:ext cx="720000" cy="1"/>
          </a:xfrm>
          <a:prstGeom prst="straightConnector1">
            <a:avLst/>
          </a:prstGeom>
          <a:ln w="19050">
            <a:solidFill>
              <a:schemeClr val="tx1"/>
            </a:solidFill>
            <a:tailEnd type="arrow" w="lg" len="lg"/>
          </a:ln>
        </p:spPr>
        <p:style>
          <a:lnRef idx="1">
            <a:schemeClr val="accent1"/>
          </a:lnRef>
          <a:fillRef idx="0">
            <a:schemeClr val="accent1"/>
          </a:fillRef>
          <a:effectRef idx="0">
            <a:schemeClr val="accent1"/>
          </a:effectRef>
          <a:fontRef idx="minor">
            <a:schemeClr val="tx1"/>
          </a:fontRef>
        </p:style>
      </p:cxnSp>
      <p:cxnSp>
        <p:nvCxnSpPr>
          <p:cNvPr id="91" name="直線矢印コネクタ 90">
            <a:extLst>
              <a:ext uri="{FF2B5EF4-FFF2-40B4-BE49-F238E27FC236}">
                <a16:creationId xmlns:a16="http://schemas.microsoft.com/office/drawing/2014/main" id="{4889E4C4-E2A2-4B32-9AE5-6E6DADC720A6}"/>
              </a:ext>
            </a:extLst>
          </p:cNvPr>
          <p:cNvCxnSpPr>
            <a:cxnSpLocks/>
            <a:endCxn id="87" idx="1"/>
          </p:cNvCxnSpPr>
          <p:nvPr/>
        </p:nvCxnSpPr>
        <p:spPr>
          <a:xfrm flipV="1">
            <a:off x="2855527" y="5858660"/>
            <a:ext cx="1238346" cy="1922"/>
          </a:xfrm>
          <a:prstGeom prst="straightConnector1">
            <a:avLst/>
          </a:prstGeom>
          <a:ln w="19050">
            <a:solidFill>
              <a:schemeClr val="tx1"/>
            </a:solidFill>
            <a:tailEnd type="arrow" w="lg" len="lg"/>
          </a:ln>
        </p:spPr>
        <p:style>
          <a:lnRef idx="1">
            <a:schemeClr val="accent1"/>
          </a:lnRef>
          <a:fillRef idx="0">
            <a:schemeClr val="accent1"/>
          </a:fillRef>
          <a:effectRef idx="0">
            <a:schemeClr val="accent1"/>
          </a:effectRef>
          <a:fontRef idx="minor">
            <a:schemeClr val="tx1"/>
          </a:fontRef>
        </p:style>
      </p:cxnSp>
      <p:cxnSp>
        <p:nvCxnSpPr>
          <p:cNvPr id="92" name="直線矢印コネクタ 91">
            <a:extLst>
              <a:ext uri="{FF2B5EF4-FFF2-40B4-BE49-F238E27FC236}">
                <a16:creationId xmlns:a16="http://schemas.microsoft.com/office/drawing/2014/main" id="{34F67DBE-2A85-4470-8E93-2CC53BB42F97}"/>
              </a:ext>
            </a:extLst>
          </p:cNvPr>
          <p:cNvCxnSpPr>
            <a:cxnSpLocks/>
            <a:stCxn id="87" idx="3"/>
            <a:endCxn id="93" idx="1"/>
          </p:cNvCxnSpPr>
          <p:nvPr/>
        </p:nvCxnSpPr>
        <p:spPr>
          <a:xfrm>
            <a:off x="5137873" y="5858660"/>
            <a:ext cx="313473" cy="0"/>
          </a:xfrm>
          <a:prstGeom prst="straightConnector1">
            <a:avLst/>
          </a:prstGeom>
          <a:ln w="19050">
            <a:solidFill>
              <a:schemeClr val="tx1"/>
            </a:solidFill>
            <a:tailEnd type="arrow" w="lg" len="lg"/>
          </a:ln>
        </p:spPr>
        <p:style>
          <a:lnRef idx="1">
            <a:schemeClr val="accent1"/>
          </a:lnRef>
          <a:fillRef idx="0">
            <a:schemeClr val="accent1"/>
          </a:fillRef>
          <a:effectRef idx="0">
            <a:schemeClr val="accent1"/>
          </a:effectRef>
          <a:fontRef idx="minor">
            <a:schemeClr val="tx1"/>
          </a:fontRef>
        </p:style>
      </p:cxnSp>
      <p:sp>
        <p:nvSpPr>
          <p:cNvPr id="93" name="正方形/長方形 92">
            <a:extLst>
              <a:ext uri="{FF2B5EF4-FFF2-40B4-BE49-F238E27FC236}">
                <a16:creationId xmlns:a16="http://schemas.microsoft.com/office/drawing/2014/main" id="{A44650A4-6324-40D6-8A2A-D1F4B4202106}"/>
              </a:ext>
            </a:extLst>
          </p:cNvPr>
          <p:cNvSpPr/>
          <p:nvPr/>
        </p:nvSpPr>
        <p:spPr>
          <a:xfrm>
            <a:off x="5451346" y="5606865"/>
            <a:ext cx="1564882" cy="503590"/>
          </a:xfrm>
          <a:prstGeom prst="rect">
            <a:avLst/>
          </a:prstGeom>
          <a:ln>
            <a:solidFill>
              <a:schemeClr val="tx1"/>
            </a:solidFill>
          </a:ln>
        </p:spPr>
        <p:style>
          <a:lnRef idx="1">
            <a:schemeClr val="accent4"/>
          </a:lnRef>
          <a:fillRef idx="2">
            <a:schemeClr val="accent4"/>
          </a:fillRef>
          <a:effectRef idx="1">
            <a:schemeClr val="accent4"/>
          </a:effectRef>
          <a:fontRef idx="minor">
            <a:schemeClr val="dk1"/>
          </a:fontRef>
        </p:style>
        <p:txBody>
          <a:bodyPr wrap="square" lIns="36000" tIns="36000" rIns="36000" bIns="36000" rtlCol="0" anchor="ctr">
            <a:spAutoFit/>
          </a:bodyPr>
          <a:lstStyle/>
          <a:p>
            <a:pPr algn="ctr"/>
            <a:r>
              <a:rPr kumimoji="1" lang="ja-JP" altLang="en-US" sz="1400">
                <a:latin typeface="+mj-ea"/>
                <a:ea typeface="+mj-ea"/>
              </a:rPr>
              <a:t>噴火警戒</a:t>
            </a:r>
            <a:endParaRPr kumimoji="1" lang="en-US" altLang="ja-JP" sz="1400">
              <a:latin typeface="+mj-ea"/>
              <a:ea typeface="+mj-ea"/>
            </a:endParaRPr>
          </a:p>
          <a:p>
            <a:pPr algn="ctr"/>
            <a:r>
              <a:rPr kumimoji="1" lang="ja-JP" altLang="en-US" sz="1400">
                <a:latin typeface="+mj-ea"/>
                <a:ea typeface="+mj-ea"/>
              </a:rPr>
              <a:t>レベル引上げ</a:t>
            </a:r>
          </a:p>
        </p:txBody>
      </p:sp>
      <p:cxnSp>
        <p:nvCxnSpPr>
          <p:cNvPr id="94" name="直線矢印コネクタ 93">
            <a:extLst>
              <a:ext uri="{FF2B5EF4-FFF2-40B4-BE49-F238E27FC236}">
                <a16:creationId xmlns:a16="http://schemas.microsoft.com/office/drawing/2014/main" id="{96E627DB-E23F-4657-A89A-6D095DD953D6}"/>
              </a:ext>
            </a:extLst>
          </p:cNvPr>
          <p:cNvCxnSpPr>
            <a:cxnSpLocks/>
            <a:stCxn id="93" idx="3"/>
            <a:endCxn id="86" idx="1"/>
          </p:cNvCxnSpPr>
          <p:nvPr/>
        </p:nvCxnSpPr>
        <p:spPr>
          <a:xfrm>
            <a:off x="7016228" y="5858660"/>
            <a:ext cx="433619" cy="0"/>
          </a:xfrm>
          <a:prstGeom prst="straightConnector1">
            <a:avLst/>
          </a:prstGeom>
          <a:ln w="19050">
            <a:solidFill>
              <a:schemeClr val="tx1"/>
            </a:solidFill>
            <a:tailEnd type="arrow" w="lg" len="lg"/>
          </a:ln>
        </p:spPr>
        <p:style>
          <a:lnRef idx="1">
            <a:schemeClr val="accent1"/>
          </a:lnRef>
          <a:fillRef idx="0">
            <a:schemeClr val="accent1"/>
          </a:fillRef>
          <a:effectRef idx="0">
            <a:schemeClr val="accent1"/>
          </a:effectRef>
          <a:fontRef idx="minor">
            <a:schemeClr val="tx1"/>
          </a:fontRef>
        </p:style>
      </p:cxnSp>
      <p:sp>
        <p:nvSpPr>
          <p:cNvPr id="95" name="正方形/長方形 94">
            <a:extLst>
              <a:ext uri="{FF2B5EF4-FFF2-40B4-BE49-F238E27FC236}">
                <a16:creationId xmlns:a16="http://schemas.microsoft.com/office/drawing/2014/main" id="{665C18AA-4B3A-4FC7-8A3A-EE51A4DA7784}"/>
              </a:ext>
            </a:extLst>
          </p:cNvPr>
          <p:cNvSpPr/>
          <p:nvPr/>
        </p:nvSpPr>
        <p:spPr>
          <a:xfrm>
            <a:off x="174712" y="5706694"/>
            <a:ext cx="1120215" cy="307777"/>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lIns="0" rIns="0" rtlCol="0" anchor="ctr">
            <a:spAutoFit/>
          </a:bodyPr>
          <a:lstStyle/>
          <a:p>
            <a:pPr algn="ctr"/>
            <a:r>
              <a:rPr kumimoji="1" lang="ja-JP" altLang="en-US" sz="1400">
                <a:latin typeface="+mj-ea"/>
                <a:ea typeface="+mj-ea"/>
              </a:rPr>
              <a:t>状況の推移</a:t>
            </a:r>
          </a:p>
        </p:txBody>
      </p:sp>
      <p:sp>
        <p:nvSpPr>
          <p:cNvPr id="96" name="フローチャート: 代替処理 95">
            <a:extLst>
              <a:ext uri="{FF2B5EF4-FFF2-40B4-BE49-F238E27FC236}">
                <a16:creationId xmlns:a16="http://schemas.microsoft.com/office/drawing/2014/main" id="{E993F776-392C-4F67-82D4-38B740129525}"/>
              </a:ext>
            </a:extLst>
          </p:cNvPr>
          <p:cNvSpPr/>
          <p:nvPr/>
        </p:nvSpPr>
        <p:spPr>
          <a:xfrm>
            <a:off x="1854501" y="6301793"/>
            <a:ext cx="1616740" cy="318801"/>
          </a:xfrm>
          <a:prstGeom prst="flowChartAlternateProcess">
            <a:avLst/>
          </a:prstGeom>
          <a:solidFill>
            <a:schemeClr val="accent1">
              <a:lumMod val="20000"/>
              <a:lumOff val="80000"/>
            </a:schemeClr>
          </a:solidFill>
        </p:spPr>
        <p:style>
          <a:lnRef idx="1">
            <a:schemeClr val="accent5"/>
          </a:lnRef>
          <a:fillRef idx="2">
            <a:schemeClr val="accent5"/>
          </a:fillRef>
          <a:effectRef idx="1">
            <a:schemeClr val="accent5"/>
          </a:effectRef>
          <a:fontRef idx="minor">
            <a:schemeClr val="dk1"/>
          </a:fontRef>
        </p:style>
        <p:txBody>
          <a:bodyPr wrap="square" lIns="0" tIns="36000" rIns="0" bIns="36000" rtlCol="0" anchor="ctr">
            <a:spAutoFit/>
          </a:bodyPr>
          <a:lstStyle/>
          <a:p>
            <a:pPr algn="ctr"/>
            <a:r>
              <a:rPr lang="ja-JP" altLang="en-US" sz="1400">
                <a:solidFill>
                  <a:srgbClr val="FF0000"/>
                </a:solidFill>
                <a:latin typeface="+mj-ea"/>
                <a:ea typeface="+mj-ea"/>
              </a:rPr>
              <a:t>緊急退避の誘導</a:t>
            </a:r>
          </a:p>
        </p:txBody>
      </p:sp>
      <p:sp>
        <p:nvSpPr>
          <p:cNvPr id="97" name="フローチャート: 代替処理 96">
            <a:extLst>
              <a:ext uri="{FF2B5EF4-FFF2-40B4-BE49-F238E27FC236}">
                <a16:creationId xmlns:a16="http://schemas.microsoft.com/office/drawing/2014/main" id="{2D6028C6-A0C3-4443-B5DA-A210CE1CCBAB}"/>
              </a:ext>
            </a:extLst>
          </p:cNvPr>
          <p:cNvSpPr/>
          <p:nvPr/>
        </p:nvSpPr>
        <p:spPr>
          <a:xfrm>
            <a:off x="7607130" y="6301793"/>
            <a:ext cx="1812727" cy="318801"/>
          </a:xfrm>
          <a:prstGeom prst="flowChartAlternateProcess">
            <a:avLst/>
          </a:prstGeom>
          <a:solidFill>
            <a:schemeClr val="accent1">
              <a:lumMod val="20000"/>
              <a:lumOff val="80000"/>
            </a:schemeClr>
          </a:solidFill>
        </p:spPr>
        <p:style>
          <a:lnRef idx="1">
            <a:schemeClr val="accent5"/>
          </a:lnRef>
          <a:fillRef idx="2">
            <a:schemeClr val="accent5"/>
          </a:fillRef>
          <a:effectRef idx="1">
            <a:schemeClr val="accent5"/>
          </a:effectRef>
          <a:fontRef idx="minor">
            <a:schemeClr val="dk1"/>
          </a:fontRef>
        </p:style>
        <p:txBody>
          <a:bodyPr wrap="square" lIns="0" tIns="36000" rIns="0" bIns="36000" rtlCol="0" anchor="ctr">
            <a:spAutoFit/>
          </a:bodyPr>
          <a:lstStyle/>
          <a:p>
            <a:pPr algn="ctr"/>
            <a:r>
              <a:rPr kumimoji="1" lang="ja-JP" altLang="en-US" sz="1400">
                <a:solidFill>
                  <a:srgbClr val="FF0000"/>
                </a:solidFill>
                <a:latin typeface="+mj-ea"/>
                <a:ea typeface="+mj-ea"/>
              </a:rPr>
              <a:t>規制範囲外へ避難</a:t>
            </a:r>
            <a:r>
              <a:rPr lang="ja-JP" altLang="en-US" sz="1400">
                <a:solidFill>
                  <a:srgbClr val="FF0000"/>
                </a:solidFill>
                <a:latin typeface="+mj-ea"/>
                <a:ea typeface="+mj-ea"/>
              </a:rPr>
              <a:t>誘導</a:t>
            </a:r>
            <a:endParaRPr kumimoji="1" lang="ja-JP" altLang="en-US" sz="1400">
              <a:solidFill>
                <a:srgbClr val="FF0000"/>
              </a:solidFill>
              <a:latin typeface="+mj-ea"/>
              <a:ea typeface="+mj-ea"/>
            </a:endParaRPr>
          </a:p>
        </p:txBody>
      </p:sp>
      <p:cxnSp>
        <p:nvCxnSpPr>
          <p:cNvPr id="98" name="直線矢印コネクタ 97">
            <a:extLst>
              <a:ext uri="{FF2B5EF4-FFF2-40B4-BE49-F238E27FC236}">
                <a16:creationId xmlns:a16="http://schemas.microsoft.com/office/drawing/2014/main" id="{7E9B5EEC-D5A5-4E2A-80D7-F30061BCD36F}"/>
              </a:ext>
            </a:extLst>
          </p:cNvPr>
          <p:cNvCxnSpPr>
            <a:cxnSpLocks/>
            <a:stCxn id="100" idx="3"/>
            <a:endCxn id="97" idx="1"/>
          </p:cNvCxnSpPr>
          <p:nvPr/>
        </p:nvCxnSpPr>
        <p:spPr>
          <a:xfrm>
            <a:off x="7215346" y="6461194"/>
            <a:ext cx="391784" cy="0"/>
          </a:xfrm>
          <a:prstGeom prst="straightConnector1">
            <a:avLst/>
          </a:prstGeom>
          <a:ln w="19050">
            <a:solidFill>
              <a:schemeClr val="tx1"/>
            </a:solidFill>
            <a:tailEnd type="arrow" w="lg" len="lg"/>
          </a:ln>
        </p:spPr>
        <p:style>
          <a:lnRef idx="1">
            <a:schemeClr val="accent1"/>
          </a:lnRef>
          <a:fillRef idx="0">
            <a:schemeClr val="accent1"/>
          </a:fillRef>
          <a:effectRef idx="0">
            <a:schemeClr val="accent1"/>
          </a:effectRef>
          <a:fontRef idx="minor">
            <a:schemeClr val="tx1"/>
          </a:fontRef>
        </p:style>
      </p:cxnSp>
      <p:cxnSp>
        <p:nvCxnSpPr>
          <p:cNvPr id="99" name="直線コネクタ 98">
            <a:extLst>
              <a:ext uri="{FF2B5EF4-FFF2-40B4-BE49-F238E27FC236}">
                <a16:creationId xmlns:a16="http://schemas.microsoft.com/office/drawing/2014/main" id="{CCA321D7-F919-4A29-8665-730DF5DA9FEA}"/>
              </a:ext>
            </a:extLst>
          </p:cNvPr>
          <p:cNvCxnSpPr>
            <a:cxnSpLocks/>
          </p:cNvCxnSpPr>
          <p:nvPr/>
        </p:nvCxnSpPr>
        <p:spPr>
          <a:xfrm>
            <a:off x="1547954" y="5673902"/>
            <a:ext cx="0" cy="1008000"/>
          </a:xfrm>
          <a:prstGeom prst="line">
            <a:avLst/>
          </a:prstGeom>
        </p:spPr>
        <p:style>
          <a:lnRef idx="1">
            <a:schemeClr val="accent1"/>
          </a:lnRef>
          <a:fillRef idx="0">
            <a:schemeClr val="accent1"/>
          </a:fillRef>
          <a:effectRef idx="0">
            <a:schemeClr val="accent1"/>
          </a:effectRef>
          <a:fontRef idx="minor">
            <a:schemeClr val="tx1"/>
          </a:fontRef>
        </p:style>
      </p:cxnSp>
      <p:sp>
        <p:nvSpPr>
          <p:cNvPr id="100" name="フローチャート: 代替処理 99">
            <a:extLst>
              <a:ext uri="{FF2B5EF4-FFF2-40B4-BE49-F238E27FC236}">
                <a16:creationId xmlns:a16="http://schemas.microsoft.com/office/drawing/2014/main" id="{9E4FD340-ED00-428B-8674-C64A9E8B132D}"/>
              </a:ext>
            </a:extLst>
          </p:cNvPr>
          <p:cNvSpPr/>
          <p:nvPr/>
        </p:nvSpPr>
        <p:spPr>
          <a:xfrm>
            <a:off x="5451346" y="6301793"/>
            <a:ext cx="1764000" cy="318801"/>
          </a:xfrm>
          <a:prstGeom prst="flowChartAlternateProcess">
            <a:avLst/>
          </a:prstGeom>
          <a:solidFill>
            <a:schemeClr val="accent1">
              <a:lumMod val="20000"/>
              <a:lumOff val="80000"/>
            </a:schemeClr>
          </a:solidFill>
        </p:spPr>
        <p:style>
          <a:lnRef idx="1">
            <a:schemeClr val="accent5"/>
          </a:lnRef>
          <a:fillRef idx="2">
            <a:schemeClr val="accent5"/>
          </a:fillRef>
          <a:effectRef idx="1">
            <a:schemeClr val="accent5"/>
          </a:effectRef>
          <a:fontRef idx="minor">
            <a:schemeClr val="dk1"/>
          </a:fontRef>
        </p:style>
        <p:txBody>
          <a:bodyPr wrap="square" lIns="0" tIns="36000" rIns="0" bIns="36000" rtlCol="0" anchor="ctr">
            <a:spAutoFit/>
          </a:bodyPr>
          <a:lstStyle/>
          <a:p>
            <a:pPr algn="ctr"/>
            <a:r>
              <a:rPr lang="ja-JP" altLang="en-US" sz="1400">
                <a:latin typeface="+mj-ea"/>
                <a:ea typeface="+mj-ea"/>
              </a:rPr>
              <a:t>情報を収集する</a:t>
            </a:r>
          </a:p>
        </p:txBody>
      </p:sp>
      <p:cxnSp>
        <p:nvCxnSpPr>
          <p:cNvPr id="101" name="直線矢印コネクタ 100">
            <a:extLst>
              <a:ext uri="{FF2B5EF4-FFF2-40B4-BE49-F238E27FC236}">
                <a16:creationId xmlns:a16="http://schemas.microsoft.com/office/drawing/2014/main" id="{2FEED6BE-3E7C-412B-B337-7AA4DBC4CCD9}"/>
              </a:ext>
            </a:extLst>
          </p:cNvPr>
          <p:cNvCxnSpPr>
            <a:cxnSpLocks/>
            <a:stCxn id="96" idx="3"/>
            <a:endCxn id="100" idx="1"/>
          </p:cNvCxnSpPr>
          <p:nvPr/>
        </p:nvCxnSpPr>
        <p:spPr>
          <a:xfrm>
            <a:off x="3471241" y="6461194"/>
            <a:ext cx="1980105" cy="0"/>
          </a:xfrm>
          <a:prstGeom prst="straightConnector1">
            <a:avLst/>
          </a:prstGeom>
          <a:ln w="19050">
            <a:solidFill>
              <a:schemeClr val="tx1"/>
            </a:solidFill>
            <a:tailEnd type="arrow" w="lg" len="lg"/>
          </a:ln>
        </p:spPr>
        <p:style>
          <a:lnRef idx="1">
            <a:schemeClr val="accent1"/>
          </a:lnRef>
          <a:fillRef idx="0">
            <a:schemeClr val="accent1"/>
          </a:fillRef>
          <a:effectRef idx="0">
            <a:schemeClr val="accent1"/>
          </a:effectRef>
          <a:fontRef idx="minor">
            <a:schemeClr val="tx1"/>
          </a:fontRef>
        </p:style>
      </p:cxnSp>
      <p:sp>
        <p:nvSpPr>
          <p:cNvPr id="102" name="正方形/長方形 101">
            <a:extLst>
              <a:ext uri="{FF2B5EF4-FFF2-40B4-BE49-F238E27FC236}">
                <a16:creationId xmlns:a16="http://schemas.microsoft.com/office/drawing/2014/main" id="{5AF93F15-C933-455A-8E07-865A38954B90}"/>
              </a:ext>
            </a:extLst>
          </p:cNvPr>
          <p:cNvSpPr/>
          <p:nvPr/>
        </p:nvSpPr>
        <p:spPr>
          <a:xfrm>
            <a:off x="120910" y="6312817"/>
            <a:ext cx="1227818" cy="307777"/>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lIns="0" rIns="0" rtlCol="0" anchor="ctr">
            <a:spAutoFit/>
          </a:bodyPr>
          <a:lstStyle/>
          <a:p>
            <a:pPr algn="ctr"/>
            <a:r>
              <a:rPr lang="ja-JP" altLang="en-US" sz="1400">
                <a:latin typeface="+mj-ea"/>
                <a:ea typeface="+mj-ea"/>
              </a:rPr>
              <a:t>施設の対応</a:t>
            </a:r>
            <a:endParaRPr kumimoji="1" lang="ja-JP" altLang="en-US" sz="1400">
              <a:latin typeface="+mj-ea"/>
              <a:ea typeface="+mj-ea"/>
            </a:endParaRPr>
          </a:p>
        </p:txBody>
      </p:sp>
      <p:grpSp>
        <p:nvGrpSpPr>
          <p:cNvPr id="51" name="グループ化 50">
            <a:extLst>
              <a:ext uri="{FF2B5EF4-FFF2-40B4-BE49-F238E27FC236}">
                <a16:creationId xmlns:a16="http://schemas.microsoft.com/office/drawing/2014/main" id="{F701CF32-F77E-470F-A573-CCF41D1141CB}"/>
              </a:ext>
            </a:extLst>
          </p:cNvPr>
          <p:cNvGrpSpPr/>
          <p:nvPr/>
        </p:nvGrpSpPr>
        <p:grpSpPr>
          <a:xfrm>
            <a:off x="1348728" y="1097666"/>
            <a:ext cx="1745293" cy="5313662"/>
            <a:chOff x="878500" y="2886887"/>
            <a:chExt cx="1745293" cy="5313662"/>
          </a:xfrm>
        </p:grpSpPr>
        <p:pic>
          <p:nvPicPr>
            <p:cNvPr id="52" name="図 51" descr="グラフ が含まれている画像&#10;&#10;自動的に生成された説明">
              <a:extLst>
                <a:ext uri="{FF2B5EF4-FFF2-40B4-BE49-F238E27FC236}">
                  <a16:creationId xmlns:a16="http://schemas.microsoft.com/office/drawing/2014/main" id="{5BF27CF6-5FAB-40DC-B051-7868DA7EE87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30018" y="2886887"/>
              <a:ext cx="1693775" cy="1264886"/>
            </a:xfrm>
            <a:prstGeom prst="rect">
              <a:avLst/>
            </a:prstGeom>
          </p:spPr>
        </p:pic>
        <p:pic>
          <p:nvPicPr>
            <p:cNvPr id="53" name="図 52" descr="男 が含まれている画像&#10;&#10;自動的に生成された説明">
              <a:extLst>
                <a:ext uri="{FF2B5EF4-FFF2-40B4-BE49-F238E27FC236}">
                  <a16:creationId xmlns:a16="http://schemas.microsoft.com/office/drawing/2014/main" id="{5A34478B-B8A2-4751-A703-647937F23B2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47334" y="6976549"/>
              <a:ext cx="1639025" cy="1224000"/>
            </a:xfrm>
            <a:prstGeom prst="rect">
              <a:avLst/>
            </a:prstGeom>
          </p:spPr>
        </p:pic>
        <p:pic>
          <p:nvPicPr>
            <p:cNvPr id="54" name="図 53" descr="グラフ が含まれている画像&#10;&#10;自動的に生成された説明">
              <a:extLst>
                <a:ext uri="{FF2B5EF4-FFF2-40B4-BE49-F238E27FC236}">
                  <a16:creationId xmlns:a16="http://schemas.microsoft.com/office/drawing/2014/main" id="{F9DF323E-6867-4743-8548-DF3DEF30070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78500" y="4813760"/>
              <a:ext cx="1693775" cy="1264886"/>
            </a:xfrm>
            <a:prstGeom prst="rect">
              <a:avLst/>
            </a:prstGeom>
          </p:spPr>
        </p:pic>
      </p:grpSp>
      <p:grpSp>
        <p:nvGrpSpPr>
          <p:cNvPr id="55" name="グループ化 54">
            <a:extLst>
              <a:ext uri="{FF2B5EF4-FFF2-40B4-BE49-F238E27FC236}">
                <a16:creationId xmlns:a16="http://schemas.microsoft.com/office/drawing/2014/main" id="{1D7A77BB-2A96-4E96-AB26-E71C5F75F057}"/>
              </a:ext>
            </a:extLst>
          </p:cNvPr>
          <p:cNvGrpSpPr/>
          <p:nvPr/>
        </p:nvGrpSpPr>
        <p:grpSpPr>
          <a:xfrm>
            <a:off x="2097529" y="1524768"/>
            <a:ext cx="308298" cy="159252"/>
            <a:chOff x="1552452" y="3888490"/>
            <a:chExt cx="308298" cy="159252"/>
          </a:xfrm>
          <a:solidFill>
            <a:schemeClr val="tx1"/>
          </a:solidFill>
        </p:grpSpPr>
        <p:sp>
          <p:nvSpPr>
            <p:cNvPr id="56" name="正方形/長方形 55">
              <a:extLst>
                <a:ext uri="{FF2B5EF4-FFF2-40B4-BE49-F238E27FC236}">
                  <a16:creationId xmlns:a16="http://schemas.microsoft.com/office/drawing/2014/main" id="{EE8FB322-25F8-497C-8D8F-581439AF2530}"/>
                </a:ext>
              </a:extLst>
            </p:cNvPr>
            <p:cNvSpPr/>
            <p:nvPr/>
          </p:nvSpPr>
          <p:spPr>
            <a:xfrm rot="2312377">
              <a:off x="1552452" y="3888490"/>
              <a:ext cx="58578" cy="14614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7" name="正方形/長方形 56">
              <a:extLst>
                <a:ext uri="{FF2B5EF4-FFF2-40B4-BE49-F238E27FC236}">
                  <a16:creationId xmlns:a16="http://schemas.microsoft.com/office/drawing/2014/main" id="{8F5D2D22-D403-454D-82A3-DC6AC64644EA}"/>
                </a:ext>
              </a:extLst>
            </p:cNvPr>
            <p:cNvSpPr/>
            <p:nvPr/>
          </p:nvSpPr>
          <p:spPr>
            <a:xfrm rot="19287623" flipH="1">
              <a:off x="1802172" y="3901597"/>
              <a:ext cx="58578" cy="14614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Tree>
    <p:extLst>
      <p:ext uri="{BB962C8B-B14F-4D97-AF65-F5344CB8AC3E}">
        <p14:creationId xmlns:p14="http://schemas.microsoft.com/office/powerpoint/2010/main" val="36129292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455FAD8D-FF79-4685-B506-7EE7FC9D60B0}"/>
              </a:ext>
            </a:extLst>
          </p:cNvPr>
          <p:cNvSpPr txBox="1"/>
          <p:nvPr/>
        </p:nvSpPr>
        <p:spPr>
          <a:xfrm>
            <a:off x="1" y="0"/>
            <a:ext cx="9906000" cy="584775"/>
          </a:xfrm>
          <a:prstGeom prst="rect">
            <a:avLst/>
          </a:prstGeom>
          <a:solidFill>
            <a:srgbClr val="1212E0"/>
          </a:solidFill>
        </p:spPr>
        <p:txBody>
          <a:bodyPr wrap="square" rtlCol="0">
            <a:spAutoFit/>
          </a:bodyPr>
          <a:lstStyle/>
          <a:p>
            <a:r>
              <a:rPr lang="ja-JP" altLang="en-US" sz="3200" dirty="0">
                <a:solidFill>
                  <a:schemeClr val="bg1"/>
                </a:solidFill>
                <a:latin typeface="HGSｺﾞｼｯｸE" panose="020B0900000000000000" pitchFamily="50" charset="-128"/>
                <a:ea typeface="HGSｺﾞｼｯｸE" panose="020B0900000000000000" pitchFamily="50" charset="-128"/>
              </a:rPr>
              <a:t>情報伝達及び避難誘導の作成ポイント</a:t>
            </a:r>
            <a:endParaRPr lang="zh-TW" altLang="en-US" sz="3200" dirty="0">
              <a:solidFill>
                <a:schemeClr val="bg1"/>
              </a:solidFill>
              <a:latin typeface="HGSｺﾞｼｯｸE" panose="020B0900000000000000" pitchFamily="50" charset="-128"/>
              <a:ea typeface="HGSｺﾞｼｯｸE" panose="020B0900000000000000" pitchFamily="50" charset="-128"/>
            </a:endParaRPr>
          </a:p>
        </p:txBody>
      </p:sp>
      <p:sp>
        <p:nvSpPr>
          <p:cNvPr id="10" name="正方形/長方形 9">
            <a:extLst>
              <a:ext uri="{FF2B5EF4-FFF2-40B4-BE49-F238E27FC236}">
                <a16:creationId xmlns:a16="http://schemas.microsoft.com/office/drawing/2014/main" id="{9B6A5BE2-A895-4AA4-B71E-2468AF0C21DA}"/>
              </a:ext>
            </a:extLst>
          </p:cNvPr>
          <p:cNvSpPr/>
          <p:nvPr/>
        </p:nvSpPr>
        <p:spPr>
          <a:xfrm>
            <a:off x="21000" y="638176"/>
            <a:ext cx="9864000" cy="5917952"/>
          </a:xfrm>
          <a:prstGeom prst="rect">
            <a:avLst/>
          </a:prstGeom>
          <a:noFill/>
          <a:ln w="2857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テキスト ボックス 16">
            <a:extLst>
              <a:ext uri="{FF2B5EF4-FFF2-40B4-BE49-F238E27FC236}">
                <a16:creationId xmlns:a16="http://schemas.microsoft.com/office/drawing/2014/main" id="{CE549AB1-0BEB-46BA-9B97-3980D15EB8B6}"/>
              </a:ext>
            </a:extLst>
          </p:cNvPr>
          <p:cNvSpPr txBox="1"/>
          <p:nvPr/>
        </p:nvSpPr>
        <p:spPr>
          <a:xfrm>
            <a:off x="67183" y="3043578"/>
            <a:ext cx="9771634" cy="400110"/>
          </a:xfrm>
          <a:prstGeom prst="rect">
            <a:avLst/>
          </a:prstGeom>
          <a:noFill/>
          <a:ln>
            <a:solidFill>
              <a:schemeClr val="tx1"/>
            </a:solidFill>
          </a:ln>
        </p:spPr>
        <p:txBody>
          <a:bodyPr wrap="square" rtlCol="0">
            <a:spAutoFit/>
          </a:bodyPr>
          <a:lstStyle/>
          <a:p>
            <a:r>
              <a:rPr lang="en-US" altLang="ja-JP" sz="2000" dirty="0">
                <a:latin typeface="+mn-ea"/>
              </a:rPr>
              <a:t>5.2</a:t>
            </a:r>
            <a:r>
              <a:rPr lang="ja-JP" altLang="en-US" sz="2000" dirty="0">
                <a:latin typeface="+mn-ea"/>
              </a:rPr>
              <a:t>　噴火警戒レベルの引上げ等に対応した立入規制等により、避難が必要となった場合</a:t>
            </a:r>
            <a:endParaRPr lang="en-US" altLang="ja-JP" sz="2000" dirty="0">
              <a:latin typeface="+mn-ea"/>
            </a:endParaRPr>
          </a:p>
        </p:txBody>
      </p:sp>
      <p:sp>
        <p:nvSpPr>
          <p:cNvPr id="16" name="テキスト ボックス 15">
            <a:extLst>
              <a:ext uri="{FF2B5EF4-FFF2-40B4-BE49-F238E27FC236}">
                <a16:creationId xmlns:a16="http://schemas.microsoft.com/office/drawing/2014/main" id="{1C2FDA00-674D-4647-86C1-ABC2A2F43146}"/>
              </a:ext>
            </a:extLst>
          </p:cNvPr>
          <p:cNvSpPr txBox="1"/>
          <p:nvPr/>
        </p:nvSpPr>
        <p:spPr>
          <a:xfrm>
            <a:off x="67183" y="1602691"/>
            <a:ext cx="9771634" cy="707886"/>
          </a:xfrm>
          <a:prstGeom prst="rect">
            <a:avLst/>
          </a:prstGeom>
          <a:noFill/>
          <a:ln>
            <a:solidFill>
              <a:schemeClr val="tx1"/>
            </a:solidFill>
          </a:ln>
        </p:spPr>
        <p:txBody>
          <a:bodyPr wrap="square" rtlCol="0">
            <a:spAutoFit/>
          </a:bodyPr>
          <a:lstStyle/>
          <a:p>
            <a:pPr marL="446088" indent="-446088"/>
            <a:r>
              <a:rPr lang="en-US" altLang="ja-JP" sz="2000" dirty="0">
                <a:latin typeface="+mn-ea"/>
              </a:rPr>
              <a:t>5.1</a:t>
            </a:r>
            <a:r>
              <a:rPr lang="ja-JP" altLang="en-US" sz="2000" dirty="0">
                <a:latin typeface="+mn-ea"/>
              </a:rPr>
              <a:t>　噴火警戒レベルの引上げ等があっても立入規制の範囲外で避難を必要としない場合、又は火山の状況に関する解説情報（臨時）等が発表された場合</a:t>
            </a:r>
            <a:endParaRPr lang="en-US" altLang="ja-JP" sz="2000" dirty="0">
              <a:latin typeface="+mn-ea"/>
            </a:endParaRPr>
          </a:p>
        </p:txBody>
      </p:sp>
      <p:sp>
        <p:nvSpPr>
          <p:cNvPr id="19" name="テキスト ボックス 18">
            <a:extLst>
              <a:ext uri="{FF2B5EF4-FFF2-40B4-BE49-F238E27FC236}">
                <a16:creationId xmlns:a16="http://schemas.microsoft.com/office/drawing/2014/main" id="{CE549AB1-0BEB-46BA-9B97-3980D15EB8B6}"/>
              </a:ext>
            </a:extLst>
          </p:cNvPr>
          <p:cNvSpPr txBox="1"/>
          <p:nvPr/>
        </p:nvSpPr>
        <p:spPr>
          <a:xfrm>
            <a:off x="67183" y="4549056"/>
            <a:ext cx="9771634" cy="400110"/>
          </a:xfrm>
          <a:prstGeom prst="rect">
            <a:avLst/>
          </a:prstGeom>
          <a:noFill/>
          <a:ln>
            <a:solidFill>
              <a:schemeClr val="tx1"/>
            </a:solidFill>
          </a:ln>
        </p:spPr>
        <p:txBody>
          <a:bodyPr wrap="square" rtlCol="0">
            <a:spAutoFit/>
          </a:bodyPr>
          <a:lstStyle/>
          <a:p>
            <a:r>
              <a:rPr lang="en-US" altLang="ja-JP" sz="2000" dirty="0">
                <a:latin typeface="+mn-ea"/>
              </a:rPr>
              <a:t>5.3</a:t>
            </a:r>
            <a:r>
              <a:rPr lang="ja-JP" altLang="en-US" sz="2000" dirty="0">
                <a:latin typeface="+mn-ea"/>
              </a:rPr>
              <a:t>　</a:t>
            </a:r>
            <a:r>
              <a:rPr lang="ja-JP" altLang="en-US" sz="2000" spc="-130" dirty="0">
                <a:latin typeface="+mn-ea"/>
              </a:rPr>
              <a:t>事前に噴火警戒レベルが引き上げられないまま居住地域に影響を及ぼす噴火に至った場合</a:t>
            </a:r>
          </a:p>
        </p:txBody>
      </p:sp>
      <p:sp>
        <p:nvSpPr>
          <p:cNvPr id="22" name="テキスト ボックス 21">
            <a:extLst>
              <a:ext uri="{FF2B5EF4-FFF2-40B4-BE49-F238E27FC236}">
                <a16:creationId xmlns:a16="http://schemas.microsoft.com/office/drawing/2014/main" id="{31745692-A1F9-4642-955D-0103D1945654}"/>
              </a:ext>
            </a:extLst>
          </p:cNvPr>
          <p:cNvSpPr txBox="1"/>
          <p:nvPr/>
        </p:nvSpPr>
        <p:spPr>
          <a:xfrm>
            <a:off x="7073900" y="14648"/>
            <a:ext cx="2765828" cy="584775"/>
          </a:xfrm>
          <a:prstGeom prst="rect">
            <a:avLst/>
          </a:prstGeom>
          <a:solidFill>
            <a:srgbClr val="FFFF00"/>
          </a:solidFill>
        </p:spPr>
        <p:txBody>
          <a:bodyPr wrap="square" rtlCol="0">
            <a:spAutoFit/>
          </a:bodyPr>
          <a:lstStyle/>
          <a:p>
            <a:r>
              <a:rPr lang="ja-JP" altLang="en-US">
                <a:solidFill>
                  <a:srgbClr val="FF0000"/>
                </a:solidFill>
              </a:rPr>
              <a:t>居住地域</a:t>
            </a:r>
            <a:r>
              <a:rPr lang="ja-JP" altLang="en-US"/>
              <a:t>版</a:t>
            </a:r>
            <a:endParaRPr lang="en-US" altLang="ja-JP"/>
          </a:p>
          <a:p>
            <a:r>
              <a:rPr lang="ja-JP" altLang="en-US" sz="1400"/>
              <a:t>（火口周辺は前のスライドを利用）</a:t>
            </a:r>
            <a:endParaRPr lang="ja-JP" altLang="ja-JP" sz="1400"/>
          </a:p>
        </p:txBody>
      </p:sp>
      <p:sp>
        <p:nvSpPr>
          <p:cNvPr id="23" name="吹き出し: 角を丸めた四角形 29">
            <a:extLst>
              <a:ext uri="{FF2B5EF4-FFF2-40B4-BE49-F238E27FC236}">
                <a16:creationId xmlns:a16="http://schemas.microsoft.com/office/drawing/2014/main" id="{EBDAD4C9-D9A2-4E66-986F-2BEABBD70BBC}"/>
              </a:ext>
            </a:extLst>
          </p:cNvPr>
          <p:cNvSpPr/>
          <p:nvPr/>
        </p:nvSpPr>
        <p:spPr>
          <a:xfrm>
            <a:off x="292608" y="5364155"/>
            <a:ext cx="9390653" cy="1123712"/>
          </a:xfrm>
          <a:prstGeom prst="wedgeRoundRectCallout">
            <a:avLst>
              <a:gd name="adj1" fmla="val -25353"/>
              <a:gd name="adj2" fmla="val -83412"/>
              <a:gd name="adj3" fmla="val 16667"/>
            </a:avLst>
          </a:prstGeom>
          <a:solidFill>
            <a:srgbClr val="66CCFF"/>
          </a:solidFill>
          <a:ln>
            <a:solidFill>
              <a:schemeClr val="tx1"/>
            </a:solidFill>
          </a:ln>
        </p:spPr>
        <p:style>
          <a:lnRef idx="1">
            <a:schemeClr val="accent4"/>
          </a:lnRef>
          <a:fillRef idx="3">
            <a:schemeClr val="accent4"/>
          </a:fillRef>
          <a:effectRef idx="2">
            <a:schemeClr val="accent4"/>
          </a:effectRef>
          <a:fontRef idx="minor">
            <a:schemeClr val="lt1"/>
          </a:fontRef>
        </p:style>
        <p:txBody>
          <a:bodyPr wrap="square" rtlCol="0" anchor="ctr">
            <a:spAutoFit/>
          </a:bodyPr>
          <a:lstStyle/>
          <a:p>
            <a:r>
              <a:rPr kumimoji="1" lang="ja-JP" altLang="en-US" sz="2000" dirty="0">
                <a:solidFill>
                  <a:schemeClr val="tx1"/>
                </a:solidFill>
              </a:rPr>
              <a:t>事前に噴火警戒レベルが引き上げられないまま噴火した場合は、すぐには噴火の規模が分からないことがあります。居住地域まで影響を及ぼすことを想定し、市町村の指示を待つことなく、施設が計画に基づき防災対応を開始する必要があります。</a:t>
            </a:r>
            <a:endParaRPr kumimoji="1" lang="en-US" altLang="ja-JP" sz="2000" dirty="0">
              <a:solidFill>
                <a:schemeClr val="tx1"/>
              </a:solidFill>
            </a:endParaRPr>
          </a:p>
        </p:txBody>
      </p:sp>
      <p:sp>
        <p:nvSpPr>
          <p:cNvPr id="14" name="吹き出し: 角を丸めた四角形 29">
            <a:extLst>
              <a:ext uri="{FF2B5EF4-FFF2-40B4-BE49-F238E27FC236}">
                <a16:creationId xmlns:a16="http://schemas.microsoft.com/office/drawing/2014/main" id="{DCE65B50-369B-4E0F-B77A-BEA0B0667211}"/>
              </a:ext>
            </a:extLst>
          </p:cNvPr>
          <p:cNvSpPr/>
          <p:nvPr/>
        </p:nvSpPr>
        <p:spPr>
          <a:xfrm>
            <a:off x="3239478" y="3710412"/>
            <a:ext cx="6443783" cy="783193"/>
          </a:xfrm>
          <a:prstGeom prst="wedgeRoundRectCallout">
            <a:avLst>
              <a:gd name="adj1" fmla="val -30393"/>
              <a:gd name="adj2" fmla="val -84999"/>
              <a:gd name="adj3" fmla="val 16667"/>
            </a:avLst>
          </a:prstGeom>
          <a:solidFill>
            <a:srgbClr val="66CCFF"/>
          </a:solidFill>
          <a:ln>
            <a:solidFill>
              <a:schemeClr val="tx1"/>
            </a:solidFill>
          </a:ln>
        </p:spPr>
        <p:style>
          <a:lnRef idx="1">
            <a:schemeClr val="accent4"/>
          </a:lnRef>
          <a:fillRef idx="3">
            <a:schemeClr val="accent4"/>
          </a:fillRef>
          <a:effectRef idx="2">
            <a:schemeClr val="accent4"/>
          </a:effectRef>
          <a:fontRef idx="minor">
            <a:schemeClr val="lt1"/>
          </a:fontRef>
        </p:style>
        <p:txBody>
          <a:bodyPr wrap="square" rtlCol="0" anchor="ctr">
            <a:spAutoFit/>
          </a:bodyPr>
          <a:lstStyle/>
          <a:p>
            <a:r>
              <a:rPr kumimoji="1" lang="ja-JP" altLang="en-US" sz="2000" dirty="0">
                <a:solidFill>
                  <a:schemeClr val="tx1"/>
                </a:solidFill>
              </a:rPr>
              <a:t>噴火警戒レベルの引き上げにより、避難が必要になった場合は、市町村の指示により避難対応を開始します。</a:t>
            </a:r>
            <a:endParaRPr kumimoji="1" lang="en-US" altLang="ja-JP" sz="2000" dirty="0">
              <a:solidFill>
                <a:schemeClr val="tx1"/>
              </a:solidFill>
            </a:endParaRPr>
          </a:p>
        </p:txBody>
      </p:sp>
      <p:sp>
        <p:nvSpPr>
          <p:cNvPr id="2" name="スライド番号プレースホルダー 1">
            <a:extLst>
              <a:ext uri="{FF2B5EF4-FFF2-40B4-BE49-F238E27FC236}">
                <a16:creationId xmlns:a16="http://schemas.microsoft.com/office/drawing/2014/main" id="{D801D519-09D7-4159-BCA5-15621DA48F2B}"/>
              </a:ext>
            </a:extLst>
          </p:cNvPr>
          <p:cNvSpPr>
            <a:spLocks noGrp="1"/>
          </p:cNvSpPr>
          <p:nvPr>
            <p:ph type="sldNum" sz="quarter" idx="12"/>
          </p:nvPr>
        </p:nvSpPr>
        <p:spPr/>
        <p:txBody>
          <a:bodyPr/>
          <a:lstStyle/>
          <a:p>
            <a:r>
              <a:rPr kumimoji="1" lang="en-US" altLang="ja-JP" dirty="0"/>
              <a:t>35</a:t>
            </a:r>
            <a:endParaRPr kumimoji="1" lang="ja-JP" altLang="en-US" dirty="0"/>
          </a:p>
        </p:txBody>
      </p:sp>
      <p:sp>
        <p:nvSpPr>
          <p:cNvPr id="25" name="吹き出し: 角を丸めた四角形 29">
            <a:extLst>
              <a:ext uri="{FF2B5EF4-FFF2-40B4-BE49-F238E27FC236}">
                <a16:creationId xmlns:a16="http://schemas.microsoft.com/office/drawing/2014/main" id="{C1047BAE-9D30-48C7-A110-FDA10A848419}"/>
              </a:ext>
            </a:extLst>
          </p:cNvPr>
          <p:cNvSpPr/>
          <p:nvPr/>
        </p:nvSpPr>
        <p:spPr>
          <a:xfrm>
            <a:off x="2749594" y="2515489"/>
            <a:ext cx="6575381" cy="442674"/>
          </a:xfrm>
          <a:prstGeom prst="wedgeRoundRectCallout">
            <a:avLst>
              <a:gd name="adj1" fmla="val -31815"/>
              <a:gd name="adj2" fmla="val -95103"/>
              <a:gd name="adj3" fmla="val 16667"/>
            </a:avLst>
          </a:prstGeom>
          <a:solidFill>
            <a:srgbClr val="66CCFF"/>
          </a:solidFill>
          <a:ln>
            <a:solidFill>
              <a:schemeClr val="tx1"/>
            </a:solidFill>
          </a:ln>
        </p:spPr>
        <p:style>
          <a:lnRef idx="1">
            <a:schemeClr val="accent4"/>
          </a:lnRef>
          <a:fillRef idx="3">
            <a:schemeClr val="accent4"/>
          </a:fillRef>
          <a:effectRef idx="2">
            <a:schemeClr val="accent4"/>
          </a:effectRef>
          <a:fontRef idx="minor">
            <a:schemeClr val="lt1"/>
          </a:fontRef>
        </p:style>
        <p:txBody>
          <a:bodyPr wrap="square" rtlCol="0" anchor="ctr">
            <a:spAutoFit/>
          </a:bodyPr>
          <a:lstStyle/>
          <a:p>
            <a:r>
              <a:rPr kumimoji="1" lang="ja-JP" altLang="en-US" sz="2000">
                <a:solidFill>
                  <a:schemeClr val="tx1"/>
                </a:solidFill>
              </a:rPr>
              <a:t>避難が必要ない場合でも、利用者等に必ず情報を伝えます。</a:t>
            </a:r>
            <a:endParaRPr kumimoji="1" lang="en-US" altLang="ja-JP" sz="2000">
              <a:solidFill>
                <a:schemeClr val="tx1"/>
              </a:solidFill>
            </a:endParaRPr>
          </a:p>
        </p:txBody>
      </p:sp>
      <p:sp>
        <p:nvSpPr>
          <p:cNvPr id="13" name="テキスト ボックス 12">
            <a:extLst>
              <a:ext uri="{FF2B5EF4-FFF2-40B4-BE49-F238E27FC236}">
                <a16:creationId xmlns:a16="http://schemas.microsoft.com/office/drawing/2014/main" id="{98B56BD3-722E-4E1A-BF66-FCEAAE6BB3C1}"/>
              </a:ext>
            </a:extLst>
          </p:cNvPr>
          <p:cNvSpPr txBox="1"/>
          <p:nvPr/>
        </p:nvSpPr>
        <p:spPr>
          <a:xfrm>
            <a:off x="-1" y="621090"/>
            <a:ext cx="9863999" cy="954107"/>
          </a:xfrm>
          <a:prstGeom prst="rect">
            <a:avLst/>
          </a:prstGeom>
          <a:noFill/>
          <a:ln>
            <a:noFill/>
          </a:ln>
        </p:spPr>
        <p:txBody>
          <a:bodyPr wrap="square" rtlCol="0">
            <a:spAutoFit/>
          </a:bodyPr>
          <a:lstStyle/>
          <a:p>
            <a:r>
              <a:rPr lang="en-US" altLang="ja-JP" sz="2800" dirty="0">
                <a:solidFill>
                  <a:srgbClr val="0000FF"/>
                </a:solidFill>
                <a:latin typeface="+mn-ea"/>
              </a:rPr>
              <a:t>【</a:t>
            </a:r>
            <a:r>
              <a:rPr lang="ja-JP" altLang="en-US" sz="2800" dirty="0">
                <a:solidFill>
                  <a:srgbClr val="0000FF"/>
                </a:solidFill>
                <a:latin typeface="+mn-ea"/>
              </a:rPr>
              <a:t>５．情報伝達及び避難誘導</a:t>
            </a:r>
            <a:r>
              <a:rPr lang="en-US" altLang="ja-JP" sz="2800" dirty="0">
                <a:solidFill>
                  <a:srgbClr val="0000FF"/>
                </a:solidFill>
                <a:latin typeface="+mn-ea"/>
              </a:rPr>
              <a:t>】</a:t>
            </a:r>
            <a:r>
              <a:rPr lang="ja-JP" altLang="en-US" sz="2800" dirty="0">
                <a:solidFill>
                  <a:srgbClr val="0000FF"/>
                </a:solidFill>
                <a:latin typeface="+mn-ea"/>
              </a:rPr>
              <a:t>　　　　　　</a:t>
            </a:r>
            <a:r>
              <a:rPr lang="ja-JP" altLang="en-US" sz="2800" dirty="0">
                <a:latin typeface="+mn-ea"/>
              </a:rPr>
              <a:t>は、</a:t>
            </a:r>
            <a:endParaRPr lang="en-US" altLang="ja-JP" sz="2800" dirty="0">
              <a:latin typeface="+mn-ea"/>
            </a:endParaRPr>
          </a:p>
          <a:p>
            <a:r>
              <a:rPr lang="ja-JP" altLang="en-US" sz="2800" dirty="0">
                <a:latin typeface="+mn-ea"/>
              </a:rPr>
              <a:t>火山の状況に応じて施設がとるべき対応を場合分けしています。</a:t>
            </a:r>
            <a:endParaRPr lang="en-US" altLang="ja-JP" sz="2800" dirty="0">
              <a:latin typeface="+mn-ea"/>
            </a:endParaRPr>
          </a:p>
        </p:txBody>
      </p:sp>
      <p:grpSp>
        <p:nvGrpSpPr>
          <p:cNvPr id="15" name="グループ化 14">
            <a:extLst>
              <a:ext uri="{FF2B5EF4-FFF2-40B4-BE49-F238E27FC236}">
                <a16:creationId xmlns:a16="http://schemas.microsoft.com/office/drawing/2014/main" id="{4FB2314D-4F5D-4C4B-9224-6A63BF412543}"/>
              </a:ext>
            </a:extLst>
          </p:cNvPr>
          <p:cNvGrpSpPr/>
          <p:nvPr/>
        </p:nvGrpSpPr>
        <p:grpSpPr>
          <a:xfrm>
            <a:off x="4586732" y="592695"/>
            <a:ext cx="1240791" cy="584775"/>
            <a:chOff x="2228296" y="2803241"/>
            <a:chExt cx="1240791" cy="584775"/>
          </a:xfrm>
        </p:grpSpPr>
        <p:sp>
          <p:nvSpPr>
            <p:cNvPr id="18" name="吹き出し: 角を丸めた四角形 17">
              <a:extLst>
                <a:ext uri="{FF2B5EF4-FFF2-40B4-BE49-F238E27FC236}">
                  <a16:creationId xmlns:a16="http://schemas.microsoft.com/office/drawing/2014/main" id="{7ED5D85F-A057-47CA-B243-F9AF2FE807BB}"/>
                </a:ext>
              </a:extLst>
            </p:cNvPr>
            <p:cNvSpPr/>
            <p:nvPr/>
          </p:nvSpPr>
          <p:spPr>
            <a:xfrm>
              <a:off x="2228296" y="2843751"/>
              <a:ext cx="1240791" cy="492679"/>
            </a:xfrm>
            <a:prstGeom prst="wedgeRoundRectCallout">
              <a:avLst>
                <a:gd name="adj1" fmla="val -58538"/>
                <a:gd name="adj2" fmla="val 28264"/>
                <a:gd name="adj3" fmla="val 16667"/>
              </a:avLst>
            </a:prstGeom>
            <a:solidFill>
              <a:srgbClr val="FFCCCC"/>
            </a:solidFill>
            <a:ln>
              <a:solidFill>
                <a:schemeClr val="tx1"/>
              </a:solidFill>
            </a:ln>
          </p:spPr>
          <p:style>
            <a:lnRef idx="1">
              <a:schemeClr val="accent4"/>
            </a:lnRef>
            <a:fillRef idx="2">
              <a:schemeClr val="accent4"/>
            </a:fillRef>
            <a:effectRef idx="1">
              <a:schemeClr val="accent4"/>
            </a:effectRef>
            <a:fontRef idx="minor">
              <a:schemeClr val="dk1"/>
            </a:fontRef>
          </p:style>
          <p:txBody>
            <a:bodyPr wrap="square" lIns="36000" tIns="0" rIns="36000" bIns="0" rtlCol="0" anchor="ctr">
              <a:spAutoFit/>
            </a:bodyPr>
            <a:lstStyle/>
            <a:p>
              <a:pPr algn="ctr"/>
              <a:endParaRPr kumimoji="1" lang="ja-JP" altLang="en-US" sz="1200" dirty="0">
                <a:latin typeface="メイリオ" panose="020B0604030504040204" pitchFamily="50" charset="-128"/>
                <a:ea typeface="メイリオ" panose="020B0604030504040204" pitchFamily="50" charset="-128"/>
              </a:endParaRPr>
            </a:p>
          </p:txBody>
        </p:sp>
        <p:sp>
          <p:nvSpPr>
            <p:cNvPr id="20" name="テキスト ボックス 19">
              <a:extLst>
                <a:ext uri="{FF2B5EF4-FFF2-40B4-BE49-F238E27FC236}">
                  <a16:creationId xmlns:a16="http://schemas.microsoft.com/office/drawing/2014/main" id="{02B24712-4F82-405D-81ED-256585B397DC}"/>
                </a:ext>
              </a:extLst>
            </p:cNvPr>
            <p:cNvSpPr txBox="1"/>
            <p:nvPr/>
          </p:nvSpPr>
          <p:spPr>
            <a:xfrm>
              <a:off x="2331940" y="2803241"/>
              <a:ext cx="1068690" cy="584775"/>
            </a:xfrm>
            <a:prstGeom prst="rect">
              <a:avLst/>
            </a:prstGeom>
            <a:noFill/>
          </p:spPr>
          <p:txBody>
            <a:bodyPr wrap="none" rtlCol="0">
              <a:spAutoFit/>
            </a:bodyPr>
            <a:lstStyle/>
            <a:p>
              <a:pPr algn="ctr"/>
              <a:r>
                <a:rPr kumimoji="1" lang="ja-JP" altLang="en-US" sz="1400" dirty="0"/>
                <a:t>作成ガイド</a:t>
              </a:r>
              <a:endParaRPr kumimoji="1" lang="en-US" altLang="ja-JP" sz="1400" dirty="0"/>
            </a:p>
            <a:p>
              <a:r>
                <a:rPr lang="en-US" altLang="ja-JP" dirty="0"/>
                <a:t>18</a:t>
              </a:r>
              <a:r>
                <a:rPr lang="ja-JP" altLang="en-US" dirty="0"/>
                <a:t>ページ</a:t>
              </a:r>
              <a:endParaRPr kumimoji="1" lang="ja-JP" altLang="en-US" dirty="0"/>
            </a:p>
          </p:txBody>
        </p:sp>
      </p:grpSp>
      <p:sp>
        <p:nvSpPr>
          <p:cNvPr id="24" name="テキスト ボックス 23">
            <a:extLst>
              <a:ext uri="{FF2B5EF4-FFF2-40B4-BE49-F238E27FC236}">
                <a16:creationId xmlns:a16="http://schemas.microsoft.com/office/drawing/2014/main" id="{2BB719B2-BDED-41BF-8E96-9F07BB597285}"/>
              </a:ext>
            </a:extLst>
          </p:cNvPr>
          <p:cNvSpPr txBox="1"/>
          <p:nvPr/>
        </p:nvSpPr>
        <p:spPr>
          <a:xfrm>
            <a:off x="408981" y="6564921"/>
            <a:ext cx="3865161" cy="276999"/>
          </a:xfrm>
          <a:prstGeom prst="rect">
            <a:avLst/>
          </a:prstGeom>
          <a:noFill/>
        </p:spPr>
        <p:txBody>
          <a:bodyPr wrap="none" rtlCol="0">
            <a:spAutoFit/>
          </a:bodyPr>
          <a:lstStyle/>
          <a:p>
            <a:r>
              <a:rPr kumimoji="1" lang="en-US" altLang="ja-JP" sz="1200" dirty="0"/>
              <a:t>※</a:t>
            </a:r>
            <a:r>
              <a:rPr kumimoji="1" lang="ja-JP" altLang="en-US" sz="1200" dirty="0"/>
              <a:t>作成ガイドの参照ページは「居住地域の単独施設版」</a:t>
            </a:r>
          </a:p>
        </p:txBody>
      </p:sp>
    </p:spTree>
    <p:extLst>
      <p:ext uri="{BB962C8B-B14F-4D97-AF65-F5344CB8AC3E}">
        <p14:creationId xmlns:p14="http://schemas.microsoft.com/office/powerpoint/2010/main" val="123979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 name="テキスト ボックス 158">
            <a:extLst>
              <a:ext uri="{FF2B5EF4-FFF2-40B4-BE49-F238E27FC236}">
                <a16:creationId xmlns:a16="http://schemas.microsoft.com/office/drawing/2014/main" id="{9902EE41-CAFC-43BD-BEAA-F36C43C8A2DC}"/>
              </a:ext>
            </a:extLst>
          </p:cNvPr>
          <p:cNvSpPr txBox="1"/>
          <p:nvPr/>
        </p:nvSpPr>
        <p:spPr>
          <a:xfrm>
            <a:off x="25496" y="2568388"/>
            <a:ext cx="9864000" cy="1753502"/>
          </a:xfrm>
          <a:prstGeom prst="rect">
            <a:avLst/>
          </a:prstGeom>
          <a:noFill/>
          <a:ln>
            <a:solidFill>
              <a:schemeClr val="tx1">
                <a:lumMod val="50000"/>
                <a:lumOff val="50000"/>
              </a:schemeClr>
            </a:solidFill>
          </a:ln>
        </p:spPr>
        <p:txBody>
          <a:bodyPr wrap="none">
            <a:noAutofit/>
          </a:bodyPr>
          <a:lstStyle/>
          <a:p>
            <a:r>
              <a:rPr lang="en-US" altLang="ja-JP" sz="1600">
                <a:latin typeface="+mj-ea"/>
                <a:ea typeface="+mj-ea"/>
              </a:rPr>
              <a:t>5.2</a:t>
            </a:r>
            <a:r>
              <a:rPr lang="ja-JP" altLang="en-US" sz="1600">
                <a:latin typeface="+mj-ea"/>
                <a:ea typeface="+mj-ea"/>
              </a:rPr>
              <a:t>　噴火警戒レベルの引上げ等に対応した立入規制等により、避難が必要となった場合</a:t>
            </a:r>
          </a:p>
        </p:txBody>
      </p:sp>
      <p:sp>
        <p:nvSpPr>
          <p:cNvPr id="204" name="テキスト ボックス 203">
            <a:extLst>
              <a:ext uri="{FF2B5EF4-FFF2-40B4-BE49-F238E27FC236}">
                <a16:creationId xmlns:a16="http://schemas.microsoft.com/office/drawing/2014/main" id="{9E77FC02-AF11-41F3-87A0-B7C3065AE81C}"/>
              </a:ext>
            </a:extLst>
          </p:cNvPr>
          <p:cNvSpPr txBox="1"/>
          <p:nvPr/>
        </p:nvSpPr>
        <p:spPr>
          <a:xfrm>
            <a:off x="25496" y="657223"/>
            <a:ext cx="9864000" cy="1809105"/>
          </a:xfrm>
          <a:prstGeom prst="rect">
            <a:avLst/>
          </a:prstGeom>
          <a:noFill/>
          <a:ln>
            <a:solidFill>
              <a:schemeClr val="tx1">
                <a:lumMod val="50000"/>
                <a:lumOff val="50000"/>
              </a:schemeClr>
            </a:solidFill>
          </a:ln>
        </p:spPr>
        <p:txBody>
          <a:bodyPr wrap="square">
            <a:noAutofit/>
          </a:bodyPr>
          <a:lstStyle/>
          <a:p>
            <a:pPr marL="355600" indent="-355600"/>
            <a:r>
              <a:rPr lang="en-US" altLang="ja-JP" sz="1600" dirty="0">
                <a:latin typeface="+mj-ea"/>
                <a:ea typeface="+mj-ea"/>
              </a:rPr>
              <a:t>5.1</a:t>
            </a:r>
            <a:r>
              <a:rPr lang="ja-JP" altLang="en-US" sz="1600" dirty="0">
                <a:latin typeface="+mj-ea"/>
                <a:ea typeface="+mj-ea"/>
              </a:rPr>
              <a:t>　噴火警戒レベルの引上げ等があっても立入規制の範囲外で避難を必要としない場合、又は火山の状況に</a:t>
            </a:r>
            <a:endParaRPr lang="en-US" altLang="ja-JP" sz="1600" dirty="0">
              <a:latin typeface="+mj-ea"/>
              <a:ea typeface="+mj-ea"/>
            </a:endParaRPr>
          </a:p>
          <a:p>
            <a:pPr marL="355600" indent="-355600"/>
            <a:r>
              <a:rPr lang="ja-JP" altLang="en-US" sz="1600" dirty="0">
                <a:latin typeface="+mj-ea"/>
                <a:ea typeface="+mj-ea"/>
              </a:rPr>
              <a:t>　　　関する解説情報（臨時）等が発表された場合</a:t>
            </a:r>
          </a:p>
        </p:txBody>
      </p:sp>
      <p:sp>
        <p:nvSpPr>
          <p:cNvPr id="36" name="テキスト ボックス 35">
            <a:extLst>
              <a:ext uri="{FF2B5EF4-FFF2-40B4-BE49-F238E27FC236}">
                <a16:creationId xmlns:a16="http://schemas.microsoft.com/office/drawing/2014/main" id="{D114532E-7974-4C19-BC3F-C4DEE22E7AFE}"/>
              </a:ext>
            </a:extLst>
          </p:cNvPr>
          <p:cNvSpPr txBox="1"/>
          <p:nvPr/>
        </p:nvSpPr>
        <p:spPr>
          <a:xfrm>
            <a:off x="25496" y="4438180"/>
            <a:ext cx="9864000" cy="2367245"/>
          </a:xfrm>
          <a:prstGeom prst="rect">
            <a:avLst/>
          </a:prstGeom>
          <a:noFill/>
          <a:ln>
            <a:solidFill>
              <a:schemeClr val="tx1">
                <a:lumMod val="50000"/>
                <a:lumOff val="50000"/>
              </a:schemeClr>
            </a:solidFill>
          </a:ln>
        </p:spPr>
        <p:txBody>
          <a:bodyPr wrap="none">
            <a:noAutofit/>
          </a:bodyPr>
          <a:lstStyle/>
          <a:p>
            <a:r>
              <a:rPr lang="en-US" altLang="ja-JP" sz="1600">
                <a:latin typeface="+mj-ea"/>
                <a:ea typeface="+mj-ea"/>
              </a:rPr>
              <a:t>5.3</a:t>
            </a:r>
            <a:r>
              <a:rPr lang="ja-JP" altLang="en-US" sz="1600">
                <a:latin typeface="+mj-ea"/>
                <a:ea typeface="+mj-ea"/>
              </a:rPr>
              <a:t>　事前噴火警戒レベルが引き上げられないまま居住地域に影響を及ぼす噴火に至った場合</a:t>
            </a:r>
          </a:p>
        </p:txBody>
      </p:sp>
      <p:sp>
        <p:nvSpPr>
          <p:cNvPr id="5" name="テキスト ボックス 4">
            <a:extLst>
              <a:ext uri="{FF2B5EF4-FFF2-40B4-BE49-F238E27FC236}">
                <a16:creationId xmlns:a16="http://schemas.microsoft.com/office/drawing/2014/main" id="{455FAD8D-FF79-4685-B506-7EE7FC9D60B0}"/>
              </a:ext>
            </a:extLst>
          </p:cNvPr>
          <p:cNvSpPr txBox="1"/>
          <p:nvPr/>
        </p:nvSpPr>
        <p:spPr>
          <a:xfrm>
            <a:off x="1" y="0"/>
            <a:ext cx="9906000" cy="584775"/>
          </a:xfrm>
          <a:prstGeom prst="rect">
            <a:avLst/>
          </a:prstGeom>
          <a:solidFill>
            <a:srgbClr val="1212E0"/>
          </a:solidFill>
        </p:spPr>
        <p:txBody>
          <a:bodyPr wrap="square" rtlCol="0">
            <a:spAutoFit/>
          </a:bodyPr>
          <a:lstStyle/>
          <a:p>
            <a:r>
              <a:rPr lang="ja-JP" altLang="en-US" sz="3200" dirty="0">
                <a:solidFill>
                  <a:schemeClr val="bg1"/>
                </a:solidFill>
                <a:latin typeface="HGSｺﾞｼｯｸE" panose="020B0900000000000000" pitchFamily="50" charset="-128"/>
                <a:ea typeface="HGSｺﾞｼｯｸE" panose="020B0900000000000000" pitchFamily="50" charset="-128"/>
              </a:rPr>
              <a:t>情報伝達及び避難誘導</a:t>
            </a:r>
            <a:endParaRPr lang="zh-TW" altLang="en-US" sz="3200" dirty="0">
              <a:solidFill>
                <a:schemeClr val="bg1"/>
              </a:solidFill>
              <a:latin typeface="HGSｺﾞｼｯｸE" panose="020B0900000000000000" pitchFamily="50" charset="-128"/>
              <a:ea typeface="HGSｺﾞｼｯｸE" panose="020B0900000000000000" pitchFamily="50" charset="-128"/>
            </a:endParaRPr>
          </a:p>
        </p:txBody>
      </p:sp>
      <p:sp>
        <p:nvSpPr>
          <p:cNvPr id="133" name="テキスト ボックス 132">
            <a:extLst>
              <a:ext uri="{FF2B5EF4-FFF2-40B4-BE49-F238E27FC236}">
                <a16:creationId xmlns:a16="http://schemas.microsoft.com/office/drawing/2014/main" id="{3B1F4941-EE30-4E65-BF6A-1D078937F88E}"/>
              </a:ext>
            </a:extLst>
          </p:cNvPr>
          <p:cNvSpPr txBox="1"/>
          <p:nvPr/>
        </p:nvSpPr>
        <p:spPr>
          <a:xfrm>
            <a:off x="7073900" y="14648"/>
            <a:ext cx="2765828" cy="584775"/>
          </a:xfrm>
          <a:prstGeom prst="rect">
            <a:avLst/>
          </a:prstGeom>
          <a:solidFill>
            <a:srgbClr val="FFFF00"/>
          </a:solidFill>
        </p:spPr>
        <p:txBody>
          <a:bodyPr wrap="square" rtlCol="0">
            <a:spAutoFit/>
          </a:bodyPr>
          <a:lstStyle/>
          <a:p>
            <a:r>
              <a:rPr lang="ja-JP" altLang="en-US">
                <a:solidFill>
                  <a:srgbClr val="FF0000"/>
                </a:solidFill>
              </a:rPr>
              <a:t>居住地域</a:t>
            </a:r>
            <a:r>
              <a:rPr lang="ja-JP" altLang="en-US"/>
              <a:t>版</a:t>
            </a:r>
            <a:endParaRPr lang="en-US" altLang="ja-JP"/>
          </a:p>
          <a:p>
            <a:r>
              <a:rPr lang="ja-JP" altLang="en-US" sz="1400"/>
              <a:t>（火口周辺は前のスライドを利用）</a:t>
            </a:r>
            <a:endParaRPr lang="ja-JP" altLang="ja-JP" sz="1400"/>
          </a:p>
        </p:txBody>
      </p:sp>
      <p:sp>
        <p:nvSpPr>
          <p:cNvPr id="29" name="スライド番号プレースホルダー 28">
            <a:extLst>
              <a:ext uri="{FF2B5EF4-FFF2-40B4-BE49-F238E27FC236}">
                <a16:creationId xmlns:a16="http://schemas.microsoft.com/office/drawing/2014/main" id="{604982AD-08A6-436A-AD86-E4303956EFDC}"/>
              </a:ext>
            </a:extLst>
          </p:cNvPr>
          <p:cNvSpPr>
            <a:spLocks noGrp="1"/>
          </p:cNvSpPr>
          <p:nvPr>
            <p:ph type="sldNum" sz="quarter" idx="12"/>
          </p:nvPr>
        </p:nvSpPr>
        <p:spPr>
          <a:xfrm>
            <a:off x="7645149" y="6440308"/>
            <a:ext cx="2228850" cy="365125"/>
          </a:xfrm>
        </p:spPr>
        <p:txBody>
          <a:bodyPr/>
          <a:lstStyle/>
          <a:p>
            <a:r>
              <a:rPr kumimoji="1" lang="en-US" altLang="ja-JP" dirty="0"/>
              <a:t>36</a:t>
            </a:r>
            <a:endParaRPr kumimoji="1" lang="ja-JP" altLang="en-US" dirty="0"/>
          </a:p>
        </p:txBody>
      </p:sp>
      <p:cxnSp>
        <p:nvCxnSpPr>
          <p:cNvPr id="65" name="直線コネクタ 64">
            <a:extLst>
              <a:ext uri="{FF2B5EF4-FFF2-40B4-BE49-F238E27FC236}">
                <a16:creationId xmlns:a16="http://schemas.microsoft.com/office/drawing/2014/main" id="{9EB22D62-5B0A-4EF0-8C00-3F5EC4027301}"/>
              </a:ext>
            </a:extLst>
          </p:cNvPr>
          <p:cNvCxnSpPr>
            <a:cxnSpLocks/>
          </p:cNvCxnSpPr>
          <p:nvPr/>
        </p:nvCxnSpPr>
        <p:spPr>
          <a:xfrm>
            <a:off x="1547954" y="1453767"/>
            <a:ext cx="0" cy="934008"/>
          </a:xfrm>
          <a:prstGeom prst="line">
            <a:avLst/>
          </a:prstGeom>
        </p:spPr>
        <p:style>
          <a:lnRef idx="1">
            <a:schemeClr val="accent1"/>
          </a:lnRef>
          <a:fillRef idx="0">
            <a:schemeClr val="accent1"/>
          </a:fillRef>
          <a:effectRef idx="0">
            <a:schemeClr val="accent1"/>
          </a:effectRef>
          <a:fontRef idx="minor">
            <a:schemeClr val="tx1"/>
          </a:fontRef>
        </p:style>
      </p:cxnSp>
      <p:sp>
        <p:nvSpPr>
          <p:cNvPr id="66" name="正方形/長方形 65">
            <a:extLst>
              <a:ext uri="{FF2B5EF4-FFF2-40B4-BE49-F238E27FC236}">
                <a16:creationId xmlns:a16="http://schemas.microsoft.com/office/drawing/2014/main" id="{BD40B39A-951C-459D-80EF-438B742DCDC3}"/>
              </a:ext>
            </a:extLst>
          </p:cNvPr>
          <p:cNvSpPr/>
          <p:nvPr/>
        </p:nvSpPr>
        <p:spPr>
          <a:xfrm>
            <a:off x="3723876" y="1461320"/>
            <a:ext cx="3371925" cy="503590"/>
          </a:xfrm>
          <a:prstGeom prst="rect">
            <a:avLst/>
          </a:prstGeom>
          <a:ln>
            <a:solidFill>
              <a:schemeClr val="tx1"/>
            </a:solidFill>
          </a:ln>
        </p:spPr>
        <p:style>
          <a:lnRef idx="1">
            <a:schemeClr val="accent4"/>
          </a:lnRef>
          <a:fillRef idx="2">
            <a:schemeClr val="accent4"/>
          </a:fillRef>
          <a:effectRef idx="1">
            <a:schemeClr val="accent4"/>
          </a:effectRef>
          <a:fontRef idx="minor">
            <a:schemeClr val="dk1"/>
          </a:fontRef>
        </p:style>
        <p:txBody>
          <a:bodyPr wrap="square" lIns="36000" tIns="36000" rIns="36000" bIns="36000" rtlCol="0" anchor="ctr">
            <a:spAutoFit/>
          </a:bodyPr>
          <a:lstStyle/>
          <a:p>
            <a:pPr algn="ctr"/>
            <a:r>
              <a:rPr kumimoji="1" lang="ja-JP" altLang="en-US" sz="1400" dirty="0">
                <a:latin typeface="+mj-ea"/>
                <a:ea typeface="+mj-ea"/>
              </a:rPr>
              <a:t>火山の状況に関する解説情報（臨時）等の発表又は噴火警戒レベル２・</a:t>
            </a:r>
            <a:r>
              <a:rPr lang="ja-JP" altLang="en-US" sz="1400" dirty="0">
                <a:latin typeface="+mj-ea"/>
                <a:ea typeface="+mj-ea"/>
              </a:rPr>
              <a:t>３</a:t>
            </a:r>
            <a:r>
              <a:rPr kumimoji="1" lang="ja-JP" altLang="en-US" sz="1400" dirty="0">
                <a:latin typeface="+mj-ea"/>
                <a:ea typeface="+mj-ea"/>
              </a:rPr>
              <a:t>へ引上げ</a:t>
            </a:r>
          </a:p>
        </p:txBody>
      </p:sp>
      <p:sp>
        <p:nvSpPr>
          <p:cNvPr id="67" name="フローチャート: 代替処理 66">
            <a:extLst>
              <a:ext uri="{FF2B5EF4-FFF2-40B4-BE49-F238E27FC236}">
                <a16:creationId xmlns:a16="http://schemas.microsoft.com/office/drawing/2014/main" id="{C3E7DD7C-E469-4B29-ADDB-3282032EE3D1}"/>
              </a:ext>
            </a:extLst>
          </p:cNvPr>
          <p:cNvSpPr/>
          <p:nvPr/>
        </p:nvSpPr>
        <p:spPr>
          <a:xfrm>
            <a:off x="6194391" y="2053387"/>
            <a:ext cx="2054256" cy="324000"/>
          </a:xfrm>
          <a:prstGeom prst="flowChartAlternateProcess">
            <a:avLst/>
          </a:prstGeom>
          <a:solidFill>
            <a:schemeClr val="accent1">
              <a:lumMod val="20000"/>
              <a:lumOff val="80000"/>
            </a:schemeClr>
          </a:solidFill>
        </p:spPr>
        <p:style>
          <a:lnRef idx="1">
            <a:schemeClr val="accent5"/>
          </a:lnRef>
          <a:fillRef idx="2">
            <a:schemeClr val="accent5"/>
          </a:fillRef>
          <a:effectRef idx="1">
            <a:schemeClr val="accent5"/>
          </a:effectRef>
          <a:fontRef idx="minor">
            <a:schemeClr val="dk1"/>
          </a:fontRef>
        </p:style>
        <p:txBody>
          <a:bodyPr wrap="square" lIns="0" tIns="36000" rIns="0" bIns="36000" rtlCol="0" anchor="ctr">
            <a:spAutoFit/>
          </a:bodyPr>
          <a:lstStyle/>
          <a:p>
            <a:pPr algn="ctr"/>
            <a:r>
              <a:rPr kumimoji="1" lang="ja-JP" altLang="en-US" sz="1400">
                <a:latin typeface="+mj-ea"/>
                <a:ea typeface="+mj-ea"/>
              </a:rPr>
              <a:t>利用者等に伝達する</a:t>
            </a:r>
          </a:p>
        </p:txBody>
      </p:sp>
      <p:cxnSp>
        <p:nvCxnSpPr>
          <p:cNvPr id="68" name="直線矢印コネクタ 67">
            <a:extLst>
              <a:ext uri="{FF2B5EF4-FFF2-40B4-BE49-F238E27FC236}">
                <a16:creationId xmlns:a16="http://schemas.microsoft.com/office/drawing/2014/main" id="{1C8FF6EF-F30D-44C6-B467-8C48DEA33869}"/>
              </a:ext>
            </a:extLst>
          </p:cNvPr>
          <p:cNvCxnSpPr>
            <a:cxnSpLocks/>
            <a:stCxn id="70" idx="3"/>
            <a:endCxn id="67" idx="1"/>
          </p:cNvCxnSpPr>
          <p:nvPr/>
        </p:nvCxnSpPr>
        <p:spPr>
          <a:xfrm flipV="1">
            <a:off x="5186759" y="2215387"/>
            <a:ext cx="1007632" cy="1934"/>
          </a:xfrm>
          <a:prstGeom prst="straightConnector1">
            <a:avLst/>
          </a:prstGeom>
          <a:ln w="19050">
            <a:solidFill>
              <a:schemeClr val="tx1"/>
            </a:solidFill>
            <a:tailEnd type="arrow" w="lg" len="lg"/>
          </a:ln>
        </p:spPr>
        <p:style>
          <a:lnRef idx="1">
            <a:schemeClr val="accent1"/>
          </a:lnRef>
          <a:fillRef idx="0">
            <a:schemeClr val="accent1"/>
          </a:fillRef>
          <a:effectRef idx="0">
            <a:schemeClr val="accent1"/>
          </a:effectRef>
          <a:fontRef idx="minor">
            <a:schemeClr val="tx1"/>
          </a:fontRef>
        </p:style>
      </p:cxnSp>
      <p:cxnSp>
        <p:nvCxnSpPr>
          <p:cNvPr id="69" name="直線コネクタ 68">
            <a:extLst>
              <a:ext uri="{FF2B5EF4-FFF2-40B4-BE49-F238E27FC236}">
                <a16:creationId xmlns:a16="http://schemas.microsoft.com/office/drawing/2014/main" id="{4483CAA0-1297-4F54-9451-5250FBC8A295}"/>
              </a:ext>
            </a:extLst>
          </p:cNvPr>
          <p:cNvCxnSpPr>
            <a:cxnSpLocks/>
          </p:cNvCxnSpPr>
          <p:nvPr/>
        </p:nvCxnSpPr>
        <p:spPr>
          <a:xfrm flipH="1">
            <a:off x="85261" y="1983026"/>
            <a:ext cx="9747934" cy="0"/>
          </a:xfrm>
          <a:prstGeom prst="line">
            <a:avLst/>
          </a:prstGeom>
        </p:spPr>
        <p:style>
          <a:lnRef idx="1">
            <a:schemeClr val="accent1"/>
          </a:lnRef>
          <a:fillRef idx="0">
            <a:schemeClr val="accent1"/>
          </a:fillRef>
          <a:effectRef idx="0">
            <a:schemeClr val="accent1"/>
          </a:effectRef>
          <a:fontRef idx="minor">
            <a:schemeClr val="tx1"/>
          </a:fontRef>
        </p:style>
      </p:cxnSp>
      <p:sp>
        <p:nvSpPr>
          <p:cNvPr id="70" name="フローチャート: 代替処理 69">
            <a:extLst>
              <a:ext uri="{FF2B5EF4-FFF2-40B4-BE49-F238E27FC236}">
                <a16:creationId xmlns:a16="http://schemas.microsoft.com/office/drawing/2014/main" id="{7E07FC0C-6029-4370-B38B-EDCC9567E991}"/>
              </a:ext>
            </a:extLst>
          </p:cNvPr>
          <p:cNvSpPr/>
          <p:nvPr/>
        </p:nvSpPr>
        <p:spPr>
          <a:xfrm>
            <a:off x="3710759" y="2055321"/>
            <a:ext cx="1476000" cy="324000"/>
          </a:xfrm>
          <a:prstGeom prst="flowChartAlternateProcess">
            <a:avLst/>
          </a:prstGeom>
          <a:solidFill>
            <a:schemeClr val="accent1">
              <a:lumMod val="20000"/>
              <a:lumOff val="80000"/>
            </a:schemeClr>
          </a:solidFill>
        </p:spPr>
        <p:style>
          <a:lnRef idx="1">
            <a:schemeClr val="accent5"/>
          </a:lnRef>
          <a:fillRef idx="2">
            <a:schemeClr val="accent5"/>
          </a:fillRef>
          <a:effectRef idx="1">
            <a:schemeClr val="accent5"/>
          </a:effectRef>
          <a:fontRef idx="minor">
            <a:schemeClr val="dk1"/>
          </a:fontRef>
        </p:style>
        <p:txBody>
          <a:bodyPr wrap="square" lIns="0" tIns="36000" rIns="0" bIns="36000" rtlCol="0" anchor="ctr">
            <a:spAutoFit/>
          </a:bodyPr>
          <a:lstStyle/>
          <a:p>
            <a:pPr algn="ctr"/>
            <a:r>
              <a:rPr lang="ja-JP" altLang="en-US" sz="1400">
                <a:latin typeface="+mj-ea"/>
                <a:ea typeface="+mj-ea"/>
              </a:rPr>
              <a:t>情報を収集する</a:t>
            </a:r>
          </a:p>
        </p:txBody>
      </p:sp>
      <p:cxnSp>
        <p:nvCxnSpPr>
          <p:cNvPr id="71" name="直線矢印コネクタ 70">
            <a:extLst>
              <a:ext uri="{FF2B5EF4-FFF2-40B4-BE49-F238E27FC236}">
                <a16:creationId xmlns:a16="http://schemas.microsoft.com/office/drawing/2014/main" id="{8F082958-8E2D-48E4-BFF5-EFAA9C35069C}"/>
              </a:ext>
            </a:extLst>
          </p:cNvPr>
          <p:cNvCxnSpPr>
            <a:cxnSpLocks/>
          </p:cNvCxnSpPr>
          <p:nvPr/>
        </p:nvCxnSpPr>
        <p:spPr>
          <a:xfrm>
            <a:off x="2688745" y="1711788"/>
            <a:ext cx="1044000" cy="0"/>
          </a:xfrm>
          <a:prstGeom prst="straightConnector1">
            <a:avLst/>
          </a:prstGeom>
          <a:ln w="19050">
            <a:solidFill>
              <a:schemeClr val="tx1"/>
            </a:solidFill>
            <a:tailEnd type="arrow" w="lg" len="lg"/>
          </a:ln>
        </p:spPr>
        <p:style>
          <a:lnRef idx="1">
            <a:schemeClr val="accent1"/>
          </a:lnRef>
          <a:fillRef idx="0">
            <a:schemeClr val="accent1"/>
          </a:fillRef>
          <a:effectRef idx="0">
            <a:schemeClr val="accent1"/>
          </a:effectRef>
          <a:fontRef idx="minor">
            <a:schemeClr val="tx1"/>
          </a:fontRef>
        </p:style>
      </p:cxnSp>
      <p:sp>
        <p:nvSpPr>
          <p:cNvPr id="72" name="フローチャート: 代替処理 71">
            <a:extLst>
              <a:ext uri="{FF2B5EF4-FFF2-40B4-BE49-F238E27FC236}">
                <a16:creationId xmlns:a16="http://schemas.microsoft.com/office/drawing/2014/main" id="{706A1210-D059-41BA-8233-C4A07566C1D4}"/>
              </a:ext>
            </a:extLst>
          </p:cNvPr>
          <p:cNvSpPr/>
          <p:nvPr/>
        </p:nvSpPr>
        <p:spPr>
          <a:xfrm>
            <a:off x="1621895" y="1140086"/>
            <a:ext cx="1464073" cy="340519"/>
          </a:xfrm>
          <a:prstGeom prst="flowChartAlternateProcess">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normAutofit/>
          </a:bodyPr>
          <a:lstStyle/>
          <a:p>
            <a:pPr algn="ctr"/>
            <a:r>
              <a:rPr lang="ja-JP" altLang="en-US" sz="1400">
                <a:solidFill>
                  <a:srgbClr val="FF0000"/>
                </a:solidFill>
                <a:latin typeface="+mj-ea"/>
                <a:ea typeface="+mj-ea"/>
              </a:rPr>
              <a:t>火山活動の活発化</a:t>
            </a:r>
            <a:endParaRPr kumimoji="1" lang="ja-JP" altLang="en-US" sz="1400">
              <a:solidFill>
                <a:srgbClr val="FF0000"/>
              </a:solidFill>
              <a:latin typeface="+mj-ea"/>
              <a:ea typeface="+mj-ea"/>
            </a:endParaRPr>
          </a:p>
        </p:txBody>
      </p:sp>
      <p:sp>
        <p:nvSpPr>
          <p:cNvPr id="73" name="正方形/長方形 72">
            <a:extLst>
              <a:ext uri="{FF2B5EF4-FFF2-40B4-BE49-F238E27FC236}">
                <a16:creationId xmlns:a16="http://schemas.microsoft.com/office/drawing/2014/main" id="{586AEDCD-EC54-49D6-9DA6-35EE86607BCE}"/>
              </a:ext>
            </a:extLst>
          </p:cNvPr>
          <p:cNvSpPr/>
          <p:nvPr/>
        </p:nvSpPr>
        <p:spPr>
          <a:xfrm>
            <a:off x="131234" y="1561488"/>
            <a:ext cx="1120215" cy="307777"/>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lIns="0" rIns="0" rtlCol="0" anchor="ctr">
            <a:spAutoFit/>
          </a:bodyPr>
          <a:lstStyle/>
          <a:p>
            <a:pPr algn="ctr"/>
            <a:r>
              <a:rPr kumimoji="1" lang="ja-JP" altLang="en-US" sz="1400">
                <a:latin typeface="+mj-ea"/>
                <a:ea typeface="+mj-ea"/>
              </a:rPr>
              <a:t>状況の推移</a:t>
            </a:r>
          </a:p>
        </p:txBody>
      </p:sp>
      <p:sp>
        <p:nvSpPr>
          <p:cNvPr id="74" name="正方形/長方形 73">
            <a:extLst>
              <a:ext uri="{FF2B5EF4-FFF2-40B4-BE49-F238E27FC236}">
                <a16:creationId xmlns:a16="http://schemas.microsoft.com/office/drawing/2014/main" id="{84B4D3F4-EEDD-46C2-945F-9FE0FDF3045D}"/>
              </a:ext>
            </a:extLst>
          </p:cNvPr>
          <p:cNvSpPr/>
          <p:nvPr/>
        </p:nvSpPr>
        <p:spPr>
          <a:xfrm>
            <a:off x="77432" y="2058674"/>
            <a:ext cx="1227818" cy="307777"/>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lIns="0" rIns="0" rtlCol="0" anchor="ctr">
            <a:spAutoFit/>
          </a:bodyPr>
          <a:lstStyle/>
          <a:p>
            <a:pPr algn="ctr"/>
            <a:r>
              <a:rPr lang="ja-JP" altLang="en-US" sz="1400">
                <a:latin typeface="+mj-ea"/>
                <a:ea typeface="+mj-ea"/>
              </a:rPr>
              <a:t>施設の対応</a:t>
            </a:r>
            <a:endParaRPr kumimoji="1" lang="ja-JP" altLang="en-US" sz="1400">
              <a:latin typeface="+mj-ea"/>
              <a:ea typeface="+mj-ea"/>
            </a:endParaRPr>
          </a:p>
        </p:txBody>
      </p:sp>
      <p:cxnSp>
        <p:nvCxnSpPr>
          <p:cNvPr id="76" name="直線コネクタ 75">
            <a:extLst>
              <a:ext uri="{FF2B5EF4-FFF2-40B4-BE49-F238E27FC236}">
                <a16:creationId xmlns:a16="http://schemas.microsoft.com/office/drawing/2014/main" id="{DD6737D6-5D09-4392-960D-4B46D08AA827}"/>
              </a:ext>
            </a:extLst>
          </p:cNvPr>
          <p:cNvCxnSpPr>
            <a:cxnSpLocks/>
          </p:cNvCxnSpPr>
          <p:nvPr/>
        </p:nvCxnSpPr>
        <p:spPr>
          <a:xfrm>
            <a:off x="1516579" y="3075735"/>
            <a:ext cx="0" cy="1180529"/>
          </a:xfrm>
          <a:prstGeom prst="line">
            <a:avLst/>
          </a:prstGeom>
        </p:spPr>
        <p:style>
          <a:lnRef idx="1">
            <a:schemeClr val="accent1"/>
          </a:lnRef>
          <a:fillRef idx="0">
            <a:schemeClr val="accent1"/>
          </a:fillRef>
          <a:effectRef idx="0">
            <a:schemeClr val="accent1"/>
          </a:effectRef>
          <a:fontRef idx="minor">
            <a:schemeClr val="tx1"/>
          </a:fontRef>
        </p:style>
      </p:cxnSp>
      <p:sp>
        <p:nvSpPr>
          <p:cNvPr id="77" name="正方形/長方形 76">
            <a:extLst>
              <a:ext uri="{FF2B5EF4-FFF2-40B4-BE49-F238E27FC236}">
                <a16:creationId xmlns:a16="http://schemas.microsoft.com/office/drawing/2014/main" id="{64703D39-0F13-4405-8B76-7C94AA1761EA}"/>
              </a:ext>
            </a:extLst>
          </p:cNvPr>
          <p:cNvSpPr/>
          <p:nvPr/>
        </p:nvSpPr>
        <p:spPr>
          <a:xfrm>
            <a:off x="3725593" y="3192229"/>
            <a:ext cx="1626013" cy="503590"/>
          </a:xfrm>
          <a:prstGeom prst="rect">
            <a:avLst/>
          </a:prstGeom>
          <a:ln>
            <a:solidFill>
              <a:schemeClr val="tx1"/>
            </a:solidFill>
          </a:ln>
        </p:spPr>
        <p:style>
          <a:lnRef idx="1">
            <a:schemeClr val="accent4"/>
          </a:lnRef>
          <a:fillRef idx="2">
            <a:schemeClr val="accent4"/>
          </a:fillRef>
          <a:effectRef idx="1">
            <a:schemeClr val="accent4"/>
          </a:effectRef>
          <a:fontRef idx="minor">
            <a:schemeClr val="dk1"/>
          </a:fontRef>
        </p:style>
        <p:txBody>
          <a:bodyPr wrap="none" lIns="36000" tIns="36000" rIns="36000" bIns="36000" rtlCol="0" anchor="ctr">
            <a:spAutoFit/>
          </a:bodyPr>
          <a:lstStyle/>
          <a:p>
            <a:pPr algn="ctr"/>
            <a:r>
              <a:rPr kumimoji="1" lang="ja-JP" altLang="en-US" sz="1400">
                <a:latin typeface="+mj-ea"/>
                <a:ea typeface="+mj-ea"/>
              </a:rPr>
              <a:t>噴火警戒</a:t>
            </a:r>
            <a:endParaRPr kumimoji="1" lang="en-US" altLang="ja-JP" sz="1400">
              <a:latin typeface="+mj-ea"/>
              <a:ea typeface="+mj-ea"/>
            </a:endParaRPr>
          </a:p>
          <a:p>
            <a:pPr algn="ctr"/>
            <a:r>
              <a:rPr kumimoji="1" lang="ja-JP" altLang="en-US" sz="1400">
                <a:latin typeface="+mj-ea"/>
                <a:ea typeface="+mj-ea"/>
              </a:rPr>
              <a:t>レベル４・５へ引上げ</a:t>
            </a:r>
          </a:p>
        </p:txBody>
      </p:sp>
      <p:sp>
        <p:nvSpPr>
          <p:cNvPr id="78" name="正方形/長方形 77">
            <a:extLst>
              <a:ext uri="{FF2B5EF4-FFF2-40B4-BE49-F238E27FC236}">
                <a16:creationId xmlns:a16="http://schemas.microsoft.com/office/drawing/2014/main" id="{6A2CE066-8A06-4650-8542-4451A9FC1BA4}"/>
              </a:ext>
            </a:extLst>
          </p:cNvPr>
          <p:cNvSpPr/>
          <p:nvPr/>
        </p:nvSpPr>
        <p:spPr>
          <a:xfrm>
            <a:off x="5567129" y="3192229"/>
            <a:ext cx="1919888" cy="503590"/>
          </a:xfrm>
          <a:prstGeom prst="rect">
            <a:avLst/>
          </a:prstGeom>
          <a:ln>
            <a:solidFill>
              <a:schemeClr val="tx1"/>
            </a:solidFill>
          </a:ln>
        </p:spPr>
        <p:style>
          <a:lnRef idx="1">
            <a:schemeClr val="accent4"/>
          </a:lnRef>
          <a:fillRef idx="2">
            <a:schemeClr val="accent4"/>
          </a:fillRef>
          <a:effectRef idx="1">
            <a:schemeClr val="accent4"/>
          </a:effectRef>
          <a:fontRef idx="minor">
            <a:schemeClr val="dk1"/>
          </a:fontRef>
        </p:style>
        <p:txBody>
          <a:bodyPr wrap="square" lIns="36000" tIns="36000" rIns="36000" bIns="36000" rtlCol="0" anchor="ctr">
            <a:spAutoFit/>
          </a:bodyPr>
          <a:lstStyle/>
          <a:p>
            <a:pPr algn="ctr"/>
            <a:r>
              <a:rPr kumimoji="1" lang="ja-JP" altLang="en-US" sz="1400" dirty="0">
                <a:latin typeface="+mj-ea"/>
                <a:ea typeface="+mj-ea"/>
              </a:rPr>
              <a:t>市町村による</a:t>
            </a:r>
            <a:endParaRPr kumimoji="1" lang="en-US" altLang="ja-JP" sz="1400" dirty="0">
              <a:latin typeface="+mj-ea"/>
              <a:ea typeface="+mj-ea"/>
            </a:endParaRPr>
          </a:p>
          <a:p>
            <a:pPr algn="ctr"/>
            <a:r>
              <a:rPr kumimoji="1" lang="ja-JP" altLang="en-US" sz="1400" dirty="0">
                <a:latin typeface="+mj-ea"/>
                <a:ea typeface="+mj-ea"/>
              </a:rPr>
              <a:t>避難指示等発令</a:t>
            </a:r>
          </a:p>
        </p:txBody>
      </p:sp>
      <p:sp>
        <p:nvSpPr>
          <p:cNvPr id="79" name="フローチャート: 代替処理 78">
            <a:extLst>
              <a:ext uri="{FF2B5EF4-FFF2-40B4-BE49-F238E27FC236}">
                <a16:creationId xmlns:a16="http://schemas.microsoft.com/office/drawing/2014/main" id="{0C2E2B53-B398-4CD2-816A-404868FBB3AC}"/>
              </a:ext>
            </a:extLst>
          </p:cNvPr>
          <p:cNvSpPr/>
          <p:nvPr/>
        </p:nvSpPr>
        <p:spPr>
          <a:xfrm>
            <a:off x="3767978" y="3825048"/>
            <a:ext cx="1476000" cy="324000"/>
          </a:xfrm>
          <a:prstGeom prst="flowChartAlternateProcess">
            <a:avLst/>
          </a:prstGeom>
          <a:solidFill>
            <a:schemeClr val="accent1">
              <a:lumMod val="20000"/>
              <a:lumOff val="80000"/>
            </a:schemeClr>
          </a:solidFill>
        </p:spPr>
        <p:style>
          <a:lnRef idx="1">
            <a:schemeClr val="accent5"/>
          </a:lnRef>
          <a:fillRef idx="2">
            <a:schemeClr val="accent5"/>
          </a:fillRef>
          <a:effectRef idx="1">
            <a:schemeClr val="accent5"/>
          </a:effectRef>
          <a:fontRef idx="minor">
            <a:schemeClr val="dk1"/>
          </a:fontRef>
        </p:style>
        <p:txBody>
          <a:bodyPr wrap="square" lIns="0" tIns="36000" rIns="0" bIns="36000" rtlCol="0" anchor="ctr">
            <a:spAutoFit/>
          </a:bodyPr>
          <a:lstStyle/>
          <a:p>
            <a:pPr algn="ctr"/>
            <a:r>
              <a:rPr lang="ja-JP" altLang="en-US" sz="1400">
                <a:latin typeface="+mj-ea"/>
                <a:ea typeface="+mj-ea"/>
              </a:rPr>
              <a:t>情報を収集する</a:t>
            </a:r>
          </a:p>
        </p:txBody>
      </p:sp>
      <p:sp>
        <p:nvSpPr>
          <p:cNvPr id="81" name="フローチャート: 代替処理 80">
            <a:extLst>
              <a:ext uri="{FF2B5EF4-FFF2-40B4-BE49-F238E27FC236}">
                <a16:creationId xmlns:a16="http://schemas.microsoft.com/office/drawing/2014/main" id="{8170C029-AF3A-400F-83D8-1E90B2D20C0D}"/>
              </a:ext>
            </a:extLst>
          </p:cNvPr>
          <p:cNvSpPr/>
          <p:nvPr/>
        </p:nvSpPr>
        <p:spPr>
          <a:xfrm>
            <a:off x="5555474" y="3825048"/>
            <a:ext cx="2474101" cy="324000"/>
          </a:xfrm>
          <a:prstGeom prst="flowChartAlternateProcess">
            <a:avLst/>
          </a:prstGeom>
          <a:solidFill>
            <a:schemeClr val="accent1">
              <a:lumMod val="20000"/>
              <a:lumOff val="80000"/>
            </a:schemeClr>
          </a:solidFill>
        </p:spPr>
        <p:style>
          <a:lnRef idx="1">
            <a:schemeClr val="accent5"/>
          </a:lnRef>
          <a:fillRef idx="2">
            <a:schemeClr val="accent5"/>
          </a:fillRef>
          <a:effectRef idx="1">
            <a:schemeClr val="accent5"/>
          </a:effectRef>
          <a:fontRef idx="minor">
            <a:schemeClr val="dk1"/>
          </a:fontRef>
        </p:style>
        <p:txBody>
          <a:bodyPr wrap="square" lIns="0" tIns="36000" rIns="0" bIns="36000" rtlCol="0" anchor="ctr">
            <a:spAutoFit/>
          </a:bodyPr>
          <a:lstStyle/>
          <a:p>
            <a:pPr algn="ctr"/>
            <a:r>
              <a:rPr lang="ja-JP" altLang="en-US" sz="1400">
                <a:solidFill>
                  <a:srgbClr val="FF0000"/>
                </a:solidFill>
                <a:latin typeface="+mj-ea"/>
                <a:ea typeface="+mj-ea"/>
              </a:rPr>
              <a:t>避難対象地域</a:t>
            </a:r>
            <a:r>
              <a:rPr kumimoji="1" lang="ja-JP" altLang="en-US" sz="1400">
                <a:solidFill>
                  <a:srgbClr val="FF0000"/>
                </a:solidFill>
                <a:latin typeface="+mj-ea"/>
                <a:ea typeface="+mj-ea"/>
              </a:rPr>
              <a:t>外へ避難誘導</a:t>
            </a:r>
            <a:endParaRPr kumimoji="1" lang="en-US" altLang="ja-JP" sz="1400">
              <a:solidFill>
                <a:srgbClr val="FF0000"/>
              </a:solidFill>
              <a:latin typeface="+mj-ea"/>
              <a:ea typeface="+mj-ea"/>
            </a:endParaRPr>
          </a:p>
        </p:txBody>
      </p:sp>
      <p:cxnSp>
        <p:nvCxnSpPr>
          <p:cNvPr id="83" name="直線矢印コネクタ 82">
            <a:extLst>
              <a:ext uri="{FF2B5EF4-FFF2-40B4-BE49-F238E27FC236}">
                <a16:creationId xmlns:a16="http://schemas.microsoft.com/office/drawing/2014/main" id="{E3035DF4-B37C-461E-B120-A1BE5E1348F8}"/>
              </a:ext>
            </a:extLst>
          </p:cNvPr>
          <p:cNvCxnSpPr>
            <a:cxnSpLocks/>
          </p:cNvCxnSpPr>
          <p:nvPr/>
        </p:nvCxnSpPr>
        <p:spPr>
          <a:xfrm flipV="1">
            <a:off x="5243978" y="3987049"/>
            <a:ext cx="311496" cy="8875"/>
          </a:xfrm>
          <a:prstGeom prst="straightConnector1">
            <a:avLst/>
          </a:prstGeom>
          <a:ln w="19050">
            <a:solidFill>
              <a:schemeClr val="tx1"/>
            </a:solidFill>
            <a:tailEnd type="arrow" w="lg" len="lg"/>
          </a:ln>
        </p:spPr>
        <p:style>
          <a:lnRef idx="1">
            <a:schemeClr val="accent1"/>
          </a:lnRef>
          <a:fillRef idx="0">
            <a:schemeClr val="accent1"/>
          </a:fillRef>
          <a:effectRef idx="0">
            <a:schemeClr val="accent1"/>
          </a:effectRef>
          <a:fontRef idx="minor">
            <a:schemeClr val="tx1"/>
          </a:fontRef>
        </p:style>
      </p:cxnSp>
      <p:cxnSp>
        <p:nvCxnSpPr>
          <p:cNvPr id="84" name="直線コネクタ 83">
            <a:extLst>
              <a:ext uri="{FF2B5EF4-FFF2-40B4-BE49-F238E27FC236}">
                <a16:creationId xmlns:a16="http://schemas.microsoft.com/office/drawing/2014/main" id="{44477257-F75B-45C4-8FBF-48CF732FC19B}"/>
              </a:ext>
            </a:extLst>
          </p:cNvPr>
          <p:cNvCxnSpPr>
            <a:cxnSpLocks/>
          </p:cNvCxnSpPr>
          <p:nvPr/>
        </p:nvCxnSpPr>
        <p:spPr>
          <a:xfrm flipH="1">
            <a:off x="85261" y="3715950"/>
            <a:ext cx="9747934" cy="0"/>
          </a:xfrm>
          <a:prstGeom prst="line">
            <a:avLst/>
          </a:prstGeom>
        </p:spPr>
        <p:style>
          <a:lnRef idx="1">
            <a:schemeClr val="accent1"/>
          </a:lnRef>
          <a:fillRef idx="0">
            <a:schemeClr val="accent1"/>
          </a:fillRef>
          <a:effectRef idx="0">
            <a:schemeClr val="accent1"/>
          </a:effectRef>
          <a:fontRef idx="minor">
            <a:schemeClr val="tx1"/>
          </a:fontRef>
        </p:style>
      </p:cxnSp>
      <p:sp>
        <p:nvSpPr>
          <p:cNvPr id="85" name="フローチャート: 代替処理 84">
            <a:extLst>
              <a:ext uri="{FF2B5EF4-FFF2-40B4-BE49-F238E27FC236}">
                <a16:creationId xmlns:a16="http://schemas.microsoft.com/office/drawing/2014/main" id="{2FC59A03-4B2A-445E-A63E-A5BC76AA507A}"/>
              </a:ext>
            </a:extLst>
          </p:cNvPr>
          <p:cNvSpPr/>
          <p:nvPr/>
        </p:nvSpPr>
        <p:spPr>
          <a:xfrm>
            <a:off x="1580922" y="2857392"/>
            <a:ext cx="1464073" cy="340519"/>
          </a:xfrm>
          <a:prstGeom prst="flowChartAlternateProcess">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normAutofit/>
          </a:bodyPr>
          <a:lstStyle/>
          <a:p>
            <a:pPr algn="ctr"/>
            <a:r>
              <a:rPr lang="ja-JP" altLang="en-US" sz="1400">
                <a:solidFill>
                  <a:srgbClr val="FF0000"/>
                </a:solidFill>
                <a:latin typeface="+mj-ea"/>
                <a:ea typeface="+mj-ea"/>
              </a:rPr>
              <a:t>火山活動の活発化</a:t>
            </a:r>
            <a:endParaRPr kumimoji="1" lang="ja-JP" altLang="en-US" sz="1400">
              <a:solidFill>
                <a:srgbClr val="FF0000"/>
              </a:solidFill>
              <a:latin typeface="+mj-ea"/>
              <a:ea typeface="+mj-ea"/>
            </a:endParaRPr>
          </a:p>
        </p:txBody>
      </p:sp>
      <p:cxnSp>
        <p:nvCxnSpPr>
          <p:cNvPr id="86" name="直線矢印コネクタ 85">
            <a:extLst>
              <a:ext uri="{FF2B5EF4-FFF2-40B4-BE49-F238E27FC236}">
                <a16:creationId xmlns:a16="http://schemas.microsoft.com/office/drawing/2014/main" id="{F3DC5799-5BBC-4C3F-90BB-53E271F2ABFD}"/>
              </a:ext>
            </a:extLst>
          </p:cNvPr>
          <p:cNvCxnSpPr>
            <a:cxnSpLocks/>
            <a:stCxn id="77" idx="3"/>
            <a:endCxn id="78" idx="1"/>
          </p:cNvCxnSpPr>
          <p:nvPr/>
        </p:nvCxnSpPr>
        <p:spPr>
          <a:xfrm>
            <a:off x="5351606" y="3444024"/>
            <a:ext cx="215523" cy="0"/>
          </a:xfrm>
          <a:prstGeom prst="straightConnector1">
            <a:avLst/>
          </a:prstGeom>
          <a:ln w="19050">
            <a:solidFill>
              <a:schemeClr val="tx1"/>
            </a:solidFill>
            <a:tailEnd type="arrow" w="lg" len="lg"/>
          </a:ln>
        </p:spPr>
        <p:style>
          <a:lnRef idx="1">
            <a:schemeClr val="accent1"/>
          </a:lnRef>
          <a:fillRef idx="0">
            <a:schemeClr val="accent1"/>
          </a:fillRef>
          <a:effectRef idx="0">
            <a:schemeClr val="accent1"/>
          </a:effectRef>
          <a:fontRef idx="minor">
            <a:schemeClr val="tx1"/>
          </a:fontRef>
        </p:style>
      </p:cxnSp>
      <p:cxnSp>
        <p:nvCxnSpPr>
          <p:cNvPr id="87" name="直線矢印コネクタ 86">
            <a:extLst>
              <a:ext uri="{FF2B5EF4-FFF2-40B4-BE49-F238E27FC236}">
                <a16:creationId xmlns:a16="http://schemas.microsoft.com/office/drawing/2014/main" id="{AA6F0F6E-673F-42A4-BCF9-8D35EBAC8938}"/>
              </a:ext>
            </a:extLst>
          </p:cNvPr>
          <p:cNvCxnSpPr>
            <a:cxnSpLocks/>
            <a:endCxn id="77" idx="1"/>
          </p:cNvCxnSpPr>
          <p:nvPr/>
        </p:nvCxnSpPr>
        <p:spPr>
          <a:xfrm flipV="1">
            <a:off x="2723978" y="3444024"/>
            <a:ext cx="1001615" cy="4750"/>
          </a:xfrm>
          <a:prstGeom prst="straightConnector1">
            <a:avLst/>
          </a:prstGeom>
          <a:ln w="19050">
            <a:solidFill>
              <a:schemeClr val="tx1"/>
            </a:solidFill>
            <a:tailEnd type="arrow" w="lg" len="lg"/>
          </a:ln>
        </p:spPr>
        <p:style>
          <a:lnRef idx="1">
            <a:schemeClr val="accent1"/>
          </a:lnRef>
          <a:fillRef idx="0">
            <a:schemeClr val="accent1"/>
          </a:fillRef>
          <a:effectRef idx="0">
            <a:schemeClr val="accent1"/>
          </a:effectRef>
          <a:fontRef idx="minor">
            <a:schemeClr val="tx1"/>
          </a:fontRef>
        </p:style>
      </p:cxnSp>
      <p:sp>
        <p:nvSpPr>
          <p:cNvPr id="88" name="正方形/長方形 87">
            <a:extLst>
              <a:ext uri="{FF2B5EF4-FFF2-40B4-BE49-F238E27FC236}">
                <a16:creationId xmlns:a16="http://schemas.microsoft.com/office/drawing/2014/main" id="{458209A6-D4C4-440D-A057-FF913B19E635}"/>
              </a:ext>
            </a:extLst>
          </p:cNvPr>
          <p:cNvSpPr/>
          <p:nvPr/>
        </p:nvSpPr>
        <p:spPr>
          <a:xfrm>
            <a:off x="162710" y="3833160"/>
            <a:ext cx="1057263" cy="307777"/>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lIns="0" rIns="0" rtlCol="0" anchor="ctr">
            <a:spAutoFit/>
          </a:bodyPr>
          <a:lstStyle/>
          <a:p>
            <a:pPr algn="ctr"/>
            <a:r>
              <a:rPr lang="ja-JP" altLang="en-US" sz="1400">
                <a:latin typeface="+mj-ea"/>
                <a:ea typeface="+mj-ea"/>
              </a:rPr>
              <a:t>施設の対応</a:t>
            </a:r>
            <a:endParaRPr kumimoji="1" lang="ja-JP" altLang="en-US" sz="1400">
              <a:latin typeface="+mj-ea"/>
              <a:ea typeface="+mj-ea"/>
            </a:endParaRPr>
          </a:p>
        </p:txBody>
      </p:sp>
      <p:sp>
        <p:nvSpPr>
          <p:cNvPr id="89" name="正方形/長方形 88">
            <a:extLst>
              <a:ext uri="{FF2B5EF4-FFF2-40B4-BE49-F238E27FC236}">
                <a16:creationId xmlns:a16="http://schemas.microsoft.com/office/drawing/2014/main" id="{6E25DC6F-92A8-4662-B601-5C771A6E22CF}"/>
              </a:ext>
            </a:extLst>
          </p:cNvPr>
          <p:cNvSpPr/>
          <p:nvPr/>
        </p:nvSpPr>
        <p:spPr>
          <a:xfrm>
            <a:off x="78398" y="3271063"/>
            <a:ext cx="1225886" cy="307777"/>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lIns="0" rIns="0" rtlCol="0" anchor="ctr">
            <a:spAutoFit/>
          </a:bodyPr>
          <a:lstStyle/>
          <a:p>
            <a:pPr algn="ctr"/>
            <a:r>
              <a:rPr kumimoji="1" lang="ja-JP" altLang="en-US" sz="1400">
                <a:latin typeface="+mj-ea"/>
                <a:ea typeface="+mj-ea"/>
              </a:rPr>
              <a:t>状況の推移</a:t>
            </a:r>
          </a:p>
        </p:txBody>
      </p:sp>
      <p:cxnSp>
        <p:nvCxnSpPr>
          <p:cNvPr id="91" name="直線コネクタ 90">
            <a:extLst>
              <a:ext uri="{FF2B5EF4-FFF2-40B4-BE49-F238E27FC236}">
                <a16:creationId xmlns:a16="http://schemas.microsoft.com/office/drawing/2014/main" id="{D0E8A3C3-12ED-410C-8E49-6D07419BA29C}"/>
              </a:ext>
            </a:extLst>
          </p:cNvPr>
          <p:cNvCxnSpPr>
            <a:cxnSpLocks/>
          </p:cNvCxnSpPr>
          <p:nvPr/>
        </p:nvCxnSpPr>
        <p:spPr>
          <a:xfrm>
            <a:off x="1491567" y="5064930"/>
            <a:ext cx="0" cy="1369551"/>
          </a:xfrm>
          <a:prstGeom prst="line">
            <a:avLst/>
          </a:prstGeom>
        </p:spPr>
        <p:style>
          <a:lnRef idx="1">
            <a:schemeClr val="accent1"/>
          </a:lnRef>
          <a:fillRef idx="0">
            <a:schemeClr val="accent1"/>
          </a:fillRef>
          <a:effectRef idx="0">
            <a:schemeClr val="accent1"/>
          </a:effectRef>
          <a:fontRef idx="minor">
            <a:schemeClr val="tx1"/>
          </a:fontRef>
        </p:style>
      </p:cxnSp>
      <p:sp>
        <p:nvSpPr>
          <p:cNvPr id="92" name="正方形/長方形 91">
            <a:extLst>
              <a:ext uri="{FF2B5EF4-FFF2-40B4-BE49-F238E27FC236}">
                <a16:creationId xmlns:a16="http://schemas.microsoft.com/office/drawing/2014/main" id="{72FD6A23-DB32-4875-BA5E-CA6E589110BB}"/>
              </a:ext>
            </a:extLst>
          </p:cNvPr>
          <p:cNvSpPr/>
          <p:nvPr/>
        </p:nvSpPr>
        <p:spPr>
          <a:xfrm>
            <a:off x="4182012" y="4945731"/>
            <a:ext cx="1044000" cy="503590"/>
          </a:xfrm>
          <a:prstGeom prst="rect">
            <a:avLst/>
          </a:prstGeom>
          <a:ln>
            <a:solidFill>
              <a:schemeClr val="tx1"/>
            </a:solidFill>
          </a:ln>
        </p:spPr>
        <p:style>
          <a:lnRef idx="1">
            <a:schemeClr val="accent4"/>
          </a:lnRef>
          <a:fillRef idx="2">
            <a:schemeClr val="accent4"/>
          </a:fillRef>
          <a:effectRef idx="1">
            <a:schemeClr val="accent4"/>
          </a:effectRef>
          <a:fontRef idx="minor">
            <a:schemeClr val="dk1"/>
          </a:fontRef>
        </p:style>
        <p:txBody>
          <a:bodyPr wrap="square" lIns="36000" tIns="36000" rIns="36000" bIns="36000" rtlCol="0" anchor="ctr">
            <a:spAutoFit/>
          </a:bodyPr>
          <a:lstStyle/>
          <a:p>
            <a:pPr algn="ctr"/>
            <a:r>
              <a:rPr lang="ja-JP" altLang="en-US" sz="1400">
                <a:latin typeface="+mj-ea"/>
                <a:ea typeface="+mj-ea"/>
              </a:rPr>
              <a:t>噴火速報</a:t>
            </a:r>
            <a:endParaRPr lang="en-US" altLang="ja-JP" sz="1400">
              <a:latin typeface="+mj-ea"/>
              <a:ea typeface="+mj-ea"/>
            </a:endParaRPr>
          </a:p>
          <a:p>
            <a:pPr algn="ctr"/>
            <a:r>
              <a:rPr lang="ja-JP" altLang="en-US" sz="1400">
                <a:latin typeface="+mj-ea"/>
                <a:ea typeface="+mj-ea"/>
              </a:rPr>
              <a:t>発表</a:t>
            </a:r>
          </a:p>
        </p:txBody>
      </p:sp>
      <p:sp>
        <p:nvSpPr>
          <p:cNvPr id="93" name="正方形/長方形 92">
            <a:extLst>
              <a:ext uri="{FF2B5EF4-FFF2-40B4-BE49-F238E27FC236}">
                <a16:creationId xmlns:a16="http://schemas.microsoft.com/office/drawing/2014/main" id="{4698710D-E6D7-4492-892F-06E8E22E7A59}"/>
              </a:ext>
            </a:extLst>
          </p:cNvPr>
          <p:cNvSpPr/>
          <p:nvPr/>
        </p:nvSpPr>
        <p:spPr>
          <a:xfrm>
            <a:off x="5546155" y="4945731"/>
            <a:ext cx="1393805" cy="503590"/>
          </a:xfrm>
          <a:prstGeom prst="rect">
            <a:avLst/>
          </a:prstGeom>
          <a:ln>
            <a:solidFill>
              <a:schemeClr val="tx1"/>
            </a:solidFill>
          </a:ln>
        </p:spPr>
        <p:style>
          <a:lnRef idx="1">
            <a:schemeClr val="accent4"/>
          </a:lnRef>
          <a:fillRef idx="2">
            <a:schemeClr val="accent4"/>
          </a:fillRef>
          <a:effectRef idx="1">
            <a:schemeClr val="accent4"/>
          </a:effectRef>
          <a:fontRef idx="minor">
            <a:schemeClr val="dk1"/>
          </a:fontRef>
        </p:style>
        <p:txBody>
          <a:bodyPr wrap="square" lIns="0" tIns="36000" rIns="0" bIns="36000" rtlCol="0" anchor="ctr">
            <a:spAutoFit/>
          </a:bodyPr>
          <a:lstStyle/>
          <a:p>
            <a:pPr algn="ctr"/>
            <a:r>
              <a:rPr kumimoji="1" lang="ja-JP" altLang="en-US" sz="1400">
                <a:latin typeface="+mj-ea"/>
                <a:ea typeface="+mj-ea"/>
              </a:rPr>
              <a:t>噴火警戒</a:t>
            </a:r>
            <a:endParaRPr kumimoji="1" lang="en-US" altLang="ja-JP" sz="1400">
              <a:latin typeface="+mj-ea"/>
              <a:ea typeface="+mj-ea"/>
            </a:endParaRPr>
          </a:p>
          <a:p>
            <a:pPr algn="ctr"/>
            <a:r>
              <a:rPr kumimoji="1" lang="ja-JP" altLang="en-US" sz="1400">
                <a:latin typeface="+mj-ea"/>
                <a:ea typeface="+mj-ea"/>
              </a:rPr>
              <a:t>レベル引上げ</a:t>
            </a:r>
          </a:p>
        </p:txBody>
      </p:sp>
      <p:cxnSp>
        <p:nvCxnSpPr>
          <p:cNvPr id="94" name="直線矢印コネクタ 93">
            <a:extLst>
              <a:ext uri="{FF2B5EF4-FFF2-40B4-BE49-F238E27FC236}">
                <a16:creationId xmlns:a16="http://schemas.microsoft.com/office/drawing/2014/main" id="{5B582EF6-FC48-466F-935F-6CEC4D365ED3}"/>
              </a:ext>
            </a:extLst>
          </p:cNvPr>
          <p:cNvCxnSpPr>
            <a:cxnSpLocks/>
            <a:stCxn id="92" idx="3"/>
            <a:endCxn id="93" idx="1"/>
          </p:cNvCxnSpPr>
          <p:nvPr/>
        </p:nvCxnSpPr>
        <p:spPr>
          <a:xfrm>
            <a:off x="5226012" y="5197526"/>
            <a:ext cx="320143" cy="0"/>
          </a:xfrm>
          <a:prstGeom prst="straightConnector1">
            <a:avLst/>
          </a:prstGeom>
          <a:ln w="19050">
            <a:solidFill>
              <a:schemeClr val="tx1"/>
            </a:solidFill>
            <a:tailEnd type="arrow" w="lg" len="lg"/>
          </a:ln>
        </p:spPr>
        <p:style>
          <a:lnRef idx="1">
            <a:schemeClr val="accent1"/>
          </a:lnRef>
          <a:fillRef idx="0">
            <a:schemeClr val="accent1"/>
          </a:fillRef>
          <a:effectRef idx="0">
            <a:schemeClr val="accent1"/>
          </a:effectRef>
          <a:fontRef idx="minor">
            <a:schemeClr val="tx1"/>
          </a:fontRef>
        </p:style>
      </p:cxnSp>
      <p:cxnSp>
        <p:nvCxnSpPr>
          <p:cNvPr id="95" name="直線矢印コネクタ 94">
            <a:extLst>
              <a:ext uri="{FF2B5EF4-FFF2-40B4-BE49-F238E27FC236}">
                <a16:creationId xmlns:a16="http://schemas.microsoft.com/office/drawing/2014/main" id="{631C7086-5DC4-4D23-B8CD-7816ECDFF82F}"/>
              </a:ext>
            </a:extLst>
          </p:cNvPr>
          <p:cNvCxnSpPr>
            <a:cxnSpLocks/>
            <a:stCxn id="98" idx="3"/>
            <a:endCxn id="102" idx="1"/>
          </p:cNvCxnSpPr>
          <p:nvPr/>
        </p:nvCxnSpPr>
        <p:spPr>
          <a:xfrm>
            <a:off x="3995242" y="5797918"/>
            <a:ext cx="546869" cy="0"/>
          </a:xfrm>
          <a:prstGeom prst="straightConnector1">
            <a:avLst/>
          </a:prstGeom>
          <a:ln w="19050">
            <a:solidFill>
              <a:schemeClr val="tx1"/>
            </a:solidFill>
            <a:tailEnd type="arrow" w="lg" len="lg"/>
          </a:ln>
        </p:spPr>
        <p:style>
          <a:lnRef idx="1">
            <a:schemeClr val="accent1"/>
          </a:lnRef>
          <a:fillRef idx="0">
            <a:schemeClr val="accent1"/>
          </a:fillRef>
          <a:effectRef idx="0">
            <a:schemeClr val="accent1"/>
          </a:effectRef>
          <a:fontRef idx="minor">
            <a:schemeClr val="tx1"/>
          </a:fontRef>
        </p:style>
      </p:cxnSp>
      <p:cxnSp>
        <p:nvCxnSpPr>
          <p:cNvPr id="96" name="直線コネクタ 95">
            <a:extLst>
              <a:ext uri="{FF2B5EF4-FFF2-40B4-BE49-F238E27FC236}">
                <a16:creationId xmlns:a16="http://schemas.microsoft.com/office/drawing/2014/main" id="{15DAE613-35F4-4219-8D0C-671925519FCB}"/>
              </a:ext>
            </a:extLst>
          </p:cNvPr>
          <p:cNvCxnSpPr>
            <a:cxnSpLocks/>
          </p:cNvCxnSpPr>
          <p:nvPr/>
        </p:nvCxnSpPr>
        <p:spPr>
          <a:xfrm flipH="1">
            <a:off x="158066" y="5510155"/>
            <a:ext cx="9747934" cy="0"/>
          </a:xfrm>
          <a:prstGeom prst="line">
            <a:avLst/>
          </a:prstGeom>
        </p:spPr>
        <p:style>
          <a:lnRef idx="1">
            <a:schemeClr val="accent1"/>
          </a:lnRef>
          <a:fillRef idx="0">
            <a:schemeClr val="accent1"/>
          </a:fillRef>
          <a:effectRef idx="0">
            <a:schemeClr val="accent1"/>
          </a:effectRef>
          <a:fontRef idx="minor">
            <a:schemeClr val="tx1"/>
          </a:fontRef>
        </p:style>
      </p:cxnSp>
      <p:sp>
        <p:nvSpPr>
          <p:cNvPr id="97" name="フローチャート: 代替処理 96">
            <a:extLst>
              <a:ext uri="{FF2B5EF4-FFF2-40B4-BE49-F238E27FC236}">
                <a16:creationId xmlns:a16="http://schemas.microsoft.com/office/drawing/2014/main" id="{1F2F45A4-8CF3-46E4-94E1-5ADDEC11E1AE}"/>
              </a:ext>
            </a:extLst>
          </p:cNvPr>
          <p:cNvSpPr/>
          <p:nvPr/>
        </p:nvSpPr>
        <p:spPr>
          <a:xfrm>
            <a:off x="1584284" y="6110481"/>
            <a:ext cx="2668399" cy="324000"/>
          </a:xfrm>
          <a:prstGeom prst="flowChartAlternateProcess">
            <a:avLst/>
          </a:prstGeom>
          <a:solidFill>
            <a:schemeClr val="accent1">
              <a:lumMod val="20000"/>
              <a:lumOff val="80000"/>
            </a:schemeClr>
          </a:solidFill>
        </p:spPr>
        <p:style>
          <a:lnRef idx="1">
            <a:schemeClr val="accent5"/>
          </a:lnRef>
          <a:fillRef idx="2">
            <a:schemeClr val="accent5"/>
          </a:fillRef>
          <a:effectRef idx="1">
            <a:schemeClr val="accent5"/>
          </a:effectRef>
          <a:fontRef idx="minor">
            <a:schemeClr val="dk1"/>
          </a:fontRef>
        </p:style>
        <p:txBody>
          <a:bodyPr wrap="square" lIns="0" tIns="36000" rIns="0" bIns="36000" rtlCol="0" anchor="ctr">
            <a:spAutoFit/>
          </a:bodyPr>
          <a:lstStyle/>
          <a:p>
            <a:pPr algn="ctr"/>
            <a:r>
              <a:rPr lang="ja-JP" altLang="en-US" sz="1400">
                <a:solidFill>
                  <a:srgbClr val="FF0000"/>
                </a:solidFill>
                <a:latin typeface="+mj-ea"/>
                <a:ea typeface="+mj-ea"/>
              </a:rPr>
              <a:t>避難対象地域</a:t>
            </a:r>
            <a:r>
              <a:rPr kumimoji="1" lang="ja-JP" altLang="en-US" sz="1400">
                <a:solidFill>
                  <a:srgbClr val="FF0000"/>
                </a:solidFill>
                <a:latin typeface="+mj-ea"/>
                <a:ea typeface="+mj-ea"/>
              </a:rPr>
              <a:t>外へ避難誘導</a:t>
            </a:r>
            <a:endParaRPr kumimoji="1" lang="en-US" altLang="ja-JP" sz="1400">
              <a:solidFill>
                <a:srgbClr val="FF0000"/>
              </a:solidFill>
              <a:latin typeface="+mj-ea"/>
              <a:ea typeface="+mj-ea"/>
            </a:endParaRPr>
          </a:p>
        </p:txBody>
      </p:sp>
      <p:sp>
        <p:nvSpPr>
          <p:cNvPr id="98" name="フローチャート: 代替処理 97">
            <a:extLst>
              <a:ext uri="{FF2B5EF4-FFF2-40B4-BE49-F238E27FC236}">
                <a16:creationId xmlns:a16="http://schemas.microsoft.com/office/drawing/2014/main" id="{E232636B-5206-4523-952B-2124D5A24DD7}"/>
              </a:ext>
            </a:extLst>
          </p:cNvPr>
          <p:cNvSpPr/>
          <p:nvPr/>
        </p:nvSpPr>
        <p:spPr>
          <a:xfrm>
            <a:off x="1582868" y="5635918"/>
            <a:ext cx="2412374" cy="324000"/>
          </a:xfrm>
          <a:prstGeom prst="flowChartAlternateProcess">
            <a:avLst/>
          </a:prstGeom>
          <a:solidFill>
            <a:schemeClr val="accent1">
              <a:lumMod val="20000"/>
              <a:lumOff val="80000"/>
            </a:schemeClr>
          </a:solidFill>
        </p:spPr>
        <p:style>
          <a:lnRef idx="1">
            <a:schemeClr val="accent5"/>
          </a:lnRef>
          <a:fillRef idx="2">
            <a:schemeClr val="accent5"/>
          </a:fillRef>
          <a:effectRef idx="1">
            <a:schemeClr val="accent5"/>
          </a:effectRef>
          <a:fontRef idx="minor">
            <a:schemeClr val="dk1"/>
          </a:fontRef>
        </p:style>
        <p:txBody>
          <a:bodyPr wrap="square" lIns="0" tIns="36000" rIns="0" bIns="36000" rtlCol="0" anchor="ctr">
            <a:spAutoFit/>
          </a:bodyPr>
          <a:lstStyle/>
          <a:p>
            <a:pPr algn="ctr"/>
            <a:r>
              <a:rPr lang="ja-JP" altLang="en-US" sz="1400">
                <a:solidFill>
                  <a:srgbClr val="FF0000"/>
                </a:solidFill>
                <a:latin typeface="+mj-ea"/>
                <a:ea typeface="+mj-ea"/>
              </a:rPr>
              <a:t>緊急退避の誘導</a:t>
            </a:r>
            <a:endParaRPr lang="ja-JP" altLang="en-US" sz="1400" baseline="30000">
              <a:solidFill>
                <a:srgbClr val="FF0000"/>
              </a:solidFill>
              <a:latin typeface="+mj-ea"/>
              <a:ea typeface="+mj-ea"/>
            </a:endParaRPr>
          </a:p>
        </p:txBody>
      </p:sp>
      <p:sp>
        <p:nvSpPr>
          <p:cNvPr id="99" name="フローチャート: 代替処理 98">
            <a:extLst>
              <a:ext uri="{FF2B5EF4-FFF2-40B4-BE49-F238E27FC236}">
                <a16:creationId xmlns:a16="http://schemas.microsoft.com/office/drawing/2014/main" id="{6BCA71F6-2AF6-4008-8989-C3C32E4AB56D}"/>
              </a:ext>
            </a:extLst>
          </p:cNvPr>
          <p:cNvSpPr/>
          <p:nvPr/>
        </p:nvSpPr>
        <p:spPr>
          <a:xfrm>
            <a:off x="7296150" y="5635918"/>
            <a:ext cx="2499819" cy="324000"/>
          </a:xfrm>
          <a:prstGeom prst="flowChartAlternateProcess">
            <a:avLst/>
          </a:prstGeom>
          <a:solidFill>
            <a:schemeClr val="accent1">
              <a:lumMod val="20000"/>
              <a:lumOff val="80000"/>
            </a:schemeClr>
          </a:solidFill>
        </p:spPr>
        <p:style>
          <a:lnRef idx="1">
            <a:schemeClr val="accent5"/>
          </a:lnRef>
          <a:fillRef idx="2">
            <a:schemeClr val="accent5"/>
          </a:fillRef>
          <a:effectRef idx="1">
            <a:schemeClr val="accent5"/>
          </a:effectRef>
          <a:fontRef idx="minor">
            <a:schemeClr val="dk1"/>
          </a:fontRef>
        </p:style>
        <p:txBody>
          <a:bodyPr wrap="square" lIns="0" tIns="36000" rIns="0" bIns="36000" rtlCol="0" anchor="ctr">
            <a:spAutoFit/>
          </a:bodyPr>
          <a:lstStyle/>
          <a:p>
            <a:pPr algn="ctr"/>
            <a:r>
              <a:rPr lang="ja-JP" altLang="en-US" sz="1400">
                <a:solidFill>
                  <a:srgbClr val="FF0000"/>
                </a:solidFill>
                <a:latin typeface="+mj-ea"/>
                <a:ea typeface="+mj-ea"/>
              </a:rPr>
              <a:t>避難対象地域</a:t>
            </a:r>
            <a:r>
              <a:rPr kumimoji="1" lang="ja-JP" altLang="en-US" sz="1400">
                <a:solidFill>
                  <a:srgbClr val="FF0000"/>
                </a:solidFill>
                <a:latin typeface="+mj-ea"/>
                <a:ea typeface="+mj-ea"/>
              </a:rPr>
              <a:t>外へ避難誘導</a:t>
            </a:r>
            <a:endParaRPr kumimoji="1" lang="en-US" altLang="ja-JP" sz="1400">
              <a:solidFill>
                <a:srgbClr val="FF0000"/>
              </a:solidFill>
              <a:latin typeface="+mj-ea"/>
              <a:ea typeface="+mj-ea"/>
            </a:endParaRPr>
          </a:p>
        </p:txBody>
      </p:sp>
      <p:sp>
        <p:nvSpPr>
          <p:cNvPr id="100" name="正方形/長方形 99">
            <a:extLst>
              <a:ext uri="{FF2B5EF4-FFF2-40B4-BE49-F238E27FC236}">
                <a16:creationId xmlns:a16="http://schemas.microsoft.com/office/drawing/2014/main" id="{04B38DB4-02D6-4F0D-82C7-BC7BCBE43C79}"/>
              </a:ext>
            </a:extLst>
          </p:cNvPr>
          <p:cNvSpPr/>
          <p:nvPr/>
        </p:nvSpPr>
        <p:spPr>
          <a:xfrm>
            <a:off x="7296150" y="4945731"/>
            <a:ext cx="1908443" cy="503590"/>
          </a:xfrm>
          <a:prstGeom prst="rect">
            <a:avLst/>
          </a:prstGeom>
          <a:ln>
            <a:solidFill>
              <a:schemeClr val="tx1"/>
            </a:solidFill>
          </a:ln>
        </p:spPr>
        <p:style>
          <a:lnRef idx="1">
            <a:schemeClr val="accent4"/>
          </a:lnRef>
          <a:fillRef idx="2">
            <a:schemeClr val="accent4"/>
          </a:fillRef>
          <a:effectRef idx="1">
            <a:schemeClr val="accent4"/>
          </a:effectRef>
          <a:fontRef idx="minor">
            <a:schemeClr val="dk1"/>
          </a:fontRef>
        </p:style>
        <p:txBody>
          <a:bodyPr wrap="square" lIns="36000" tIns="36000" rIns="36000" bIns="36000" rtlCol="0" anchor="ctr">
            <a:spAutoFit/>
          </a:bodyPr>
          <a:lstStyle/>
          <a:p>
            <a:pPr algn="ctr"/>
            <a:r>
              <a:rPr kumimoji="1" lang="ja-JP" altLang="en-US" sz="1400" dirty="0">
                <a:latin typeface="+mj-ea"/>
                <a:ea typeface="+mj-ea"/>
              </a:rPr>
              <a:t>市町村による</a:t>
            </a:r>
            <a:endParaRPr kumimoji="1" lang="en-US" altLang="ja-JP" sz="1400" dirty="0">
              <a:latin typeface="+mj-ea"/>
              <a:ea typeface="+mj-ea"/>
            </a:endParaRPr>
          </a:p>
          <a:p>
            <a:pPr algn="ctr"/>
            <a:r>
              <a:rPr kumimoji="1" lang="ja-JP" altLang="en-US" sz="1400" dirty="0">
                <a:latin typeface="+mj-ea"/>
                <a:ea typeface="+mj-ea"/>
              </a:rPr>
              <a:t>避難指示等発令</a:t>
            </a:r>
          </a:p>
        </p:txBody>
      </p:sp>
      <p:cxnSp>
        <p:nvCxnSpPr>
          <p:cNvPr id="101" name="直線矢印コネクタ 100">
            <a:extLst>
              <a:ext uri="{FF2B5EF4-FFF2-40B4-BE49-F238E27FC236}">
                <a16:creationId xmlns:a16="http://schemas.microsoft.com/office/drawing/2014/main" id="{301B2A5E-58FA-438F-BC1F-71744D408177}"/>
              </a:ext>
            </a:extLst>
          </p:cNvPr>
          <p:cNvCxnSpPr>
            <a:cxnSpLocks/>
            <a:stCxn id="93" idx="3"/>
            <a:endCxn id="100" idx="1"/>
          </p:cNvCxnSpPr>
          <p:nvPr/>
        </p:nvCxnSpPr>
        <p:spPr>
          <a:xfrm>
            <a:off x="6939960" y="5197526"/>
            <a:ext cx="356190" cy="0"/>
          </a:xfrm>
          <a:prstGeom prst="straightConnector1">
            <a:avLst/>
          </a:prstGeom>
          <a:ln w="19050">
            <a:solidFill>
              <a:schemeClr val="tx1"/>
            </a:solidFill>
            <a:tailEnd type="arrow" w="lg" len="lg"/>
          </a:ln>
        </p:spPr>
        <p:style>
          <a:lnRef idx="1">
            <a:schemeClr val="accent1"/>
          </a:lnRef>
          <a:fillRef idx="0">
            <a:schemeClr val="accent1"/>
          </a:fillRef>
          <a:effectRef idx="0">
            <a:schemeClr val="accent1"/>
          </a:effectRef>
          <a:fontRef idx="minor">
            <a:schemeClr val="tx1"/>
          </a:fontRef>
        </p:style>
      </p:cxnSp>
      <p:sp>
        <p:nvSpPr>
          <p:cNvPr id="102" name="フローチャート: 代替処理 101">
            <a:extLst>
              <a:ext uri="{FF2B5EF4-FFF2-40B4-BE49-F238E27FC236}">
                <a16:creationId xmlns:a16="http://schemas.microsoft.com/office/drawing/2014/main" id="{2417723E-5B54-4211-96F6-5568E95FEBDD}"/>
              </a:ext>
            </a:extLst>
          </p:cNvPr>
          <p:cNvSpPr/>
          <p:nvPr/>
        </p:nvSpPr>
        <p:spPr>
          <a:xfrm>
            <a:off x="4542111" y="5635918"/>
            <a:ext cx="2412374" cy="324000"/>
          </a:xfrm>
          <a:prstGeom prst="flowChartAlternateProcess">
            <a:avLst/>
          </a:prstGeom>
          <a:solidFill>
            <a:schemeClr val="accent1">
              <a:lumMod val="20000"/>
              <a:lumOff val="80000"/>
            </a:schemeClr>
          </a:solidFill>
        </p:spPr>
        <p:style>
          <a:lnRef idx="1">
            <a:schemeClr val="accent5"/>
          </a:lnRef>
          <a:fillRef idx="2">
            <a:schemeClr val="accent5"/>
          </a:fillRef>
          <a:effectRef idx="1">
            <a:schemeClr val="accent5"/>
          </a:effectRef>
          <a:fontRef idx="minor">
            <a:schemeClr val="dk1"/>
          </a:fontRef>
        </p:style>
        <p:txBody>
          <a:bodyPr wrap="square" lIns="0" tIns="36000" rIns="0" bIns="36000" rtlCol="0" anchor="ctr">
            <a:spAutoFit/>
          </a:bodyPr>
          <a:lstStyle/>
          <a:p>
            <a:pPr algn="ctr"/>
            <a:r>
              <a:rPr lang="ja-JP" altLang="en-US" sz="1400">
                <a:latin typeface="+mj-ea"/>
                <a:ea typeface="+mj-ea"/>
              </a:rPr>
              <a:t>情報を収集する</a:t>
            </a:r>
          </a:p>
        </p:txBody>
      </p:sp>
      <p:cxnSp>
        <p:nvCxnSpPr>
          <p:cNvPr id="103" name="直線矢印コネクタ 102">
            <a:extLst>
              <a:ext uri="{FF2B5EF4-FFF2-40B4-BE49-F238E27FC236}">
                <a16:creationId xmlns:a16="http://schemas.microsoft.com/office/drawing/2014/main" id="{C66AD71A-B55F-4730-B765-E427B4E53AE4}"/>
              </a:ext>
            </a:extLst>
          </p:cNvPr>
          <p:cNvCxnSpPr>
            <a:cxnSpLocks/>
            <a:stCxn id="102" idx="3"/>
            <a:endCxn id="99" idx="1"/>
          </p:cNvCxnSpPr>
          <p:nvPr/>
        </p:nvCxnSpPr>
        <p:spPr>
          <a:xfrm>
            <a:off x="6954485" y="5797918"/>
            <a:ext cx="341665" cy="0"/>
          </a:xfrm>
          <a:prstGeom prst="straightConnector1">
            <a:avLst/>
          </a:prstGeom>
          <a:ln w="19050">
            <a:solidFill>
              <a:schemeClr val="tx1"/>
            </a:solidFill>
            <a:tailEnd type="arrow" w="lg" len="lg"/>
          </a:ln>
        </p:spPr>
        <p:style>
          <a:lnRef idx="1">
            <a:schemeClr val="accent1"/>
          </a:lnRef>
          <a:fillRef idx="0">
            <a:schemeClr val="accent1"/>
          </a:fillRef>
          <a:effectRef idx="0">
            <a:schemeClr val="accent1"/>
          </a:effectRef>
          <a:fontRef idx="minor">
            <a:schemeClr val="tx1"/>
          </a:fontRef>
        </p:style>
      </p:cxnSp>
      <p:cxnSp>
        <p:nvCxnSpPr>
          <p:cNvPr id="104" name="直線矢印コネクタ 103">
            <a:extLst>
              <a:ext uri="{FF2B5EF4-FFF2-40B4-BE49-F238E27FC236}">
                <a16:creationId xmlns:a16="http://schemas.microsoft.com/office/drawing/2014/main" id="{BD8E1D1F-9CF3-444E-B8B7-FB9292B1CD52}"/>
              </a:ext>
            </a:extLst>
          </p:cNvPr>
          <p:cNvCxnSpPr>
            <a:cxnSpLocks/>
            <a:endCxn id="92" idx="1"/>
          </p:cNvCxnSpPr>
          <p:nvPr/>
        </p:nvCxnSpPr>
        <p:spPr>
          <a:xfrm>
            <a:off x="2985412" y="5197526"/>
            <a:ext cx="1196600" cy="0"/>
          </a:xfrm>
          <a:prstGeom prst="straightConnector1">
            <a:avLst/>
          </a:prstGeom>
          <a:ln w="19050">
            <a:solidFill>
              <a:schemeClr val="tx1"/>
            </a:solidFill>
            <a:tailEnd type="arrow" w="lg" len="lg"/>
          </a:ln>
        </p:spPr>
        <p:style>
          <a:lnRef idx="1">
            <a:schemeClr val="accent1"/>
          </a:lnRef>
          <a:fillRef idx="0">
            <a:schemeClr val="accent1"/>
          </a:fillRef>
          <a:effectRef idx="0">
            <a:schemeClr val="accent1"/>
          </a:effectRef>
          <a:fontRef idx="minor">
            <a:schemeClr val="tx1"/>
          </a:fontRef>
        </p:style>
      </p:cxnSp>
      <p:sp>
        <p:nvSpPr>
          <p:cNvPr id="105" name="正方形/長方形 104">
            <a:extLst>
              <a:ext uri="{FF2B5EF4-FFF2-40B4-BE49-F238E27FC236}">
                <a16:creationId xmlns:a16="http://schemas.microsoft.com/office/drawing/2014/main" id="{1170FC38-2F50-41AE-A40D-C3FDE0CD72A1}"/>
              </a:ext>
            </a:extLst>
          </p:cNvPr>
          <p:cNvSpPr/>
          <p:nvPr/>
        </p:nvSpPr>
        <p:spPr>
          <a:xfrm>
            <a:off x="140251" y="5525667"/>
            <a:ext cx="1236385" cy="523220"/>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lIns="0" rIns="0" rtlCol="0" anchor="ctr">
            <a:spAutoFit/>
          </a:bodyPr>
          <a:lstStyle/>
          <a:p>
            <a:pPr algn="ctr"/>
            <a:r>
              <a:rPr lang="ja-JP" altLang="en-US" sz="1400">
                <a:latin typeface="+mj-ea"/>
                <a:ea typeface="+mj-ea"/>
              </a:rPr>
              <a:t>緊急退避を行う施設の対応</a:t>
            </a:r>
            <a:endParaRPr kumimoji="1" lang="ja-JP" altLang="en-US" sz="1400">
              <a:latin typeface="+mj-ea"/>
              <a:ea typeface="+mj-ea"/>
            </a:endParaRPr>
          </a:p>
        </p:txBody>
      </p:sp>
      <p:sp>
        <p:nvSpPr>
          <p:cNvPr id="106" name="正方形/長方形 105">
            <a:extLst>
              <a:ext uri="{FF2B5EF4-FFF2-40B4-BE49-F238E27FC236}">
                <a16:creationId xmlns:a16="http://schemas.microsoft.com/office/drawing/2014/main" id="{BB594E7C-C6B6-49CF-87C0-89FE81B6510E}"/>
              </a:ext>
            </a:extLst>
          </p:cNvPr>
          <p:cNvSpPr/>
          <p:nvPr/>
        </p:nvSpPr>
        <p:spPr>
          <a:xfrm>
            <a:off x="182691" y="5098829"/>
            <a:ext cx="1017301" cy="307777"/>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lIns="0" rIns="0" rtlCol="0" anchor="ctr">
            <a:spAutoFit/>
          </a:bodyPr>
          <a:lstStyle/>
          <a:p>
            <a:pPr algn="ctr"/>
            <a:r>
              <a:rPr kumimoji="1" lang="ja-JP" altLang="en-US" sz="1400">
                <a:latin typeface="+mj-ea"/>
                <a:ea typeface="+mj-ea"/>
              </a:rPr>
              <a:t>状況の推移</a:t>
            </a:r>
          </a:p>
        </p:txBody>
      </p:sp>
      <p:sp>
        <p:nvSpPr>
          <p:cNvPr id="107" name="フローチャート: 代替処理 106">
            <a:extLst>
              <a:ext uri="{FF2B5EF4-FFF2-40B4-BE49-F238E27FC236}">
                <a16:creationId xmlns:a16="http://schemas.microsoft.com/office/drawing/2014/main" id="{B74BC7E3-916B-40F1-8314-66DC52487680}"/>
              </a:ext>
            </a:extLst>
          </p:cNvPr>
          <p:cNvSpPr/>
          <p:nvPr/>
        </p:nvSpPr>
        <p:spPr>
          <a:xfrm>
            <a:off x="1507554" y="6456351"/>
            <a:ext cx="8151270" cy="233671"/>
          </a:xfrm>
          <a:prstGeom prst="flowChartAlternateProcess">
            <a:avLst/>
          </a:prstGeom>
          <a:noFill/>
          <a:ln>
            <a:noFill/>
          </a:ln>
        </p:spPr>
        <p:style>
          <a:lnRef idx="1">
            <a:schemeClr val="accent5"/>
          </a:lnRef>
          <a:fillRef idx="2">
            <a:schemeClr val="accent5"/>
          </a:fillRef>
          <a:effectRef idx="1">
            <a:schemeClr val="accent5"/>
          </a:effectRef>
          <a:fontRef idx="minor">
            <a:schemeClr val="dk1"/>
          </a:fontRef>
        </p:style>
        <p:txBody>
          <a:bodyPr wrap="none" lIns="0" tIns="36000" rIns="0" bIns="36000" rtlCol="0" anchor="ctr">
            <a:spAutoFit/>
          </a:bodyPr>
          <a:lstStyle/>
          <a:p>
            <a:pPr marL="180975" indent="-180975" algn="l"/>
            <a:r>
              <a:rPr kumimoji="1" lang="ja-JP" altLang="en-US" sz="900" dirty="0">
                <a:latin typeface="+mj-ea"/>
                <a:ea typeface="+mj-ea"/>
              </a:rPr>
              <a:t>　 </a:t>
            </a:r>
            <a:r>
              <a:rPr lang="ja-JP" altLang="en-US" sz="900" b="0" i="0" u="none" strike="noStrike" baseline="0" dirty="0">
                <a:latin typeface="MS-Gothic"/>
              </a:rPr>
              <a:t>火口近くに居住地域がある火山地域等では、噴火を事前に予測できなかった場合、噴火警戒レベル１→５になることも想定し、避難確保計画を検討する必要がある。</a:t>
            </a:r>
            <a:endParaRPr kumimoji="1" lang="ja-JP" altLang="en-US" sz="900" dirty="0">
              <a:latin typeface="+mj-ea"/>
              <a:ea typeface="+mj-ea"/>
            </a:endParaRPr>
          </a:p>
        </p:txBody>
      </p:sp>
      <p:sp>
        <p:nvSpPr>
          <p:cNvPr id="108" name="フローチャート: 代替処理 107">
            <a:extLst>
              <a:ext uri="{FF2B5EF4-FFF2-40B4-BE49-F238E27FC236}">
                <a16:creationId xmlns:a16="http://schemas.microsoft.com/office/drawing/2014/main" id="{6B605AD0-6CFD-4EE8-BD00-6D6D2E1F0EF8}"/>
              </a:ext>
            </a:extLst>
          </p:cNvPr>
          <p:cNvSpPr/>
          <p:nvPr/>
        </p:nvSpPr>
        <p:spPr>
          <a:xfrm>
            <a:off x="1497529" y="6602140"/>
            <a:ext cx="8407751" cy="233671"/>
          </a:xfrm>
          <a:prstGeom prst="flowChartAlternateProcess">
            <a:avLst/>
          </a:prstGeom>
          <a:noFill/>
          <a:ln>
            <a:noFill/>
          </a:ln>
        </p:spPr>
        <p:style>
          <a:lnRef idx="1">
            <a:schemeClr val="accent5"/>
          </a:lnRef>
          <a:fillRef idx="2">
            <a:schemeClr val="accent5"/>
          </a:fillRef>
          <a:effectRef idx="1">
            <a:schemeClr val="accent5"/>
          </a:effectRef>
          <a:fontRef idx="minor">
            <a:schemeClr val="dk1"/>
          </a:fontRef>
        </p:style>
        <p:txBody>
          <a:bodyPr wrap="none" lIns="0" tIns="36000" rIns="0" bIns="36000" rtlCol="0" anchor="ctr">
            <a:spAutoFit/>
          </a:bodyPr>
          <a:lstStyle/>
          <a:p>
            <a:pPr marL="180975" indent="-180975" algn="l"/>
            <a:r>
              <a:rPr kumimoji="1" lang="en-US" altLang="ja-JP" sz="900" dirty="0">
                <a:latin typeface="+mj-ea"/>
                <a:ea typeface="+mj-ea"/>
              </a:rPr>
              <a:t>※</a:t>
            </a:r>
            <a:r>
              <a:rPr lang="ja-JP" altLang="en-US" sz="900" dirty="0">
                <a:latin typeface="+mj-ea"/>
                <a:ea typeface="+mj-ea"/>
              </a:rPr>
              <a:t>施設に影響する火山現象、施設の立地、構造等により「まずは緊急退避を行う施設」、「緊急退避を行わずすぐに避難対象地域外へ避難誘導を行う施設」の２種類ある</a:t>
            </a:r>
            <a:r>
              <a:rPr lang="ja-JP" altLang="en-US" sz="900" b="0" i="0" u="none" strike="noStrike" baseline="0" dirty="0">
                <a:latin typeface="MS-Gothic"/>
              </a:rPr>
              <a:t>。</a:t>
            </a:r>
            <a:endParaRPr kumimoji="1" lang="ja-JP" altLang="en-US" sz="900" dirty="0">
              <a:latin typeface="+mj-ea"/>
              <a:ea typeface="+mj-ea"/>
            </a:endParaRPr>
          </a:p>
        </p:txBody>
      </p:sp>
      <p:cxnSp>
        <p:nvCxnSpPr>
          <p:cNvPr id="109" name="直線コネクタ 108">
            <a:extLst>
              <a:ext uri="{FF2B5EF4-FFF2-40B4-BE49-F238E27FC236}">
                <a16:creationId xmlns:a16="http://schemas.microsoft.com/office/drawing/2014/main" id="{176D6132-54DF-4C70-B05A-A2BCFF18F88E}"/>
              </a:ext>
            </a:extLst>
          </p:cNvPr>
          <p:cNvCxnSpPr>
            <a:cxnSpLocks/>
          </p:cNvCxnSpPr>
          <p:nvPr/>
        </p:nvCxnSpPr>
        <p:spPr>
          <a:xfrm flipH="1" flipV="1">
            <a:off x="105827" y="6047019"/>
            <a:ext cx="9679801" cy="0"/>
          </a:xfrm>
          <a:prstGeom prst="line">
            <a:avLst/>
          </a:prstGeom>
          <a:ln>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10" name="正方形/長方形 109">
            <a:extLst>
              <a:ext uri="{FF2B5EF4-FFF2-40B4-BE49-F238E27FC236}">
                <a16:creationId xmlns:a16="http://schemas.microsoft.com/office/drawing/2014/main" id="{A76A107F-BF9B-4BD8-B65F-368BD65B9F35}"/>
              </a:ext>
            </a:extLst>
          </p:cNvPr>
          <p:cNvSpPr/>
          <p:nvPr/>
        </p:nvSpPr>
        <p:spPr>
          <a:xfrm>
            <a:off x="119465" y="6030361"/>
            <a:ext cx="1277957" cy="523220"/>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lIns="0" rIns="0" rtlCol="0" anchor="ctr">
            <a:spAutoFit/>
          </a:bodyPr>
          <a:lstStyle/>
          <a:p>
            <a:pPr algn="ctr"/>
            <a:r>
              <a:rPr lang="ja-JP" altLang="en-US" sz="1400">
                <a:latin typeface="+mj-ea"/>
                <a:ea typeface="+mj-ea"/>
              </a:rPr>
              <a:t>緊急退避を行わない施設の対応</a:t>
            </a:r>
            <a:endParaRPr kumimoji="1" lang="ja-JP" altLang="en-US" sz="1400">
              <a:latin typeface="+mj-ea"/>
              <a:ea typeface="+mj-ea"/>
            </a:endParaRPr>
          </a:p>
        </p:txBody>
      </p:sp>
      <p:sp>
        <p:nvSpPr>
          <p:cNvPr id="111" name="フローチャート: 代替処理 110">
            <a:extLst>
              <a:ext uri="{FF2B5EF4-FFF2-40B4-BE49-F238E27FC236}">
                <a16:creationId xmlns:a16="http://schemas.microsoft.com/office/drawing/2014/main" id="{9FC7ABB6-B27F-48A0-BA17-E314724D55D4}"/>
              </a:ext>
            </a:extLst>
          </p:cNvPr>
          <p:cNvSpPr/>
          <p:nvPr/>
        </p:nvSpPr>
        <p:spPr>
          <a:xfrm>
            <a:off x="1304284" y="6009188"/>
            <a:ext cx="127695" cy="221415"/>
          </a:xfrm>
          <a:prstGeom prst="flowChartAlternateProcess">
            <a:avLst/>
          </a:prstGeom>
          <a:noFill/>
          <a:ln>
            <a:noFill/>
          </a:ln>
        </p:spPr>
        <p:style>
          <a:lnRef idx="1">
            <a:schemeClr val="accent5"/>
          </a:lnRef>
          <a:fillRef idx="2">
            <a:schemeClr val="accent5"/>
          </a:fillRef>
          <a:effectRef idx="1">
            <a:schemeClr val="accent5"/>
          </a:effectRef>
          <a:fontRef idx="minor">
            <a:schemeClr val="dk1"/>
          </a:fontRef>
        </p:style>
        <p:txBody>
          <a:bodyPr wrap="none" lIns="0" tIns="36000" rIns="0" bIns="36000" rtlCol="0" anchor="ctr">
            <a:spAutoFit/>
          </a:bodyPr>
          <a:lstStyle/>
          <a:p>
            <a:pPr marL="180975" indent="-180975" algn="l"/>
            <a:r>
              <a:rPr kumimoji="1" lang="en-US" altLang="ja-JP" sz="900" dirty="0">
                <a:latin typeface="+mj-ea"/>
                <a:ea typeface="+mj-ea"/>
              </a:rPr>
              <a:t>※</a:t>
            </a:r>
            <a:endParaRPr kumimoji="1" lang="ja-JP" altLang="en-US" sz="900" dirty="0">
              <a:latin typeface="+mj-ea"/>
              <a:ea typeface="+mj-ea"/>
            </a:endParaRPr>
          </a:p>
        </p:txBody>
      </p:sp>
      <p:sp>
        <p:nvSpPr>
          <p:cNvPr id="112" name="フローチャート: 代替処理 111">
            <a:extLst>
              <a:ext uri="{FF2B5EF4-FFF2-40B4-BE49-F238E27FC236}">
                <a16:creationId xmlns:a16="http://schemas.microsoft.com/office/drawing/2014/main" id="{F086680B-2249-4843-B3B6-6B6FE44A7DF4}"/>
              </a:ext>
            </a:extLst>
          </p:cNvPr>
          <p:cNvSpPr/>
          <p:nvPr/>
        </p:nvSpPr>
        <p:spPr>
          <a:xfrm>
            <a:off x="1291437" y="5493590"/>
            <a:ext cx="127695" cy="221415"/>
          </a:xfrm>
          <a:prstGeom prst="flowChartAlternateProcess">
            <a:avLst/>
          </a:prstGeom>
          <a:noFill/>
          <a:ln>
            <a:noFill/>
          </a:ln>
        </p:spPr>
        <p:style>
          <a:lnRef idx="1">
            <a:schemeClr val="accent5"/>
          </a:lnRef>
          <a:fillRef idx="2">
            <a:schemeClr val="accent5"/>
          </a:fillRef>
          <a:effectRef idx="1">
            <a:schemeClr val="accent5"/>
          </a:effectRef>
          <a:fontRef idx="minor">
            <a:schemeClr val="dk1"/>
          </a:fontRef>
        </p:style>
        <p:txBody>
          <a:bodyPr wrap="none" lIns="0" tIns="36000" rIns="0" bIns="36000" rtlCol="0" anchor="ctr">
            <a:spAutoFit/>
          </a:bodyPr>
          <a:lstStyle/>
          <a:p>
            <a:pPr marL="180975" indent="-180975" algn="l"/>
            <a:r>
              <a:rPr kumimoji="1" lang="en-US" altLang="ja-JP" sz="900" dirty="0">
                <a:latin typeface="+mj-ea"/>
                <a:ea typeface="+mj-ea"/>
              </a:rPr>
              <a:t>※</a:t>
            </a:r>
            <a:endParaRPr kumimoji="1" lang="ja-JP" altLang="en-US" sz="900" dirty="0">
              <a:latin typeface="+mj-ea"/>
              <a:ea typeface="+mj-ea"/>
            </a:endParaRPr>
          </a:p>
        </p:txBody>
      </p:sp>
      <p:sp>
        <p:nvSpPr>
          <p:cNvPr id="116" name="フローチャート: 代替処理 115">
            <a:extLst>
              <a:ext uri="{FF2B5EF4-FFF2-40B4-BE49-F238E27FC236}">
                <a16:creationId xmlns:a16="http://schemas.microsoft.com/office/drawing/2014/main" id="{A00D7FB4-179C-40C9-A85D-43A881BE7344}"/>
              </a:ext>
            </a:extLst>
          </p:cNvPr>
          <p:cNvSpPr/>
          <p:nvPr/>
        </p:nvSpPr>
        <p:spPr>
          <a:xfrm>
            <a:off x="2527324" y="4881653"/>
            <a:ext cx="915045" cy="238363"/>
          </a:xfrm>
          <a:prstGeom prst="flowChartAlternateProcess">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ormAutofit/>
          </a:bodyPr>
          <a:lstStyle/>
          <a:p>
            <a:pPr algn="ctr"/>
            <a:r>
              <a:rPr kumimoji="1" lang="ja-JP" altLang="en-US" sz="1400">
                <a:solidFill>
                  <a:srgbClr val="FF0000"/>
                </a:solidFill>
                <a:latin typeface="+mj-ea"/>
                <a:ea typeface="+mj-ea"/>
              </a:rPr>
              <a:t>噴火の発生</a:t>
            </a:r>
          </a:p>
        </p:txBody>
      </p:sp>
      <p:grpSp>
        <p:nvGrpSpPr>
          <p:cNvPr id="82" name="グループ化 81">
            <a:extLst>
              <a:ext uri="{FF2B5EF4-FFF2-40B4-BE49-F238E27FC236}">
                <a16:creationId xmlns:a16="http://schemas.microsoft.com/office/drawing/2014/main" id="{FC479C61-44F1-4C13-B7CE-D7E77A8C8118}"/>
              </a:ext>
            </a:extLst>
          </p:cNvPr>
          <p:cNvGrpSpPr/>
          <p:nvPr/>
        </p:nvGrpSpPr>
        <p:grpSpPr>
          <a:xfrm>
            <a:off x="1361092" y="971996"/>
            <a:ext cx="1732056" cy="4680524"/>
            <a:chOff x="964161" y="2087114"/>
            <a:chExt cx="1732056" cy="4680524"/>
          </a:xfrm>
        </p:grpSpPr>
        <p:pic>
          <p:nvPicPr>
            <p:cNvPr id="117" name="図 116" descr="絵と文字の加工写真&#10;&#10;中程度の精度で自動的に生成された説明">
              <a:extLst>
                <a:ext uri="{FF2B5EF4-FFF2-40B4-BE49-F238E27FC236}">
                  <a16:creationId xmlns:a16="http://schemas.microsoft.com/office/drawing/2014/main" id="{21A5FEAF-383E-47BE-BFFB-4BC5322301C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80539" y="5671688"/>
              <a:ext cx="1561803" cy="1095950"/>
            </a:xfrm>
            <a:prstGeom prst="rect">
              <a:avLst/>
            </a:prstGeom>
          </p:spPr>
        </p:pic>
        <p:pic>
          <p:nvPicPr>
            <p:cNvPr id="118" name="図 117" descr="グラフィカル ユーザー インターフェイス が含まれている画像&#10;&#10;自動的に生成された説明">
              <a:extLst>
                <a:ext uri="{FF2B5EF4-FFF2-40B4-BE49-F238E27FC236}">
                  <a16:creationId xmlns:a16="http://schemas.microsoft.com/office/drawing/2014/main" id="{6F758FF5-53C5-42CA-9C6F-40FBC86168D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64161" y="3798120"/>
              <a:ext cx="1732056" cy="1293474"/>
            </a:xfrm>
            <a:prstGeom prst="rect">
              <a:avLst/>
            </a:prstGeom>
          </p:spPr>
        </p:pic>
        <p:pic>
          <p:nvPicPr>
            <p:cNvPr id="119" name="図 118" descr="グラフィカル ユーザー インターフェイス が含まれている画像&#10;&#10;自動的に生成された説明">
              <a:extLst>
                <a:ext uri="{FF2B5EF4-FFF2-40B4-BE49-F238E27FC236}">
                  <a16:creationId xmlns:a16="http://schemas.microsoft.com/office/drawing/2014/main" id="{7C92FF16-1270-4540-BF47-6D56389CCD1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64161" y="2087114"/>
              <a:ext cx="1732056" cy="1293474"/>
            </a:xfrm>
            <a:prstGeom prst="rect">
              <a:avLst/>
            </a:prstGeom>
          </p:spPr>
        </p:pic>
      </p:grpSp>
      <p:grpSp>
        <p:nvGrpSpPr>
          <p:cNvPr id="57" name="グループ化 56">
            <a:extLst>
              <a:ext uri="{FF2B5EF4-FFF2-40B4-BE49-F238E27FC236}">
                <a16:creationId xmlns:a16="http://schemas.microsoft.com/office/drawing/2014/main" id="{44BF050E-4EBB-42C5-B06D-684169BB24EC}"/>
              </a:ext>
            </a:extLst>
          </p:cNvPr>
          <p:cNvGrpSpPr/>
          <p:nvPr/>
        </p:nvGrpSpPr>
        <p:grpSpPr>
          <a:xfrm>
            <a:off x="1957032" y="1465234"/>
            <a:ext cx="308298" cy="159252"/>
            <a:chOff x="1552452" y="3888490"/>
            <a:chExt cx="308298" cy="159252"/>
          </a:xfrm>
          <a:solidFill>
            <a:schemeClr val="tx1"/>
          </a:solidFill>
        </p:grpSpPr>
        <p:sp>
          <p:nvSpPr>
            <p:cNvPr id="58" name="正方形/長方形 57">
              <a:extLst>
                <a:ext uri="{FF2B5EF4-FFF2-40B4-BE49-F238E27FC236}">
                  <a16:creationId xmlns:a16="http://schemas.microsoft.com/office/drawing/2014/main" id="{CF74BCE4-D56B-4363-B161-2ADC524D4445}"/>
                </a:ext>
              </a:extLst>
            </p:cNvPr>
            <p:cNvSpPr/>
            <p:nvPr/>
          </p:nvSpPr>
          <p:spPr>
            <a:xfrm rot="2312377">
              <a:off x="1552452" y="3888490"/>
              <a:ext cx="58578" cy="14614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9" name="正方形/長方形 58">
              <a:extLst>
                <a:ext uri="{FF2B5EF4-FFF2-40B4-BE49-F238E27FC236}">
                  <a16:creationId xmlns:a16="http://schemas.microsoft.com/office/drawing/2014/main" id="{C3742245-C36C-4C77-84C8-5F2E235F9889}"/>
                </a:ext>
              </a:extLst>
            </p:cNvPr>
            <p:cNvSpPr/>
            <p:nvPr/>
          </p:nvSpPr>
          <p:spPr>
            <a:xfrm rot="19287623" flipH="1">
              <a:off x="1802172" y="3901597"/>
              <a:ext cx="58578" cy="14614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Tree>
    <p:extLst>
      <p:ext uri="{BB962C8B-B14F-4D97-AF65-F5344CB8AC3E}">
        <p14:creationId xmlns:p14="http://schemas.microsoft.com/office/powerpoint/2010/main" val="29354779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テキスト ボックス 8">
            <a:extLst>
              <a:ext uri="{FF2B5EF4-FFF2-40B4-BE49-F238E27FC236}">
                <a16:creationId xmlns:a16="http://schemas.microsoft.com/office/drawing/2014/main" id="{09CCD8B8-8389-409E-B26D-4179D60A54ED}"/>
              </a:ext>
            </a:extLst>
          </p:cNvPr>
          <p:cNvSpPr txBox="1"/>
          <p:nvPr/>
        </p:nvSpPr>
        <p:spPr>
          <a:xfrm>
            <a:off x="1" y="0"/>
            <a:ext cx="9906000" cy="584775"/>
          </a:xfrm>
          <a:prstGeom prst="rect">
            <a:avLst/>
          </a:prstGeom>
          <a:solidFill>
            <a:srgbClr val="1212E0"/>
          </a:solidFill>
        </p:spPr>
        <p:txBody>
          <a:bodyPr wrap="square" rtlCol="0">
            <a:spAutoFit/>
          </a:bodyPr>
          <a:lstStyle/>
          <a:p>
            <a:r>
              <a:rPr lang="ja-JP" altLang="en-US" sz="3200">
                <a:solidFill>
                  <a:schemeClr val="bg1"/>
                </a:solidFill>
                <a:latin typeface="HGP創英角ｺﾞｼｯｸUB" panose="020B0900000000000000" pitchFamily="50" charset="-128"/>
                <a:ea typeface="HGP創英角ｺﾞｼｯｸUB" panose="020B0900000000000000" pitchFamily="50" charset="-128"/>
              </a:rPr>
              <a:t>　</a:t>
            </a:r>
            <a:r>
              <a:rPr lang="ja-JP" altLang="en-US" sz="3200">
                <a:solidFill>
                  <a:schemeClr val="bg1"/>
                </a:solidFill>
                <a:latin typeface="HGS創英角ｺﾞｼｯｸUB" panose="020B0900000000000000" pitchFamily="50" charset="-128"/>
                <a:ea typeface="HGS創英角ｺﾞｼｯｸUB" panose="020B0900000000000000" pitchFamily="50" charset="-128"/>
              </a:rPr>
              <a:t>情報伝達及び避難誘導の記載例</a:t>
            </a:r>
            <a:r>
              <a:rPr lang="en-US" altLang="ja-JP" sz="3200">
                <a:solidFill>
                  <a:schemeClr val="bg1"/>
                </a:solidFill>
                <a:latin typeface="HGS創英角ｺﾞｼｯｸUB" panose="020B0900000000000000" pitchFamily="50" charset="-128"/>
                <a:ea typeface="HGS創英角ｺﾞｼｯｸUB" panose="020B0900000000000000" pitchFamily="50" charset="-128"/>
              </a:rPr>
              <a:t>(</a:t>
            </a:r>
            <a:r>
              <a:rPr lang="ja-JP" altLang="en-US" sz="3200">
                <a:solidFill>
                  <a:schemeClr val="bg1"/>
                </a:solidFill>
                <a:latin typeface="HGS創英角ｺﾞｼｯｸUB" panose="020B0900000000000000" pitchFamily="50" charset="-128"/>
                <a:ea typeface="HGS創英角ｺﾞｼｯｸUB" panose="020B0900000000000000" pitchFamily="50" charset="-128"/>
              </a:rPr>
              <a:t>その１</a:t>
            </a:r>
            <a:r>
              <a:rPr lang="en-US" altLang="ja-JP" sz="3200">
                <a:solidFill>
                  <a:schemeClr val="bg1"/>
                </a:solidFill>
                <a:latin typeface="HGS創英角ｺﾞｼｯｸUB" panose="020B0900000000000000" pitchFamily="50" charset="-128"/>
                <a:ea typeface="HGS創英角ｺﾞｼｯｸUB" panose="020B0900000000000000" pitchFamily="50" charset="-128"/>
              </a:rPr>
              <a:t>)</a:t>
            </a:r>
            <a:endParaRPr lang="zh-TW" altLang="en-US" sz="3200">
              <a:solidFill>
                <a:schemeClr val="bg1"/>
              </a:solidFill>
              <a:latin typeface="HGS創英角ｺﾞｼｯｸUB" panose="020B0900000000000000" pitchFamily="50" charset="-128"/>
              <a:ea typeface="HGS創英角ｺﾞｼｯｸUB" panose="020B0900000000000000" pitchFamily="50" charset="-128"/>
            </a:endParaRPr>
          </a:p>
        </p:txBody>
      </p:sp>
      <p:sp>
        <p:nvSpPr>
          <p:cNvPr id="12" name="テキスト ボックス 11">
            <a:extLst>
              <a:ext uri="{FF2B5EF4-FFF2-40B4-BE49-F238E27FC236}">
                <a16:creationId xmlns:a16="http://schemas.microsoft.com/office/drawing/2014/main" id="{41E66396-29F2-4465-9EE0-32D24BB19811}"/>
              </a:ext>
            </a:extLst>
          </p:cNvPr>
          <p:cNvSpPr txBox="1"/>
          <p:nvPr/>
        </p:nvSpPr>
        <p:spPr>
          <a:xfrm>
            <a:off x="94326" y="1217902"/>
            <a:ext cx="6572449" cy="400110"/>
          </a:xfrm>
          <a:prstGeom prst="rect">
            <a:avLst/>
          </a:prstGeom>
          <a:noFill/>
          <a:ln>
            <a:noFill/>
          </a:ln>
        </p:spPr>
        <p:txBody>
          <a:bodyPr wrap="square" rtlCol="0">
            <a:spAutoFit/>
          </a:bodyPr>
          <a:lstStyle/>
          <a:p>
            <a:r>
              <a:rPr lang="ja-JP" altLang="en-US" sz="2000">
                <a:latin typeface="+mn-ea"/>
              </a:rPr>
              <a:t>■情報収集伝達</a:t>
            </a:r>
            <a:endParaRPr lang="en-US" altLang="ja-JP" sz="2000">
              <a:latin typeface="+mn-ea"/>
            </a:endParaRPr>
          </a:p>
        </p:txBody>
      </p:sp>
      <p:sp>
        <p:nvSpPr>
          <p:cNvPr id="25" name="正方形/長方形 24">
            <a:extLst>
              <a:ext uri="{FF2B5EF4-FFF2-40B4-BE49-F238E27FC236}">
                <a16:creationId xmlns:a16="http://schemas.microsoft.com/office/drawing/2014/main" id="{D04F0B2E-2F68-4E19-AFB4-CC1AEC2B832B}"/>
              </a:ext>
            </a:extLst>
          </p:cNvPr>
          <p:cNvSpPr/>
          <p:nvPr/>
        </p:nvSpPr>
        <p:spPr>
          <a:xfrm>
            <a:off x="21000" y="1217902"/>
            <a:ext cx="9864000" cy="5347104"/>
          </a:xfrm>
          <a:prstGeom prst="rect">
            <a:avLst/>
          </a:prstGeom>
          <a:noFill/>
          <a:ln w="2857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テキスト ボックス 26">
            <a:extLst>
              <a:ext uri="{FF2B5EF4-FFF2-40B4-BE49-F238E27FC236}">
                <a16:creationId xmlns:a16="http://schemas.microsoft.com/office/drawing/2014/main" id="{FCEC7D3A-9953-4A9C-90DB-F9518EB8C42B}"/>
              </a:ext>
            </a:extLst>
          </p:cNvPr>
          <p:cNvSpPr txBox="1"/>
          <p:nvPr/>
        </p:nvSpPr>
        <p:spPr>
          <a:xfrm>
            <a:off x="82603" y="3674905"/>
            <a:ext cx="5755443" cy="400110"/>
          </a:xfrm>
          <a:prstGeom prst="rect">
            <a:avLst/>
          </a:prstGeom>
          <a:noFill/>
          <a:ln>
            <a:noFill/>
          </a:ln>
        </p:spPr>
        <p:txBody>
          <a:bodyPr wrap="square" rtlCol="0">
            <a:spAutoFit/>
          </a:bodyPr>
          <a:lstStyle/>
          <a:p>
            <a:r>
              <a:rPr lang="ja-JP" altLang="en-US" sz="2000" dirty="0">
                <a:latin typeface="+mn-ea"/>
              </a:rPr>
              <a:t>■利用者等への情報伝達</a:t>
            </a:r>
            <a:endParaRPr lang="en-US" altLang="ja-JP" sz="2000" dirty="0">
              <a:latin typeface="+mn-ea"/>
            </a:endParaRPr>
          </a:p>
        </p:txBody>
      </p:sp>
      <p:sp>
        <p:nvSpPr>
          <p:cNvPr id="14" name="吹き出し: 角を丸めた四角形 29">
            <a:extLst>
              <a:ext uri="{FF2B5EF4-FFF2-40B4-BE49-F238E27FC236}">
                <a16:creationId xmlns:a16="http://schemas.microsoft.com/office/drawing/2014/main" id="{5EB231ED-E06F-4C0D-BCF8-E797F0ADA38D}"/>
              </a:ext>
            </a:extLst>
          </p:cNvPr>
          <p:cNvSpPr/>
          <p:nvPr/>
        </p:nvSpPr>
        <p:spPr>
          <a:xfrm>
            <a:off x="5849769" y="4022628"/>
            <a:ext cx="3654762" cy="1954879"/>
          </a:xfrm>
          <a:prstGeom prst="wedgeRoundRectCallout">
            <a:avLst>
              <a:gd name="adj1" fmla="val -58805"/>
              <a:gd name="adj2" fmla="val -7801"/>
              <a:gd name="adj3" fmla="val 16667"/>
            </a:avLst>
          </a:prstGeom>
          <a:solidFill>
            <a:srgbClr val="66CCFF"/>
          </a:solidFill>
          <a:ln>
            <a:solidFill>
              <a:schemeClr val="tx1"/>
            </a:solidFill>
          </a:ln>
        </p:spPr>
        <p:style>
          <a:lnRef idx="1">
            <a:schemeClr val="accent4"/>
          </a:lnRef>
          <a:fillRef idx="3">
            <a:schemeClr val="accent4"/>
          </a:fillRef>
          <a:effectRef idx="2">
            <a:schemeClr val="accent4"/>
          </a:effectRef>
          <a:fontRef idx="minor">
            <a:schemeClr val="lt1"/>
          </a:fontRef>
        </p:style>
        <p:txBody>
          <a:bodyPr rtlCol="0" anchor="ctr"/>
          <a:lstStyle/>
          <a:p>
            <a:r>
              <a:rPr kumimoji="1" lang="en-US" altLang="ja-JP" sz="2000" dirty="0">
                <a:solidFill>
                  <a:schemeClr val="tx1"/>
                </a:solidFill>
              </a:rPr>
              <a:t>【</a:t>
            </a:r>
            <a:r>
              <a:rPr kumimoji="1" lang="ja-JP" altLang="en-US" sz="2000" dirty="0">
                <a:solidFill>
                  <a:srgbClr val="FF0000"/>
                </a:solidFill>
              </a:rPr>
              <a:t>避難誘導</a:t>
            </a:r>
            <a:r>
              <a:rPr kumimoji="1" lang="ja-JP" altLang="en-US" sz="2000" dirty="0">
                <a:solidFill>
                  <a:schemeClr val="tx1"/>
                </a:solidFill>
              </a:rPr>
              <a:t>の記載例</a:t>
            </a:r>
            <a:r>
              <a:rPr kumimoji="1" lang="en-US" altLang="ja-JP" sz="2000" dirty="0">
                <a:solidFill>
                  <a:schemeClr val="tx1"/>
                </a:solidFill>
              </a:rPr>
              <a:t>】</a:t>
            </a:r>
          </a:p>
          <a:p>
            <a:r>
              <a:rPr lang="ja-JP" altLang="en-US" sz="2000" dirty="0">
                <a:solidFill>
                  <a:schemeClr val="tx1"/>
                </a:solidFill>
              </a:rPr>
              <a:t>火山活動が活発化していることや施設より火口側に規制が実施されたことを呼びかける周知文を明示</a:t>
            </a:r>
            <a:endParaRPr kumimoji="1" lang="en-US" altLang="ja-JP" sz="2000" dirty="0">
              <a:solidFill>
                <a:schemeClr val="tx1"/>
              </a:solidFill>
            </a:endParaRPr>
          </a:p>
        </p:txBody>
      </p:sp>
      <p:sp>
        <p:nvSpPr>
          <p:cNvPr id="24" name="吹き出し: 角を丸めた四角形 29">
            <a:extLst>
              <a:ext uri="{FF2B5EF4-FFF2-40B4-BE49-F238E27FC236}">
                <a16:creationId xmlns:a16="http://schemas.microsoft.com/office/drawing/2014/main" id="{4A9681B1-F233-456A-8BBB-8C7280808390}"/>
              </a:ext>
            </a:extLst>
          </p:cNvPr>
          <p:cNvSpPr/>
          <p:nvPr/>
        </p:nvSpPr>
        <p:spPr>
          <a:xfrm>
            <a:off x="6743700" y="1484462"/>
            <a:ext cx="2886552" cy="2266102"/>
          </a:xfrm>
          <a:prstGeom prst="wedgeRoundRectCallout">
            <a:avLst>
              <a:gd name="adj1" fmla="val -64133"/>
              <a:gd name="adj2" fmla="val 16268"/>
              <a:gd name="adj3" fmla="val 16667"/>
            </a:avLst>
          </a:prstGeom>
          <a:solidFill>
            <a:srgbClr val="66CCFF"/>
          </a:solidFill>
          <a:ln>
            <a:solidFill>
              <a:schemeClr val="tx1"/>
            </a:solidFill>
          </a:ln>
        </p:spPr>
        <p:style>
          <a:lnRef idx="1">
            <a:schemeClr val="accent4"/>
          </a:lnRef>
          <a:fillRef idx="3">
            <a:schemeClr val="accent4"/>
          </a:fillRef>
          <a:effectRef idx="2">
            <a:schemeClr val="accent4"/>
          </a:effectRef>
          <a:fontRef idx="minor">
            <a:schemeClr val="lt1"/>
          </a:fontRef>
        </p:style>
        <p:txBody>
          <a:bodyPr rtlCol="0" anchor="ctr"/>
          <a:lstStyle/>
          <a:p>
            <a:r>
              <a:rPr kumimoji="1" lang="en-US" altLang="ja-JP" sz="2000">
                <a:solidFill>
                  <a:schemeClr val="tx1"/>
                </a:solidFill>
              </a:rPr>
              <a:t>【</a:t>
            </a:r>
            <a:r>
              <a:rPr kumimoji="1" lang="ja-JP" altLang="en-US" sz="2000">
                <a:solidFill>
                  <a:srgbClr val="FF0000"/>
                </a:solidFill>
              </a:rPr>
              <a:t>情報伝達</a:t>
            </a:r>
            <a:r>
              <a:rPr kumimoji="1" lang="ja-JP" altLang="en-US" sz="2000">
                <a:solidFill>
                  <a:schemeClr val="tx1"/>
                </a:solidFill>
              </a:rPr>
              <a:t>の記載例</a:t>
            </a:r>
            <a:r>
              <a:rPr kumimoji="1" lang="en-US" altLang="ja-JP" sz="2000">
                <a:solidFill>
                  <a:schemeClr val="tx1"/>
                </a:solidFill>
              </a:rPr>
              <a:t>】</a:t>
            </a:r>
          </a:p>
          <a:p>
            <a:r>
              <a:rPr kumimoji="1" lang="ja-JP" altLang="en-US" sz="2000">
                <a:solidFill>
                  <a:schemeClr val="tx1"/>
                </a:solidFill>
              </a:rPr>
              <a:t>避難は必要としないが火山活動が活発化した場合に、市町村等から収集する情報を確認しておく</a:t>
            </a:r>
            <a:endParaRPr kumimoji="1" lang="en-US" altLang="ja-JP" sz="2000">
              <a:solidFill>
                <a:schemeClr val="tx1"/>
              </a:solidFill>
            </a:endParaRPr>
          </a:p>
        </p:txBody>
      </p:sp>
      <p:sp>
        <p:nvSpPr>
          <p:cNvPr id="17" name="テキスト ボックス 16">
            <a:extLst>
              <a:ext uri="{FF2B5EF4-FFF2-40B4-BE49-F238E27FC236}">
                <a16:creationId xmlns:a16="http://schemas.microsoft.com/office/drawing/2014/main" id="{9253165C-4D70-4227-9B58-8107EEF30CD2}"/>
              </a:ext>
            </a:extLst>
          </p:cNvPr>
          <p:cNvSpPr txBox="1"/>
          <p:nvPr/>
        </p:nvSpPr>
        <p:spPr>
          <a:xfrm>
            <a:off x="-34924" y="571571"/>
            <a:ext cx="9864000" cy="646331"/>
          </a:xfrm>
          <a:prstGeom prst="rect">
            <a:avLst/>
          </a:prstGeom>
          <a:noFill/>
        </p:spPr>
        <p:txBody>
          <a:bodyPr wrap="square">
            <a:spAutoFit/>
          </a:bodyPr>
          <a:lstStyle/>
          <a:p>
            <a:pPr>
              <a:tabLst>
                <a:tab pos="447675" algn="l"/>
              </a:tabLst>
            </a:pPr>
            <a:r>
              <a:rPr lang="en-US" altLang="ja-JP" sz="1800" b="1" dirty="0">
                <a:solidFill>
                  <a:srgbClr val="0000FF"/>
                </a:solidFill>
                <a:latin typeface="+mn-ea"/>
              </a:rPr>
              <a:t>【5.1</a:t>
            </a:r>
            <a:r>
              <a:rPr lang="ja-JP" altLang="en-US" b="1" dirty="0">
                <a:solidFill>
                  <a:srgbClr val="0000FF"/>
                </a:solidFill>
                <a:latin typeface="+mn-ea"/>
              </a:rPr>
              <a:t> </a:t>
            </a:r>
            <a:r>
              <a:rPr lang="ja-JP" altLang="en-US" sz="1800" b="1" dirty="0">
                <a:solidFill>
                  <a:srgbClr val="0000FF"/>
                </a:solidFill>
                <a:latin typeface="+mn-ea"/>
              </a:rPr>
              <a:t>噴火警戒レベルの引上げ等があっても立入規制の範囲外で避難を必要としない場合、</a:t>
            </a:r>
            <a:endParaRPr lang="en-US" altLang="ja-JP" sz="1800" b="1" dirty="0">
              <a:solidFill>
                <a:srgbClr val="0000FF"/>
              </a:solidFill>
              <a:latin typeface="+mn-ea"/>
            </a:endParaRPr>
          </a:p>
          <a:p>
            <a:pPr indent="447675">
              <a:tabLst>
                <a:tab pos="447675" algn="l"/>
              </a:tabLst>
            </a:pPr>
            <a:r>
              <a:rPr lang="ja-JP" altLang="en-US" sz="1800" b="1" dirty="0">
                <a:solidFill>
                  <a:srgbClr val="0000FF"/>
                </a:solidFill>
                <a:latin typeface="+mn-ea"/>
              </a:rPr>
              <a:t>又は火山の状況に関する解説情報（臨時）等が発表された場合</a:t>
            </a:r>
            <a:r>
              <a:rPr lang="en-US" altLang="ja-JP" sz="1800" b="1" dirty="0">
                <a:solidFill>
                  <a:srgbClr val="0000FF"/>
                </a:solidFill>
                <a:latin typeface="+mn-ea"/>
              </a:rPr>
              <a:t>】</a:t>
            </a:r>
            <a:endParaRPr lang="en-US" altLang="ja-JP" sz="1800" b="1" dirty="0">
              <a:latin typeface="+mn-ea"/>
            </a:endParaRPr>
          </a:p>
        </p:txBody>
      </p:sp>
      <p:pic>
        <p:nvPicPr>
          <p:cNvPr id="5" name="図 4">
            <a:extLst>
              <a:ext uri="{FF2B5EF4-FFF2-40B4-BE49-F238E27FC236}">
                <a16:creationId xmlns:a16="http://schemas.microsoft.com/office/drawing/2014/main" id="{FFD3D35D-E0B5-46FF-8594-EDD7B3F4232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4326" y="1810206"/>
            <a:ext cx="6150864" cy="1918716"/>
          </a:xfrm>
          <a:prstGeom prst="rect">
            <a:avLst/>
          </a:prstGeom>
        </p:spPr>
      </p:pic>
      <p:pic>
        <p:nvPicPr>
          <p:cNvPr id="7" name="図 6">
            <a:extLst>
              <a:ext uri="{FF2B5EF4-FFF2-40B4-BE49-F238E27FC236}">
                <a16:creationId xmlns:a16="http://schemas.microsoft.com/office/drawing/2014/main" id="{2F8C4994-ACA3-4A8C-B3F7-4F6C7856C1C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6647" y="4133845"/>
            <a:ext cx="4873624" cy="2420510"/>
          </a:xfrm>
          <a:prstGeom prst="rect">
            <a:avLst/>
          </a:prstGeom>
        </p:spPr>
      </p:pic>
      <p:sp>
        <p:nvSpPr>
          <p:cNvPr id="2" name="スライド番号プレースホルダー 1">
            <a:extLst>
              <a:ext uri="{FF2B5EF4-FFF2-40B4-BE49-F238E27FC236}">
                <a16:creationId xmlns:a16="http://schemas.microsoft.com/office/drawing/2014/main" id="{8318D9E9-09CD-477F-A3AE-9F71E9393D93}"/>
              </a:ext>
            </a:extLst>
          </p:cNvPr>
          <p:cNvSpPr>
            <a:spLocks noGrp="1"/>
          </p:cNvSpPr>
          <p:nvPr>
            <p:ph type="sldNum" sz="quarter" idx="12"/>
          </p:nvPr>
        </p:nvSpPr>
        <p:spPr/>
        <p:txBody>
          <a:bodyPr/>
          <a:lstStyle/>
          <a:p>
            <a:r>
              <a:rPr kumimoji="1" lang="en-US" altLang="ja-JP" dirty="0"/>
              <a:t>37</a:t>
            </a:r>
            <a:endParaRPr kumimoji="1" lang="ja-JP" altLang="en-US" dirty="0"/>
          </a:p>
        </p:txBody>
      </p:sp>
      <p:grpSp>
        <p:nvGrpSpPr>
          <p:cNvPr id="18" name="グループ化 17">
            <a:extLst>
              <a:ext uri="{FF2B5EF4-FFF2-40B4-BE49-F238E27FC236}">
                <a16:creationId xmlns:a16="http://schemas.microsoft.com/office/drawing/2014/main" id="{2E998EE0-9650-4DA5-802A-1CBAE5EC7C8F}"/>
              </a:ext>
            </a:extLst>
          </p:cNvPr>
          <p:cNvGrpSpPr/>
          <p:nvPr/>
        </p:nvGrpSpPr>
        <p:grpSpPr>
          <a:xfrm>
            <a:off x="6832792" y="894539"/>
            <a:ext cx="1240791" cy="584775"/>
            <a:chOff x="2228296" y="2803241"/>
            <a:chExt cx="1240791" cy="584775"/>
          </a:xfrm>
        </p:grpSpPr>
        <p:sp>
          <p:nvSpPr>
            <p:cNvPr id="19" name="吹き出し: 角を丸めた四角形 18">
              <a:extLst>
                <a:ext uri="{FF2B5EF4-FFF2-40B4-BE49-F238E27FC236}">
                  <a16:creationId xmlns:a16="http://schemas.microsoft.com/office/drawing/2014/main" id="{FEF2DB81-0CC6-4D28-B5CC-51FAB97B7DAB}"/>
                </a:ext>
              </a:extLst>
            </p:cNvPr>
            <p:cNvSpPr/>
            <p:nvPr/>
          </p:nvSpPr>
          <p:spPr>
            <a:xfrm>
              <a:off x="2228296" y="2843751"/>
              <a:ext cx="1240791" cy="492679"/>
            </a:xfrm>
            <a:prstGeom prst="wedgeRoundRectCallout">
              <a:avLst>
                <a:gd name="adj1" fmla="val -57823"/>
                <a:gd name="adj2" fmla="val -49219"/>
                <a:gd name="adj3" fmla="val 16667"/>
              </a:avLst>
            </a:prstGeom>
            <a:solidFill>
              <a:srgbClr val="FFCCCC"/>
            </a:solidFill>
            <a:ln>
              <a:solidFill>
                <a:schemeClr val="tx1"/>
              </a:solidFill>
            </a:ln>
          </p:spPr>
          <p:style>
            <a:lnRef idx="1">
              <a:schemeClr val="accent4"/>
            </a:lnRef>
            <a:fillRef idx="2">
              <a:schemeClr val="accent4"/>
            </a:fillRef>
            <a:effectRef idx="1">
              <a:schemeClr val="accent4"/>
            </a:effectRef>
            <a:fontRef idx="minor">
              <a:schemeClr val="dk1"/>
            </a:fontRef>
          </p:style>
          <p:txBody>
            <a:bodyPr wrap="square" lIns="36000" tIns="0" rIns="36000" bIns="0" rtlCol="0" anchor="ctr">
              <a:spAutoFit/>
            </a:bodyPr>
            <a:lstStyle/>
            <a:p>
              <a:pPr algn="ctr"/>
              <a:endParaRPr kumimoji="1" lang="ja-JP" altLang="en-US" sz="1200" dirty="0">
                <a:latin typeface="メイリオ" panose="020B0604030504040204" pitchFamily="50" charset="-128"/>
                <a:ea typeface="メイリオ" panose="020B0604030504040204" pitchFamily="50" charset="-128"/>
              </a:endParaRPr>
            </a:p>
          </p:txBody>
        </p:sp>
        <p:sp>
          <p:nvSpPr>
            <p:cNvPr id="20" name="テキスト ボックス 19">
              <a:extLst>
                <a:ext uri="{FF2B5EF4-FFF2-40B4-BE49-F238E27FC236}">
                  <a16:creationId xmlns:a16="http://schemas.microsoft.com/office/drawing/2014/main" id="{ECAE056C-DD1F-40A5-9793-AC4A3417368A}"/>
                </a:ext>
              </a:extLst>
            </p:cNvPr>
            <p:cNvSpPr txBox="1"/>
            <p:nvPr/>
          </p:nvSpPr>
          <p:spPr>
            <a:xfrm>
              <a:off x="2331940" y="2803241"/>
              <a:ext cx="1068690" cy="584775"/>
            </a:xfrm>
            <a:prstGeom prst="rect">
              <a:avLst/>
            </a:prstGeom>
            <a:noFill/>
          </p:spPr>
          <p:txBody>
            <a:bodyPr wrap="none" rtlCol="0">
              <a:spAutoFit/>
            </a:bodyPr>
            <a:lstStyle/>
            <a:p>
              <a:pPr algn="ctr"/>
              <a:r>
                <a:rPr kumimoji="1" lang="ja-JP" altLang="en-US" sz="1400" dirty="0"/>
                <a:t>作成ガイド</a:t>
              </a:r>
              <a:endParaRPr kumimoji="1" lang="en-US" altLang="ja-JP" sz="1400" dirty="0"/>
            </a:p>
            <a:p>
              <a:r>
                <a:rPr lang="en-US" altLang="ja-JP" dirty="0"/>
                <a:t>19</a:t>
              </a:r>
              <a:r>
                <a:rPr lang="ja-JP" altLang="en-US" dirty="0"/>
                <a:t>ページ</a:t>
              </a:r>
              <a:endParaRPr kumimoji="1" lang="ja-JP" altLang="en-US" dirty="0"/>
            </a:p>
          </p:txBody>
        </p:sp>
      </p:grpSp>
      <p:sp>
        <p:nvSpPr>
          <p:cNvPr id="16" name="テキスト ボックス 15">
            <a:extLst>
              <a:ext uri="{FF2B5EF4-FFF2-40B4-BE49-F238E27FC236}">
                <a16:creationId xmlns:a16="http://schemas.microsoft.com/office/drawing/2014/main" id="{F5B7E373-46EA-46F8-979B-E9F89E82338F}"/>
              </a:ext>
            </a:extLst>
          </p:cNvPr>
          <p:cNvSpPr txBox="1"/>
          <p:nvPr/>
        </p:nvSpPr>
        <p:spPr>
          <a:xfrm>
            <a:off x="408981" y="6576644"/>
            <a:ext cx="3764172" cy="276999"/>
          </a:xfrm>
          <a:prstGeom prst="rect">
            <a:avLst/>
          </a:prstGeom>
          <a:noFill/>
        </p:spPr>
        <p:txBody>
          <a:bodyPr wrap="none" rtlCol="0">
            <a:spAutoFit/>
          </a:bodyPr>
          <a:lstStyle/>
          <a:p>
            <a:r>
              <a:rPr kumimoji="1" lang="en-US" altLang="ja-JP" sz="1200" dirty="0"/>
              <a:t>※</a:t>
            </a:r>
            <a:r>
              <a:rPr kumimoji="1" lang="ja-JP" altLang="en-US" sz="1200" dirty="0"/>
              <a:t>作成ガイドの参照ページは「火口周辺の単独施設版」</a:t>
            </a:r>
          </a:p>
        </p:txBody>
      </p:sp>
    </p:spTree>
    <p:extLst>
      <p:ext uri="{BB962C8B-B14F-4D97-AF65-F5344CB8AC3E}">
        <p14:creationId xmlns:p14="http://schemas.microsoft.com/office/powerpoint/2010/main" val="13756611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5DEE1C21-A5BE-42FD-A9E9-A12935BC1D5E}"/>
              </a:ext>
            </a:extLst>
          </p:cNvPr>
          <p:cNvPicPr>
            <a:picLocks noChangeAspect="1"/>
          </p:cNvPicPr>
          <p:nvPr/>
        </p:nvPicPr>
        <p:blipFill>
          <a:blip r:embed="rId3"/>
          <a:stretch>
            <a:fillRect/>
          </a:stretch>
        </p:blipFill>
        <p:spPr>
          <a:xfrm>
            <a:off x="339180" y="4104194"/>
            <a:ext cx="5328000" cy="2223105"/>
          </a:xfrm>
          <a:prstGeom prst="rect">
            <a:avLst/>
          </a:prstGeom>
        </p:spPr>
      </p:pic>
      <p:sp>
        <p:nvSpPr>
          <p:cNvPr id="9" name="テキスト ボックス 8">
            <a:extLst>
              <a:ext uri="{FF2B5EF4-FFF2-40B4-BE49-F238E27FC236}">
                <a16:creationId xmlns:a16="http://schemas.microsoft.com/office/drawing/2014/main" id="{09CCD8B8-8389-409E-B26D-4179D60A54ED}"/>
              </a:ext>
            </a:extLst>
          </p:cNvPr>
          <p:cNvSpPr txBox="1"/>
          <p:nvPr/>
        </p:nvSpPr>
        <p:spPr>
          <a:xfrm>
            <a:off x="1" y="0"/>
            <a:ext cx="9906000" cy="584775"/>
          </a:xfrm>
          <a:prstGeom prst="rect">
            <a:avLst/>
          </a:prstGeom>
          <a:solidFill>
            <a:srgbClr val="1212E0"/>
          </a:solidFill>
        </p:spPr>
        <p:txBody>
          <a:bodyPr wrap="square" rtlCol="0">
            <a:spAutoFit/>
          </a:bodyPr>
          <a:lstStyle/>
          <a:p>
            <a:r>
              <a:rPr lang="ja-JP" altLang="en-US" sz="3200">
                <a:solidFill>
                  <a:schemeClr val="bg1"/>
                </a:solidFill>
                <a:latin typeface="HGP創英角ｺﾞｼｯｸUB" panose="020B0900000000000000" pitchFamily="50" charset="-128"/>
                <a:ea typeface="HGP創英角ｺﾞｼｯｸUB" panose="020B0900000000000000" pitchFamily="50" charset="-128"/>
              </a:rPr>
              <a:t>　</a:t>
            </a:r>
            <a:r>
              <a:rPr lang="ja-JP" altLang="en-US" sz="3200">
                <a:solidFill>
                  <a:schemeClr val="bg1"/>
                </a:solidFill>
                <a:latin typeface="HGS創英角ｺﾞｼｯｸUB" panose="020B0900000000000000" pitchFamily="50" charset="-128"/>
                <a:ea typeface="HGS創英角ｺﾞｼｯｸUB" panose="020B0900000000000000" pitchFamily="50" charset="-128"/>
              </a:rPr>
              <a:t>情報伝達及び避難誘導の記載例</a:t>
            </a:r>
            <a:r>
              <a:rPr lang="en-US" altLang="ja-JP" sz="3200">
                <a:solidFill>
                  <a:schemeClr val="bg1"/>
                </a:solidFill>
                <a:latin typeface="HGS創英角ｺﾞｼｯｸUB" panose="020B0900000000000000" pitchFamily="50" charset="-128"/>
                <a:ea typeface="HGS創英角ｺﾞｼｯｸUB" panose="020B0900000000000000" pitchFamily="50" charset="-128"/>
              </a:rPr>
              <a:t>(</a:t>
            </a:r>
            <a:r>
              <a:rPr lang="ja-JP" altLang="en-US" sz="3200">
                <a:solidFill>
                  <a:schemeClr val="bg1"/>
                </a:solidFill>
                <a:latin typeface="HGS創英角ｺﾞｼｯｸUB" panose="020B0900000000000000" pitchFamily="50" charset="-128"/>
                <a:ea typeface="HGS創英角ｺﾞｼｯｸUB" panose="020B0900000000000000" pitchFamily="50" charset="-128"/>
              </a:rPr>
              <a:t>その２</a:t>
            </a:r>
            <a:r>
              <a:rPr lang="en-US" altLang="ja-JP" sz="3200">
                <a:solidFill>
                  <a:schemeClr val="bg1"/>
                </a:solidFill>
                <a:latin typeface="HGS創英角ｺﾞｼｯｸUB" panose="020B0900000000000000" pitchFamily="50" charset="-128"/>
                <a:ea typeface="HGS創英角ｺﾞｼｯｸUB" panose="020B0900000000000000" pitchFamily="50" charset="-128"/>
              </a:rPr>
              <a:t>)</a:t>
            </a:r>
            <a:endParaRPr lang="zh-TW" altLang="en-US" sz="3200">
              <a:solidFill>
                <a:schemeClr val="bg1"/>
              </a:solidFill>
              <a:latin typeface="HGS創英角ｺﾞｼｯｸUB" panose="020B0900000000000000" pitchFamily="50" charset="-128"/>
              <a:ea typeface="HGS創英角ｺﾞｼｯｸUB" panose="020B0900000000000000" pitchFamily="50" charset="-128"/>
            </a:endParaRPr>
          </a:p>
        </p:txBody>
      </p:sp>
      <p:sp>
        <p:nvSpPr>
          <p:cNvPr id="12" name="テキスト ボックス 11">
            <a:extLst>
              <a:ext uri="{FF2B5EF4-FFF2-40B4-BE49-F238E27FC236}">
                <a16:creationId xmlns:a16="http://schemas.microsoft.com/office/drawing/2014/main" id="{41E66396-29F2-4465-9EE0-32D24BB19811}"/>
              </a:ext>
            </a:extLst>
          </p:cNvPr>
          <p:cNvSpPr txBox="1"/>
          <p:nvPr/>
        </p:nvSpPr>
        <p:spPr>
          <a:xfrm>
            <a:off x="94326" y="989664"/>
            <a:ext cx="7104760" cy="400110"/>
          </a:xfrm>
          <a:prstGeom prst="rect">
            <a:avLst/>
          </a:prstGeom>
          <a:noFill/>
          <a:ln>
            <a:noFill/>
          </a:ln>
        </p:spPr>
        <p:txBody>
          <a:bodyPr wrap="square" rtlCol="0">
            <a:spAutoFit/>
          </a:bodyPr>
          <a:lstStyle/>
          <a:p>
            <a:r>
              <a:rPr lang="ja-JP" altLang="en-US" sz="2000">
                <a:latin typeface="+mn-ea"/>
              </a:rPr>
              <a:t>■情報収集伝達</a:t>
            </a:r>
            <a:endParaRPr lang="en-US" altLang="ja-JP" sz="2000">
              <a:latin typeface="+mn-ea"/>
            </a:endParaRPr>
          </a:p>
        </p:txBody>
      </p:sp>
      <p:sp>
        <p:nvSpPr>
          <p:cNvPr id="25" name="正方形/長方形 24">
            <a:extLst>
              <a:ext uri="{FF2B5EF4-FFF2-40B4-BE49-F238E27FC236}">
                <a16:creationId xmlns:a16="http://schemas.microsoft.com/office/drawing/2014/main" id="{D04F0B2E-2F68-4E19-AFB4-CC1AEC2B832B}"/>
              </a:ext>
            </a:extLst>
          </p:cNvPr>
          <p:cNvSpPr/>
          <p:nvPr/>
        </p:nvSpPr>
        <p:spPr>
          <a:xfrm>
            <a:off x="21000" y="946786"/>
            <a:ext cx="9864000" cy="5546088"/>
          </a:xfrm>
          <a:prstGeom prst="rect">
            <a:avLst/>
          </a:prstGeom>
          <a:noFill/>
          <a:ln w="2857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テキスト ボックス 26">
            <a:extLst>
              <a:ext uri="{FF2B5EF4-FFF2-40B4-BE49-F238E27FC236}">
                <a16:creationId xmlns:a16="http://schemas.microsoft.com/office/drawing/2014/main" id="{FCEC7D3A-9953-4A9C-90DB-F9518EB8C42B}"/>
              </a:ext>
            </a:extLst>
          </p:cNvPr>
          <p:cNvSpPr txBox="1"/>
          <p:nvPr/>
        </p:nvSpPr>
        <p:spPr>
          <a:xfrm>
            <a:off x="94326" y="3645958"/>
            <a:ext cx="5755443" cy="400110"/>
          </a:xfrm>
          <a:prstGeom prst="rect">
            <a:avLst/>
          </a:prstGeom>
          <a:noFill/>
          <a:ln>
            <a:noFill/>
          </a:ln>
        </p:spPr>
        <p:txBody>
          <a:bodyPr wrap="square" rtlCol="0">
            <a:spAutoFit/>
          </a:bodyPr>
          <a:lstStyle/>
          <a:p>
            <a:r>
              <a:rPr lang="ja-JP" altLang="en-US" sz="2000">
                <a:latin typeface="+mn-ea"/>
              </a:rPr>
              <a:t>■利用者等への情報伝達</a:t>
            </a:r>
            <a:endParaRPr lang="en-US" altLang="ja-JP" sz="2000">
              <a:latin typeface="+mn-ea"/>
            </a:endParaRPr>
          </a:p>
        </p:txBody>
      </p:sp>
      <p:sp>
        <p:nvSpPr>
          <p:cNvPr id="14" name="吹き出し: 角を丸めた四角形 29">
            <a:extLst>
              <a:ext uri="{FF2B5EF4-FFF2-40B4-BE49-F238E27FC236}">
                <a16:creationId xmlns:a16="http://schemas.microsoft.com/office/drawing/2014/main" id="{5EB231ED-E06F-4C0D-BCF8-E797F0ADA38D}"/>
              </a:ext>
            </a:extLst>
          </p:cNvPr>
          <p:cNvSpPr/>
          <p:nvPr/>
        </p:nvSpPr>
        <p:spPr>
          <a:xfrm>
            <a:off x="5849769" y="3993681"/>
            <a:ext cx="3654762" cy="1954879"/>
          </a:xfrm>
          <a:prstGeom prst="wedgeRoundRectCallout">
            <a:avLst>
              <a:gd name="adj1" fmla="val -58805"/>
              <a:gd name="adj2" fmla="val -7801"/>
              <a:gd name="adj3" fmla="val 16667"/>
            </a:avLst>
          </a:prstGeom>
          <a:solidFill>
            <a:srgbClr val="66CCFF"/>
          </a:solidFill>
          <a:ln>
            <a:solidFill>
              <a:schemeClr val="tx1"/>
            </a:solidFill>
          </a:ln>
        </p:spPr>
        <p:style>
          <a:lnRef idx="1">
            <a:schemeClr val="accent4"/>
          </a:lnRef>
          <a:fillRef idx="3">
            <a:schemeClr val="accent4"/>
          </a:fillRef>
          <a:effectRef idx="2">
            <a:schemeClr val="accent4"/>
          </a:effectRef>
          <a:fontRef idx="minor">
            <a:schemeClr val="lt1"/>
          </a:fontRef>
        </p:style>
        <p:txBody>
          <a:bodyPr rtlCol="0" anchor="ctr"/>
          <a:lstStyle/>
          <a:p>
            <a:r>
              <a:rPr kumimoji="1" lang="en-US" altLang="ja-JP" sz="2000" dirty="0">
                <a:solidFill>
                  <a:schemeClr val="tx1"/>
                </a:solidFill>
              </a:rPr>
              <a:t>【</a:t>
            </a:r>
            <a:r>
              <a:rPr lang="ja-JP" altLang="en-US" sz="2000" dirty="0">
                <a:solidFill>
                  <a:srgbClr val="FF0000"/>
                </a:solidFill>
              </a:rPr>
              <a:t>避難誘導</a:t>
            </a:r>
            <a:r>
              <a:rPr kumimoji="1" lang="ja-JP" altLang="en-US" sz="2000" dirty="0">
                <a:solidFill>
                  <a:schemeClr val="tx1"/>
                </a:solidFill>
              </a:rPr>
              <a:t>の記載例</a:t>
            </a:r>
            <a:r>
              <a:rPr kumimoji="1" lang="en-US" altLang="ja-JP" sz="2000" dirty="0">
                <a:solidFill>
                  <a:schemeClr val="tx1"/>
                </a:solidFill>
              </a:rPr>
              <a:t>】</a:t>
            </a:r>
          </a:p>
          <a:p>
            <a:r>
              <a:rPr lang="ja-JP" altLang="en-US" sz="2000" dirty="0">
                <a:solidFill>
                  <a:schemeClr val="tx1"/>
                </a:solidFill>
              </a:rPr>
              <a:t>レベル引き上げや避難指示が発令され、規制範囲外へ退避が必要なことを呼びかける周知文を明示</a:t>
            </a:r>
            <a:endParaRPr kumimoji="1" lang="en-US" altLang="ja-JP" sz="2000" dirty="0">
              <a:solidFill>
                <a:schemeClr val="tx1"/>
              </a:solidFill>
            </a:endParaRPr>
          </a:p>
        </p:txBody>
      </p:sp>
      <p:pic>
        <p:nvPicPr>
          <p:cNvPr id="2" name="図 1">
            <a:extLst>
              <a:ext uri="{FF2B5EF4-FFF2-40B4-BE49-F238E27FC236}">
                <a16:creationId xmlns:a16="http://schemas.microsoft.com/office/drawing/2014/main" id="{C701FBC1-E948-442B-96EE-E9AC8C5F140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89722" y="1475098"/>
            <a:ext cx="6149340" cy="2374392"/>
          </a:xfrm>
          <a:prstGeom prst="rect">
            <a:avLst/>
          </a:prstGeom>
        </p:spPr>
      </p:pic>
      <p:sp>
        <p:nvSpPr>
          <p:cNvPr id="24" name="吹き出し: 角を丸めた四角形 29">
            <a:extLst>
              <a:ext uri="{FF2B5EF4-FFF2-40B4-BE49-F238E27FC236}">
                <a16:creationId xmlns:a16="http://schemas.microsoft.com/office/drawing/2014/main" id="{4A9681B1-F233-456A-8BBB-8C7280808390}"/>
              </a:ext>
            </a:extLst>
          </p:cNvPr>
          <p:cNvSpPr/>
          <p:nvPr/>
        </p:nvSpPr>
        <p:spPr>
          <a:xfrm>
            <a:off x="4944686" y="1631937"/>
            <a:ext cx="4799866" cy="1547625"/>
          </a:xfrm>
          <a:prstGeom prst="wedgeRoundRectCallout">
            <a:avLst>
              <a:gd name="adj1" fmla="val -56214"/>
              <a:gd name="adj2" fmla="val 21732"/>
              <a:gd name="adj3" fmla="val 16667"/>
            </a:avLst>
          </a:prstGeom>
          <a:solidFill>
            <a:srgbClr val="66CCFF"/>
          </a:solidFill>
          <a:ln>
            <a:solidFill>
              <a:schemeClr val="tx1"/>
            </a:solidFill>
          </a:ln>
        </p:spPr>
        <p:style>
          <a:lnRef idx="1">
            <a:schemeClr val="accent4"/>
          </a:lnRef>
          <a:fillRef idx="3">
            <a:schemeClr val="accent4"/>
          </a:fillRef>
          <a:effectRef idx="2">
            <a:schemeClr val="accent4"/>
          </a:effectRef>
          <a:fontRef idx="minor">
            <a:schemeClr val="lt1"/>
          </a:fontRef>
        </p:style>
        <p:txBody>
          <a:bodyPr rtlCol="0" anchor="ctr"/>
          <a:lstStyle/>
          <a:p>
            <a:r>
              <a:rPr kumimoji="1" lang="en-US" altLang="ja-JP" sz="2000">
                <a:solidFill>
                  <a:schemeClr val="tx1"/>
                </a:solidFill>
              </a:rPr>
              <a:t>【</a:t>
            </a:r>
            <a:r>
              <a:rPr kumimoji="1" lang="ja-JP" altLang="en-US" sz="2000">
                <a:solidFill>
                  <a:srgbClr val="FF0000"/>
                </a:solidFill>
              </a:rPr>
              <a:t>情報伝達</a:t>
            </a:r>
            <a:r>
              <a:rPr kumimoji="1" lang="ja-JP" altLang="en-US" sz="2000">
                <a:solidFill>
                  <a:schemeClr val="tx1"/>
                </a:solidFill>
              </a:rPr>
              <a:t>の記載例</a:t>
            </a:r>
            <a:r>
              <a:rPr kumimoji="1" lang="en-US" altLang="ja-JP" sz="2000">
                <a:solidFill>
                  <a:schemeClr val="tx1"/>
                </a:solidFill>
              </a:rPr>
              <a:t>】</a:t>
            </a:r>
          </a:p>
          <a:p>
            <a:r>
              <a:rPr lang="ja-JP" altLang="en-US" sz="2000">
                <a:solidFill>
                  <a:schemeClr val="tx1"/>
                </a:solidFill>
              </a:rPr>
              <a:t>立入規制等により、施設からの避難が必要な状況を想定し、市町村と連携しながら避難を行うための確認事項等を整理</a:t>
            </a:r>
            <a:endParaRPr kumimoji="1" lang="en-US" altLang="ja-JP" sz="2000">
              <a:solidFill>
                <a:schemeClr val="tx1"/>
              </a:solidFill>
            </a:endParaRPr>
          </a:p>
        </p:txBody>
      </p:sp>
      <p:sp>
        <p:nvSpPr>
          <p:cNvPr id="17" name="テキスト ボックス 16">
            <a:extLst>
              <a:ext uri="{FF2B5EF4-FFF2-40B4-BE49-F238E27FC236}">
                <a16:creationId xmlns:a16="http://schemas.microsoft.com/office/drawing/2014/main" id="{9253165C-4D70-4227-9B58-8107EEF30CD2}"/>
              </a:ext>
            </a:extLst>
          </p:cNvPr>
          <p:cNvSpPr txBox="1"/>
          <p:nvPr/>
        </p:nvSpPr>
        <p:spPr>
          <a:xfrm>
            <a:off x="-34924" y="571571"/>
            <a:ext cx="9055509" cy="369332"/>
          </a:xfrm>
          <a:prstGeom prst="rect">
            <a:avLst/>
          </a:prstGeom>
          <a:noFill/>
        </p:spPr>
        <p:txBody>
          <a:bodyPr wrap="square">
            <a:spAutoFit/>
          </a:bodyPr>
          <a:lstStyle/>
          <a:p>
            <a:r>
              <a:rPr lang="en-US" altLang="ja-JP" sz="1800" b="1">
                <a:solidFill>
                  <a:srgbClr val="0000FF"/>
                </a:solidFill>
                <a:latin typeface="+mn-ea"/>
              </a:rPr>
              <a:t>【5.2 </a:t>
            </a:r>
            <a:r>
              <a:rPr lang="ja-JP" altLang="en-US" sz="1800" b="1">
                <a:solidFill>
                  <a:srgbClr val="0000FF"/>
                </a:solidFill>
                <a:latin typeface="+mn-ea"/>
              </a:rPr>
              <a:t>噴火警戒レベルの引上げ等に対応した立入規制等により、避難が必要となった場合</a:t>
            </a:r>
            <a:r>
              <a:rPr lang="en-US" altLang="ja-JP" sz="1800" b="1">
                <a:solidFill>
                  <a:srgbClr val="0000FF"/>
                </a:solidFill>
                <a:latin typeface="+mn-ea"/>
              </a:rPr>
              <a:t>】</a:t>
            </a:r>
            <a:endParaRPr lang="en-US" altLang="ja-JP" sz="1800" b="1">
              <a:latin typeface="+mn-ea"/>
            </a:endParaRPr>
          </a:p>
        </p:txBody>
      </p:sp>
      <p:sp>
        <p:nvSpPr>
          <p:cNvPr id="3" name="スライド番号プレースホルダー 2">
            <a:extLst>
              <a:ext uri="{FF2B5EF4-FFF2-40B4-BE49-F238E27FC236}">
                <a16:creationId xmlns:a16="http://schemas.microsoft.com/office/drawing/2014/main" id="{6F52B7ED-313D-4617-89EE-965383445EFD}"/>
              </a:ext>
            </a:extLst>
          </p:cNvPr>
          <p:cNvSpPr>
            <a:spLocks noGrp="1"/>
          </p:cNvSpPr>
          <p:nvPr>
            <p:ph type="sldNum" sz="quarter" idx="12"/>
          </p:nvPr>
        </p:nvSpPr>
        <p:spPr/>
        <p:txBody>
          <a:bodyPr/>
          <a:lstStyle/>
          <a:p>
            <a:r>
              <a:rPr kumimoji="1" lang="en-US" altLang="ja-JP" dirty="0"/>
              <a:t>38</a:t>
            </a:r>
            <a:endParaRPr kumimoji="1" lang="ja-JP" altLang="en-US" dirty="0"/>
          </a:p>
        </p:txBody>
      </p:sp>
      <p:grpSp>
        <p:nvGrpSpPr>
          <p:cNvPr id="13" name="グループ化 12">
            <a:extLst>
              <a:ext uri="{FF2B5EF4-FFF2-40B4-BE49-F238E27FC236}">
                <a16:creationId xmlns:a16="http://schemas.microsoft.com/office/drawing/2014/main" id="{6F24A6B9-7690-4085-89A3-301E9874D7E1}"/>
              </a:ext>
            </a:extLst>
          </p:cNvPr>
          <p:cNvGrpSpPr/>
          <p:nvPr/>
        </p:nvGrpSpPr>
        <p:grpSpPr>
          <a:xfrm>
            <a:off x="6832792" y="894539"/>
            <a:ext cx="1240791" cy="584775"/>
            <a:chOff x="2228296" y="2803241"/>
            <a:chExt cx="1240791" cy="584775"/>
          </a:xfrm>
        </p:grpSpPr>
        <p:sp>
          <p:nvSpPr>
            <p:cNvPr id="15" name="吹き出し: 角を丸めた四角形 14">
              <a:extLst>
                <a:ext uri="{FF2B5EF4-FFF2-40B4-BE49-F238E27FC236}">
                  <a16:creationId xmlns:a16="http://schemas.microsoft.com/office/drawing/2014/main" id="{38D61FEA-5905-497C-803E-5804EC411620}"/>
                </a:ext>
              </a:extLst>
            </p:cNvPr>
            <p:cNvSpPr/>
            <p:nvPr/>
          </p:nvSpPr>
          <p:spPr>
            <a:xfrm>
              <a:off x="2228296" y="2843751"/>
              <a:ext cx="1240791" cy="492679"/>
            </a:xfrm>
            <a:prstGeom prst="wedgeRoundRectCallout">
              <a:avLst>
                <a:gd name="adj1" fmla="val -57823"/>
                <a:gd name="adj2" fmla="val -49219"/>
                <a:gd name="adj3" fmla="val 16667"/>
              </a:avLst>
            </a:prstGeom>
            <a:solidFill>
              <a:srgbClr val="FFCCCC"/>
            </a:solidFill>
            <a:ln>
              <a:solidFill>
                <a:schemeClr val="tx1"/>
              </a:solidFill>
            </a:ln>
          </p:spPr>
          <p:style>
            <a:lnRef idx="1">
              <a:schemeClr val="accent4"/>
            </a:lnRef>
            <a:fillRef idx="2">
              <a:schemeClr val="accent4"/>
            </a:fillRef>
            <a:effectRef idx="1">
              <a:schemeClr val="accent4"/>
            </a:effectRef>
            <a:fontRef idx="minor">
              <a:schemeClr val="dk1"/>
            </a:fontRef>
          </p:style>
          <p:txBody>
            <a:bodyPr wrap="square" lIns="36000" tIns="0" rIns="36000" bIns="0" rtlCol="0" anchor="ctr">
              <a:spAutoFit/>
            </a:bodyPr>
            <a:lstStyle/>
            <a:p>
              <a:pPr algn="ctr"/>
              <a:endParaRPr kumimoji="1" lang="ja-JP" altLang="en-US" sz="1200" dirty="0">
                <a:latin typeface="メイリオ" panose="020B0604030504040204" pitchFamily="50" charset="-128"/>
                <a:ea typeface="メイリオ" panose="020B0604030504040204" pitchFamily="50" charset="-128"/>
              </a:endParaRPr>
            </a:p>
          </p:txBody>
        </p:sp>
        <p:sp>
          <p:nvSpPr>
            <p:cNvPr id="16" name="テキスト ボックス 15">
              <a:extLst>
                <a:ext uri="{FF2B5EF4-FFF2-40B4-BE49-F238E27FC236}">
                  <a16:creationId xmlns:a16="http://schemas.microsoft.com/office/drawing/2014/main" id="{DA3E5C15-5BA1-42EE-B19F-AF5023AA5024}"/>
                </a:ext>
              </a:extLst>
            </p:cNvPr>
            <p:cNvSpPr txBox="1"/>
            <p:nvPr/>
          </p:nvSpPr>
          <p:spPr>
            <a:xfrm>
              <a:off x="2331940" y="2803241"/>
              <a:ext cx="1068690" cy="584775"/>
            </a:xfrm>
            <a:prstGeom prst="rect">
              <a:avLst/>
            </a:prstGeom>
            <a:noFill/>
          </p:spPr>
          <p:txBody>
            <a:bodyPr wrap="none" rtlCol="0">
              <a:spAutoFit/>
            </a:bodyPr>
            <a:lstStyle/>
            <a:p>
              <a:pPr algn="ctr"/>
              <a:r>
                <a:rPr kumimoji="1" lang="ja-JP" altLang="en-US" sz="1400" dirty="0"/>
                <a:t>作成ガイド</a:t>
              </a:r>
              <a:endParaRPr kumimoji="1" lang="en-US" altLang="ja-JP" sz="1400" dirty="0"/>
            </a:p>
            <a:p>
              <a:r>
                <a:rPr lang="en-US" altLang="ja-JP" dirty="0"/>
                <a:t>22</a:t>
              </a:r>
              <a:r>
                <a:rPr lang="ja-JP" altLang="en-US" dirty="0"/>
                <a:t>ページ</a:t>
              </a:r>
              <a:endParaRPr kumimoji="1" lang="ja-JP" altLang="en-US" dirty="0"/>
            </a:p>
          </p:txBody>
        </p:sp>
      </p:grpSp>
      <p:sp>
        <p:nvSpPr>
          <p:cNvPr id="19" name="テキスト ボックス 18">
            <a:extLst>
              <a:ext uri="{FF2B5EF4-FFF2-40B4-BE49-F238E27FC236}">
                <a16:creationId xmlns:a16="http://schemas.microsoft.com/office/drawing/2014/main" id="{54C7DA03-7A6C-4601-9472-FC2F1DCC57A3}"/>
              </a:ext>
            </a:extLst>
          </p:cNvPr>
          <p:cNvSpPr txBox="1"/>
          <p:nvPr/>
        </p:nvSpPr>
        <p:spPr>
          <a:xfrm>
            <a:off x="408981" y="6541475"/>
            <a:ext cx="3764172" cy="276999"/>
          </a:xfrm>
          <a:prstGeom prst="rect">
            <a:avLst/>
          </a:prstGeom>
          <a:noFill/>
        </p:spPr>
        <p:txBody>
          <a:bodyPr wrap="none" rtlCol="0">
            <a:spAutoFit/>
          </a:bodyPr>
          <a:lstStyle/>
          <a:p>
            <a:r>
              <a:rPr kumimoji="1" lang="en-US" altLang="ja-JP" sz="1200" dirty="0"/>
              <a:t>※</a:t>
            </a:r>
            <a:r>
              <a:rPr kumimoji="1" lang="ja-JP" altLang="en-US" sz="1200" dirty="0"/>
              <a:t>作成ガイドの参照ページは「火口周辺の単独施設版」</a:t>
            </a:r>
          </a:p>
        </p:txBody>
      </p:sp>
    </p:spTree>
    <p:extLst>
      <p:ext uri="{BB962C8B-B14F-4D97-AF65-F5344CB8AC3E}">
        <p14:creationId xmlns:p14="http://schemas.microsoft.com/office/powerpoint/2010/main" val="16988796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id="{9151002D-8156-4158-B93D-0AEC76729EA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6804" y="5176839"/>
            <a:ext cx="7852664" cy="1187399"/>
          </a:xfrm>
          <a:prstGeom prst="rect">
            <a:avLst/>
          </a:prstGeom>
          <a:ln>
            <a:solidFill>
              <a:schemeClr val="tx1"/>
            </a:solidFill>
          </a:ln>
        </p:spPr>
      </p:pic>
      <p:pic>
        <p:nvPicPr>
          <p:cNvPr id="2" name="図 1">
            <a:extLst>
              <a:ext uri="{FF2B5EF4-FFF2-40B4-BE49-F238E27FC236}">
                <a16:creationId xmlns:a16="http://schemas.microsoft.com/office/drawing/2014/main" id="{C9353831-8A39-4B80-B49E-D990B03D2D2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66864" y="1192936"/>
            <a:ext cx="5388875" cy="3182118"/>
          </a:xfrm>
          <a:prstGeom prst="rect">
            <a:avLst/>
          </a:prstGeom>
          <a:ln>
            <a:solidFill>
              <a:schemeClr val="tx1"/>
            </a:solidFill>
          </a:ln>
        </p:spPr>
      </p:pic>
      <p:sp>
        <p:nvSpPr>
          <p:cNvPr id="9" name="テキスト ボックス 8">
            <a:extLst>
              <a:ext uri="{FF2B5EF4-FFF2-40B4-BE49-F238E27FC236}">
                <a16:creationId xmlns:a16="http://schemas.microsoft.com/office/drawing/2014/main" id="{09CCD8B8-8389-409E-B26D-4179D60A54ED}"/>
              </a:ext>
            </a:extLst>
          </p:cNvPr>
          <p:cNvSpPr txBox="1"/>
          <p:nvPr/>
        </p:nvSpPr>
        <p:spPr>
          <a:xfrm>
            <a:off x="1" y="0"/>
            <a:ext cx="9906000" cy="584775"/>
          </a:xfrm>
          <a:prstGeom prst="rect">
            <a:avLst/>
          </a:prstGeom>
          <a:solidFill>
            <a:srgbClr val="1212E0"/>
          </a:solidFill>
        </p:spPr>
        <p:txBody>
          <a:bodyPr wrap="square" rtlCol="0">
            <a:spAutoFit/>
          </a:bodyPr>
          <a:lstStyle/>
          <a:p>
            <a:r>
              <a:rPr lang="ja-JP" altLang="en-US" sz="3200">
                <a:solidFill>
                  <a:schemeClr val="bg1"/>
                </a:solidFill>
                <a:latin typeface="HGP創英角ｺﾞｼｯｸUB" panose="020B0900000000000000" pitchFamily="50" charset="-128"/>
                <a:ea typeface="HGP創英角ｺﾞｼｯｸUB" panose="020B0900000000000000" pitchFamily="50" charset="-128"/>
              </a:rPr>
              <a:t>　</a:t>
            </a:r>
            <a:r>
              <a:rPr lang="ja-JP" altLang="en-US" sz="3200">
                <a:solidFill>
                  <a:schemeClr val="bg1"/>
                </a:solidFill>
                <a:latin typeface="HGS創英角ｺﾞｼｯｸUB" panose="020B0900000000000000" pitchFamily="50" charset="-128"/>
                <a:ea typeface="HGS創英角ｺﾞｼｯｸUB" panose="020B0900000000000000" pitchFamily="50" charset="-128"/>
              </a:rPr>
              <a:t>情報伝達及び避難誘導の記載例</a:t>
            </a:r>
            <a:r>
              <a:rPr lang="en-US" altLang="ja-JP" sz="3200">
                <a:solidFill>
                  <a:schemeClr val="bg1"/>
                </a:solidFill>
                <a:latin typeface="HGS創英角ｺﾞｼｯｸUB" panose="020B0900000000000000" pitchFamily="50" charset="-128"/>
                <a:ea typeface="HGS創英角ｺﾞｼｯｸUB" panose="020B0900000000000000" pitchFamily="50" charset="-128"/>
              </a:rPr>
              <a:t>(</a:t>
            </a:r>
            <a:r>
              <a:rPr lang="ja-JP" altLang="en-US" sz="3200">
                <a:solidFill>
                  <a:schemeClr val="bg1"/>
                </a:solidFill>
                <a:latin typeface="HGS創英角ｺﾞｼｯｸUB" panose="020B0900000000000000" pitchFamily="50" charset="-128"/>
                <a:ea typeface="HGS創英角ｺﾞｼｯｸUB" panose="020B0900000000000000" pitchFamily="50" charset="-128"/>
              </a:rPr>
              <a:t>その２</a:t>
            </a:r>
            <a:r>
              <a:rPr lang="en-US" altLang="ja-JP" sz="3200">
                <a:solidFill>
                  <a:schemeClr val="bg1"/>
                </a:solidFill>
                <a:latin typeface="HGS創英角ｺﾞｼｯｸUB" panose="020B0900000000000000" pitchFamily="50" charset="-128"/>
                <a:ea typeface="HGS創英角ｺﾞｼｯｸUB" panose="020B0900000000000000" pitchFamily="50" charset="-128"/>
              </a:rPr>
              <a:t>)</a:t>
            </a:r>
            <a:endParaRPr lang="zh-TW" altLang="en-US" sz="3200">
              <a:solidFill>
                <a:schemeClr val="bg1"/>
              </a:solidFill>
              <a:latin typeface="HGS創英角ｺﾞｼｯｸUB" panose="020B0900000000000000" pitchFamily="50" charset="-128"/>
              <a:ea typeface="HGS創英角ｺﾞｼｯｸUB" panose="020B0900000000000000" pitchFamily="50" charset="-128"/>
            </a:endParaRPr>
          </a:p>
        </p:txBody>
      </p:sp>
      <p:sp>
        <p:nvSpPr>
          <p:cNvPr id="10" name="テキスト ボックス 9">
            <a:extLst>
              <a:ext uri="{FF2B5EF4-FFF2-40B4-BE49-F238E27FC236}">
                <a16:creationId xmlns:a16="http://schemas.microsoft.com/office/drawing/2014/main" id="{9FE27BB7-90C4-441A-8AB1-AA0FF13F9325}"/>
              </a:ext>
            </a:extLst>
          </p:cNvPr>
          <p:cNvSpPr txBox="1"/>
          <p:nvPr/>
        </p:nvSpPr>
        <p:spPr>
          <a:xfrm>
            <a:off x="7683729" y="38535"/>
            <a:ext cx="2178954" cy="508720"/>
          </a:xfrm>
          <a:prstGeom prst="rect">
            <a:avLst/>
          </a:prstGeom>
          <a:noFill/>
          <a:ln>
            <a:solidFill>
              <a:schemeClr val="bg1"/>
            </a:solidFill>
          </a:ln>
        </p:spPr>
        <p:txBody>
          <a:bodyPr wrap="square" lIns="36000" tIns="36000" rIns="36000" bIns="36000" rtlCol="0">
            <a:spAutoFit/>
          </a:bodyPr>
          <a:lstStyle/>
          <a:p>
            <a:pPr algn="ctr">
              <a:lnSpc>
                <a:spcPts val="1700"/>
              </a:lnSpc>
            </a:pPr>
            <a:r>
              <a:rPr kumimoji="1" lang="ja-JP" altLang="en-US" sz="1600">
                <a:solidFill>
                  <a:schemeClr val="bg1"/>
                </a:solidFill>
              </a:rPr>
              <a:t>霧島山（生駒高原花の駅）のケース</a:t>
            </a:r>
          </a:p>
        </p:txBody>
      </p:sp>
      <p:sp>
        <p:nvSpPr>
          <p:cNvPr id="13" name="テキスト ボックス 12">
            <a:extLst>
              <a:ext uri="{FF2B5EF4-FFF2-40B4-BE49-F238E27FC236}">
                <a16:creationId xmlns:a16="http://schemas.microsoft.com/office/drawing/2014/main" id="{43783C35-47BB-40BF-AFC0-6E03C51EB678}"/>
              </a:ext>
            </a:extLst>
          </p:cNvPr>
          <p:cNvSpPr txBox="1"/>
          <p:nvPr/>
        </p:nvSpPr>
        <p:spPr>
          <a:xfrm>
            <a:off x="5763858" y="1398928"/>
            <a:ext cx="3462713" cy="400110"/>
          </a:xfrm>
          <a:prstGeom prst="rect">
            <a:avLst/>
          </a:prstGeom>
          <a:noFill/>
          <a:ln>
            <a:noFill/>
          </a:ln>
        </p:spPr>
        <p:txBody>
          <a:bodyPr wrap="square" rtlCol="0">
            <a:spAutoFit/>
          </a:bodyPr>
          <a:lstStyle/>
          <a:p>
            <a:r>
              <a:rPr lang="ja-JP" altLang="en-US" sz="2000" dirty="0">
                <a:latin typeface="+mn-ea"/>
              </a:rPr>
              <a:t>　</a:t>
            </a:r>
            <a:r>
              <a:rPr lang="ja-JP" altLang="en-US" sz="2000" u="sng" dirty="0">
                <a:latin typeface="+mn-ea"/>
              </a:rPr>
              <a:t>■規制範囲外への避難</a:t>
            </a:r>
            <a:endParaRPr lang="en-US" altLang="ja-JP" sz="2000" u="sng" dirty="0">
              <a:latin typeface="+mn-ea"/>
            </a:endParaRPr>
          </a:p>
        </p:txBody>
      </p:sp>
      <p:sp>
        <p:nvSpPr>
          <p:cNvPr id="25" name="吹き出し: 角を丸めた四角形 29">
            <a:extLst>
              <a:ext uri="{FF2B5EF4-FFF2-40B4-BE49-F238E27FC236}">
                <a16:creationId xmlns:a16="http://schemas.microsoft.com/office/drawing/2014/main" id="{33927727-B131-497C-8BF1-2059174A4195}"/>
              </a:ext>
            </a:extLst>
          </p:cNvPr>
          <p:cNvSpPr/>
          <p:nvPr/>
        </p:nvSpPr>
        <p:spPr>
          <a:xfrm>
            <a:off x="6061596" y="1891253"/>
            <a:ext cx="3039505" cy="1249618"/>
          </a:xfrm>
          <a:prstGeom prst="wedgeRoundRectCallout">
            <a:avLst>
              <a:gd name="adj1" fmla="val -69738"/>
              <a:gd name="adj2" fmla="val 14328"/>
              <a:gd name="adj3" fmla="val 16667"/>
            </a:avLst>
          </a:prstGeom>
          <a:solidFill>
            <a:srgbClr val="66CCFF"/>
          </a:solidFill>
          <a:ln>
            <a:solidFill>
              <a:schemeClr val="tx1"/>
            </a:solidFill>
          </a:ln>
        </p:spPr>
        <p:style>
          <a:lnRef idx="1">
            <a:schemeClr val="accent4"/>
          </a:lnRef>
          <a:fillRef idx="3">
            <a:schemeClr val="accent4"/>
          </a:fillRef>
          <a:effectRef idx="2">
            <a:schemeClr val="accent4"/>
          </a:effectRef>
          <a:fontRef idx="minor">
            <a:schemeClr val="lt1"/>
          </a:fontRef>
        </p:style>
        <p:txBody>
          <a:bodyPr rtlCol="0" anchor="ctr"/>
          <a:lstStyle/>
          <a:p>
            <a:r>
              <a:rPr kumimoji="1" lang="en-US" altLang="ja-JP" sz="2000">
                <a:solidFill>
                  <a:schemeClr val="tx1"/>
                </a:solidFill>
              </a:rPr>
              <a:t>【</a:t>
            </a:r>
            <a:r>
              <a:rPr lang="ja-JP" altLang="en-US" sz="2000">
                <a:solidFill>
                  <a:srgbClr val="FF0000"/>
                </a:solidFill>
              </a:rPr>
              <a:t>避難誘導</a:t>
            </a:r>
            <a:r>
              <a:rPr kumimoji="1" lang="ja-JP" altLang="en-US" sz="2000">
                <a:solidFill>
                  <a:schemeClr val="tx1"/>
                </a:solidFill>
              </a:rPr>
              <a:t>の記載例</a:t>
            </a:r>
            <a:r>
              <a:rPr kumimoji="1" lang="en-US" altLang="ja-JP" sz="2000">
                <a:solidFill>
                  <a:schemeClr val="tx1"/>
                </a:solidFill>
              </a:rPr>
              <a:t>】</a:t>
            </a:r>
          </a:p>
          <a:p>
            <a:r>
              <a:rPr kumimoji="1" lang="ja-JP" altLang="en-US" sz="2000">
                <a:solidFill>
                  <a:schemeClr val="tx1"/>
                </a:solidFill>
              </a:rPr>
              <a:t>避難所までの経路又は</a:t>
            </a:r>
            <a:endParaRPr kumimoji="1" lang="en-US" altLang="ja-JP" sz="2000">
              <a:solidFill>
                <a:schemeClr val="tx1"/>
              </a:solidFill>
            </a:endParaRPr>
          </a:p>
          <a:p>
            <a:r>
              <a:rPr kumimoji="1" lang="ja-JP" altLang="en-US" sz="2000">
                <a:solidFill>
                  <a:schemeClr val="tx1"/>
                </a:solidFill>
              </a:rPr>
              <a:t>避難経路（方向）を</a:t>
            </a:r>
            <a:endParaRPr kumimoji="1" lang="en-US" altLang="ja-JP" sz="2000">
              <a:solidFill>
                <a:schemeClr val="tx1"/>
              </a:solidFill>
            </a:endParaRPr>
          </a:p>
          <a:p>
            <a:r>
              <a:rPr kumimoji="1" lang="ja-JP" altLang="en-US" sz="2000">
                <a:solidFill>
                  <a:schemeClr val="tx1"/>
                </a:solidFill>
              </a:rPr>
              <a:t>矢印（</a:t>
            </a:r>
            <a:r>
              <a:rPr kumimoji="1" lang="ja-JP" altLang="en-US" sz="2000" b="1">
                <a:solidFill>
                  <a:srgbClr val="FF0000"/>
                </a:solidFill>
              </a:rPr>
              <a:t>→</a:t>
            </a:r>
            <a:r>
              <a:rPr kumimoji="1" lang="ja-JP" altLang="en-US" sz="2000">
                <a:solidFill>
                  <a:schemeClr val="tx1"/>
                </a:solidFill>
              </a:rPr>
              <a:t>）で明示</a:t>
            </a:r>
            <a:endParaRPr kumimoji="1" lang="en-US" altLang="ja-JP" sz="2000">
              <a:solidFill>
                <a:schemeClr val="tx1"/>
              </a:solidFill>
            </a:endParaRPr>
          </a:p>
        </p:txBody>
      </p:sp>
      <p:cxnSp>
        <p:nvCxnSpPr>
          <p:cNvPr id="21" name="直線コネクタ 20">
            <a:extLst>
              <a:ext uri="{FF2B5EF4-FFF2-40B4-BE49-F238E27FC236}">
                <a16:creationId xmlns:a16="http://schemas.microsoft.com/office/drawing/2014/main" id="{1933CAF5-5D97-478A-A71B-CEAEEB1C8C61}"/>
              </a:ext>
            </a:extLst>
          </p:cNvPr>
          <p:cNvCxnSpPr>
            <a:cxnSpLocks/>
          </p:cNvCxnSpPr>
          <p:nvPr/>
        </p:nvCxnSpPr>
        <p:spPr>
          <a:xfrm>
            <a:off x="520715" y="5417715"/>
            <a:ext cx="6870819"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直線コネクタ 21">
            <a:extLst>
              <a:ext uri="{FF2B5EF4-FFF2-40B4-BE49-F238E27FC236}">
                <a16:creationId xmlns:a16="http://schemas.microsoft.com/office/drawing/2014/main" id="{64B4EA27-1834-449E-9910-A7ABC4A91367}"/>
              </a:ext>
            </a:extLst>
          </p:cNvPr>
          <p:cNvCxnSpPr>
            <a:cxnSpLocks/>
          </p:cNvCxnSpPr>
          <p:nvPr/>
        </p:nvCxnSpPr>
        <p:spPr>
          <a:xfrm>
            <a:off x="520715" y="6264707"/>
            <a:ext cx="6128947"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29" name="吹き出し: 角を丸めた四角形 29">
            <a:extLst>
              <a:ext uri="{FF2B5EF4-FFF2-40B4-BE49-F238E27FC236}">
                <a16:creationId xmlns:a16="http://schemas.microsoft.com/office/drawing/2014/main" id="{893C4AFB-D76E-4DA6-89F4-55554DCD467A}"/>
              </a:ext>
            </a:extLst>
          </p:cNvPr>
          <p:cNvSpPr/>
          <p:nvPr/>
        </p:nvSpPr>
        <p:spPr>
          <a:xfrm>
            <a:off x="5776358" y="3847186"/>
            <a:ext cx="3838187" cy="1011520"/>
          </a:xfrm>
          <a:prstGeom prst="wedgeRoundRectCallout">
            <a:avLst>
              <a:gd name="adj1" fmla="val -27268"/>
              <a:gd name="adj2" fmla="val 81954"/>
              <a:gd name="adj3" fmla="val 16667"/>
            </a:avLst>
          </a:prstGeom>
          <a:solidFill>
            <a:srgbClr val="66CCFF"/>
          </a:solidFill>
          <a:ln>
            <a:solidFill>
              <a:schemeClr val="tx1"/>
            </a:solidFill>
          </a:ln>
        </p:spPr>
        <p:style>
          <a:lnRef idx="1">
            <a:schemeClr val="accent4"/>
          </a:lnRef>
          <a:fillRef idx="3">
            <a:schemeClr val="accent4"/>
          </a:fillRef>
          <a:effectRef idx="2">
            <a:schemeClr val="accent4"/>
          </a:effectRef>
          <a:fontRef idx="minor">
            <a:schemeClr val="lt1"/>
          </a:fontRef>
        </p:style>
        <p:txBody>
          <a:bodyPr rtlCol="0" anchor="ctr"/>
          <a:lstStyle/>
          <a:p>
            <a:r>
              <a:rPr kumimoji="1" lang="en-US" altLang="ja-JP" sz="2000">
                <a:solidFill>
                  <a:schemeClr val="tx1"/>
                </a:solidFill>
              </a:rPr>
              <a:t>【</a:t>
            </a:r>
            <a:r>
              <a:rPr lang="ja-JP" altLang="en-US" sz="2000">
                <a:solidFill>
                  <a:srgbClr val="FF0000"/>
                </a:solidFill>
              </a:rPr>
              <a:t>避難誘導</a:t>
            </a:r>
            <a:r>
              <a:rPr kumimoji="1" lang="ja-JP" altLang="en-US" sz="2000">
                <a:solidFill>
                  <a:schemeClr val="tx1"/>
                </a:solidFill>
              </a:rPr>
              <a:t>の記載例</a:t>
            </a:r>
            <a:r>
              <a:rPr kumimoji="1" lang="en-US" altLang="ja-JP" sz="2000">
                <a:solidFill>
                  <a:schemeClr val="tx1"/>
                </a:solidFill>
              </a:rPr>
              <a:t>】</a:t>
            </a:r>
          </a:p>
          <a:p>
            <a:r>
              <a:rPr kumimoji="1" lang="ja-JP" altLang="en-US" sz="2000">
                <a:solidFill>
                  <a:schemeClr val="tx1"/>
                </a:solidFill>
              </a:rPr>
              <a:t>規制範囲外への避難手段を明示</a:t>
            </a:r>
            <a:endParaRPr kumimoji="1" lang="en-US" altLang="ja-JP" sz="2000">
              <a:solidFill>
                <a:schemeClr val="tx1"/>
              </a:solidFill>
            </a:endParaRPr>
          </a:p>
        </p:txBody>
      </p:sp>
      <p:sp>
        <p:nvSpPr>
          <p:cNvPr id="17" name="正方形/長方形 16">
            <a:extLst>
              <a:ext uri="{FF2B5EF4-FFF2-40B4-BE49-F238E27FC236}">
                <a16:creationId xmlns:a16="http://schemas.microsoft.com/office/drawing/2014/main" id="{2E2A9662-4A01-4084-AD0A-642DB5B4578A}"/>
              </a:ext>
            </a:extLst>
          </p:cNvPr>
          <p:cNvSpPr/>
          <p:nvPr/>
        </p:nvSpPr>
        <p:spPr>
          <a:xfrm>
            <a:off x="21000" y="946786"/>
            <a:ext cx="9632950" cy="5546088"/>
          </a:xfrm>
          <a:prstGeom prst="rect">
            <a:avLst/>
          </a:prstGeom>
          <a:noFill/>
          <a:ln w="2857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テキスト ボックス 14">
            <a:extLst>
              <a:ext uri="{FF2B5EF4-FFF2-40B4-BE49-F238E27FC236}">
                <a16:creationId xmlns:a16="http://schemas.microsoft.com/office/drawing/2014/main" id="{E43AC045-0FFF-42D5-9BEE-AC5163227787}"/>
              </a:ext>
            </a:extLst>
          </p:cNvPr>
          <p:cNvSpPr txBox="1"/>
          <p:nvPr/>
        </p:nvSpPr>
        <p:spPr>
          <a:xfrm>
            <a:off x="-34924" y="571571"/>
            <a:ext cx="9055509" cy="369332"/>
          </a:xfrm>
          <a:prstGeom prst="rect">
            <a:avLst/>
          </a:prstGeom>
          <a:noFill/>
        </p:spPr>
        <p:txBody>
          <a:bodyPr wrap="square">
            <a:spAutoFit/>
          </a:bodyPr>
          <a:lstStyle/>
          <a:p>
            <a:r>
              <a:rPr lang="en-US" altLang="ja-JP" sz="1800" b="1">
                <a:solidFill>
                  <a:srgbClr val="0000FF"/>
                </a:solidFill>
                <a:latin typeface="+mn-ea"/>
              </a:rPr>
              <a:t>【5.2 </a:t>
            </a:r>
            <a:r>
              <a:rPr lang="ja-JP" altLang="en-US" sz="1800" b="1">
                <a:solidFill>
                  <a:srgbClr val="0000FF"/>
                </a:solidFill>
                <a:latin typeface="+mn-ea"/>
              </a:rPr>
              <a:t>噴火警戒レベルの引上げ等に対応した立入規制等により、避難が必要となった場合</a:t>
            </a:r>
            <a:r>
              <a:rPr lang="en-US" altLang="ja-JP" sz="1800" b="1">
                <a:solidFill>
                  <a:srgbClr val="0000FF"/>
                </a:solidFill>
                <a:latin typeface="+mn-ea"/>
              </a:rPr>
              <a:t>】</a:t>
            </a:r>
            <a:endParaRPr lang="en-US" altLang="ja-JP" sz="1800" b="1">
              <a:latin typeface="+mn-ea"/>
            </a:endParaRPr>
          </a:p>
        </p:txBody>
      </p:sp>
      <p:sp>
        <p:nvSpPr>
          <p:cNvPr id="3" name="スライド番号プレースホルダー 2">
            <a:extLst>
              <a:ext uri="{FF2B5EF4-FFF2-40B4-BE49-F238E27FC236}">
                <a16:creationId xmlns:a16="http://schemas.microsoft.com/office/drawing/2014/main" id="{B3DB664C-93F0-40CC-AB5E-1271BA0BBCE8}"/>
              </a:ext>
            </a:extLst>
          </p:cNvPr>
          <p:cNvSpPr>
            <a:spLocks noGrp="1"/>
          </p:cNvSpPr>
          <p:nvPr>
            <p:ph type="sldNum" sz="quarter" idx="12"/>
          </p:nvPr>
        </p:nvSpPr>
        <p:spPr/>
        <p:txBody>
          <a:bodyPr/>
          <a:lstStyle/>
          <a:p>
            <a:r>
              <a:rPr kumimoji="1" lang="en-US" altLang="ja-JP" dirty="0"/>
              <a:t>39</a:t>
            </a:r>
            <a:endParaRPr kumimoji="1" lang="ja-JP" altLang="en-US" dirty="0"/>
          </a:p>
        </p:txBody>
      </p:sp>
      <p:grpSp>
        <p:nvGrpSpPr>
          <p:cNvPr id="14" name="グループ化 13">
            <a:extLst>
              <a:ext uri="{FF2B5EF4-FFF2-40B4-BE49-F238E27FC236}">
                <a16:creationId xmlns:a16="http://schemas.microsoft.com/office/drawing/2014/main" id="{CB34373A-33BF-4995-AE6E-0C72247E409A}"/>
              </a:ext>
            </a:extLst>
          </p:cNvPr>
          <p:cNvGrpSpPr/>
          <p:nvPr/>
        </p:nvGrpSpPr>
        <p:grpSpPr>
          <a:xfrm>
            <a:off x="6832792" y="894539"/>
            <a:ext cx="1240791" cy="584775"/>
            <a:chOff x="2228296" y="2803241"/>
            <a:chExt cx="1240791" cy="584775"/>
          </a:xfrm>
        </p:grpSpPr>
        <p:sp>
          <p:nvSpPr>
            <p:cNvPr id="16" name="吹き出し: 角を丸めた四角形 15">
              <a:extLst>
                <a:ext uri="{FF2B5EF4-FFF2-40B4-BE49-F238E27FC236}">
                  <a16:creationId xmlns:a16="http://schemas.microsoft.com/office/drawing/2014/main" id="{B050195C-4983-4DC6-8E44-F756947A0FCA}"/>
                </a:ext>
              </a:extLst>
            </p:cNvPr>
            <p:cNvSpPr/>
            <p:nvPr/>
          </p:nvSpPr>
          <p:spPr>
            <a:xfrm>
              <a:off x="2228296" y="2843751"/>
              <a:ext cx="1240791" cy="492679"/>
            </a:xfrm>
            <a:prstGeom prst="wedgeRoundRectCallout">
              <a:avLst>
                <a:gd name="adj1" fmla="val -57823"/>
                <a:gd name="adj2" fmla="val -49219"/>
                <a:gd name="adj3" fmla="val 16667"/>
              </a:avLst>
            </a:prstGeom>
            <a:solidFill>
              <a:srgbClr val="FFCCCC"/>
            </a:solidFill>
            <a:ln>
              <a:solidFill>
                <a:schemeClr val="tx1"/>
              </a:solidFill>
            </a:ln>
          </p:spPr>
          <p:style>
            <a:lnRef idx="1">
              <a:schemeClr val="accent4"/>
            </a:lnRef>
            <a:fillRef idx="2">
              <a:schemeClr val="accent4"/>
            </a:fillRef>
            <a:effectRef idx="1">
              <a:schemeClr val="accent4"/>
            </a:effectRef>
            <a:fontRef idx="minor">
              <a:schemeClr val="dk1"/>
            </a:fontRef>
          </p:style>
          <p:txBody>
            <a:bodyPr wrap="square" lIns="36000" tIns="0" rIns="36000" bIns="0" rtlCol="0" anchor="ctr">
              <a:spAutoFit/>
            </a:bodyPr>
            <a:lstStyle/>
            <a:p>
              <a:pPr algn="ctr"/>
              <a:endParaRPr kumimoji="1" lang="ja-JP" altLang="en-US" sz="1200" dirty="0">
                <a:latin typeface="メイリオ" panose="020B0604030504040204" pitchFamily="50" charset="-128"/>
                <a:ea typeface="メイリオ" panose="020B0604030504040204" pitchFamily="50" charset="-128"/>
              </a:endParaRPr>
            </a:p>
          </p:txBody>
        </p:sp>
        <p:sp>
          <p:nvSpPr>
            <p:cNvPr id="18" name="テキスト ボックス 17">
              <a:extLst>
                <a:ext uri="{FF2B5EF4-FFF2-40B4-BE49-F238E27FC236}">
                  <a16:creationId xmlns:a16="http://schemas.microsoft.com/office/drawing/2014/main" id="{19E29846-110E-4A14-A968-4950C4F6D498}"/>
                </a:ext>
              </a:extLst>
            </p:cNvPr>
            <p:cNvSpPr txBox="1"/>
            <p:nvPr/>
          </p:nvSpPr>
          <p:spPr>
            <a:xfrm>
              <a:off x="2331940" y="2803241"/>
              <a:ext cx="1068690" cy="584775"/>
            </a:xfrm>
            <a:prstGeom prst="rect">
              <a:avLst/>
            </a:prstGeom>
            <a:noFill/>
          </p:spPr>
          <p:txBody>
            <a:bodyPr wrap="none" rtlCol="0">
              <a:spAutoFit/>
            </a:bodyPr>
            <a:lstStyle/>
            <a:p>
              <a:pPr algn="ctr"/>
              <a:r>
                <a:rPr kumimoji="1" lang="ja-JP" altLang="en-US" sz="1400" dirty="0"/>
                <a:t>作成ガイド</a:t>
              </a:r>
              <a:endParaRPr kumimoji="1" lang="en-US" altLang="ja-JP" sz="1400" dirty="0"/>
            </a:p>
            <a:p>
              <a:r>
                <a:rPr lang="en-US" altLang="ja-JP" dirty="0"/>
                <a:t>21</a:t>
              </a:r>
              <a:r>
                <a:rPr lang="ja-JP" altLang="en-US" dirty="0"/>
                <a:t>ページ</a:t>
              </a:r>
              <a:endParaRPr kumimoji="1" lang="ja-JP" altLang="en-US" dirty="0"/>
            </a:p>
          </p:txBody>
        </p:sp>
      </p:grpSp>
      <p:sp>
        <p:nvSpPr>
          <p:cNvPr id="20" name="テキスト ボックス 19">
            <a:extLst>
              <a:ext uri="{FF2B5EF4-FFF2-40B4-BE49-F238E27FC236}">
                <a16:creationId xmlns:a16="http://schemas.microsoft.com/office/drawing/2014/main" id="{C3556B73-EA54-4DAF-9E8A-47CDF95BB06A}"/>
              </a:ext>
            </a:extLst>
          </p:cNvPr>
          <p:cNvSpPr txBox="1"/>
          <p:nvPr/>
        </p:nvSpPr>
        <p:spPr>
          <a:xfrm>
            <a:off x="408981" y="6529752"/>
            <a:ext cx="3764172" cy="276999"/>
          </a:xfrm>
          <a:prstGeom prst="rect">
            <a:avLst/>
          </a:prstGeom>
          <a:noFill/>
        </p:spPr>
        <p:txBody>
          <a:bodyPr wrap="none" rtlCol="0">
            <a:spAutoFit/>
          </a:bodyPr>
          <a:lstStyle/>
          <a:p>
            <a:r>
              <a:rPr kumimoji="1" lang="en-US" altLang="ja-JP" sz="1200" dirty="0"/>
              <a:t>※</a:t>
            </a:r>
            <a:r>
              <a:rPr kumimoji="1" lang="ja-JP" altLang="en-US" sz="1200" dirty="0"/>
              <a:t>作成ガイドの参照ページは「居住地域の単独施設版」</a:t>
            </a:r>
          </a:p>
        </p:txBody>
      </p:sp>
    </p:spTree>
    <p:extLst>
      <p:ext uri="{BB962C8B-B14F-4D97-AF65-F5344CB8AC3E}">
        <p14:creationId xmlns:p14="http://schemas.microsoft.com/office/powerpoint/2010/main" val="33434474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a:extLst>
              <a:ext uri="{FF2B5EF4-FFF2-40B4-BE49-F238E27FC236}">
                <a16:creationId xmlns:a16="http://schemas.microsoft.com/office/drawing/2014/main" id="{0EC8ADA3-B295-4D20-886C-18966DFBEEDB}"/>
              </a:ext>
            </a:extLst>
          </p:cNvPr>
          <p:cNvPicPr>
            <a:picLocks noChangeAspect="1"/>
          </p:cNvPicPr>
          <p:nvPr/>
        </p:nvPicPr>
        <p:blipFill>
          <a:blip r:embed="rId3"/>
          <a:stretch>
            <a:fillRect/>
          </a:stretch>
        </p:blipFill>
        <p:spPr>
          <a:xfrm>
            <a:off x="233103" y="1662169"/>
            <a:ext cx="5139949" cy="2628000"/>
          </a:xfrm>
          <a:prstGeom prst="rect">
            <a:avLst/>
          </a:prstGeom>
        </p:spPr>
      </p:pic>
      <p:sp>
        <p:nvSpPr>
          <p:cNvPr id="5" name="テキスト ボックス 4">
            <a:extLst>
              <a:ext uri="{FF2B5EF4-FFF2-40B4-BE49-F238E27FC236}">
                <a16:creationId xmlns:a16="http://schemas.microsoft.com/office/drawing/2014/main" id="{455FAD8D-FF79-4685-B506-7EE7FC9D60B0}"/>
              </a:ext>
            </a:extLst>
          </p:cNvPr>
          <p:cNvSpPr txBox="1"/>
          <p:nvPr/>
        </p:nvSpPr>
        <p:spPr>
          <a:xfrm>
            <a:off x="1" y="0"/>
            <a:ext cx="9906000" cy="584775"/>
          </a:xfrm>
          <a:prstGeom prst="rect">
            <a:avLst/>
          </a:prstGeom>
          <a:solidFill>
            <a:srgbClr val="1212E0"/>
          </a:solidFill>
        </p:spPr>
        <p:txBody>
          <a:bodyPr wrap="square" rtlCol="0">
            <a:spAutoFit/>
          </a:bodyPr>
          <a:lstStyle/>
          <a:p>
            <a:r>
              <a:rPr lang="ja-JP" altLang="en-US" sz="3200">
                <a:solidFill>
                  <a:schemeClr val="bg1"/>
                </a:solidFill>
                <a:latin typeface="HGP創英角ｺﾞｼｯｸUB" panose="020B0900000000000000" pitchFamily="50" charset="-128"/>
                <a:ea typeface="HGP創英角ｺﾞｼｯｸUB" panose="020B0900000000000000" pitchFamily="50" charset="-128"/>
              </a:rPr>
              <a:t>　</a:t>
            </a:r>
            <a:r>
              <a:rPr lang="ja-JP" altLang="en-US" sz="3200">
                <a:solidFill>
                  <a:schemeClr val="bg1"/>
                </a:solidFill>
                <a:latin typeface="HGS創英角ｺﾞｼｯｸUB" panose="020B0900000000000000" pitchFamily="50" charset="-128"/>
                <a:ea typeface="HGS創英角ｺﾞｼｯｸUB" panose="020B0900000000000000" pitchFamily="50" charset="-128"/>
              </a:rPr>
              <a:t>情報伝達及び避難誘導の記載例</a:t>
            </a:r>
            <a:r>
              <a:rPr lang="en-US" altLang="ja-JP" sz="3200">
                <a:solidFill>
                  <a:schemeClr val="bg1"/>
                </a:solidFill>
                <a:latin typeface="HGS創英角ｺﾞｼｯｸUB" panose="020B0900000000000000" pitchFamily="50" charset="-128"/>
                <a:ea typeface="HGS創英角ｺﾞｼｯｸUB" panose="020B0900000000000000" pitchFamily="50" charset="-128"/>
              </a:rPr>
              <a:t>(</a:t>
            </a:r>
            <a:r>
              <a:rPr lang="ja-JP" altLang="en-US" sz="3200">
                <a:solidFill>
                  <a:schemeClr val="bg1"/>
                </a:solidFill>
                <a:latin typeface="HGS創英角ｺﾞｼｯｸUB" panose="020B0900000000000000" pitchFamily="50" charset="-128"/>
                <a:ea typeface="HGS創英角ｺﾞｼｯｸUB" panose="020B0900000000000000" pitchFamily="50" charset="-128"/>
              </a:rPr>
              <a:t>その３</a:t>
            </a:r>
            <a:r>
              <a:rPr lang="en-US" altLang="ja-JP" sz="3200">
                <a:solidFill>
                  <a:schemeClr val="bg1"/>
                </a:solidFill>
                <a:latin typeface="HGS創英角ｺﾞｼｯｸUB" panose="020B0900000000000000" pitchFamily="50" charset="-128"/>
                <a:ea typeface="HGS創英角ｺﾞｼｯｸUB" panose="020B0900000000000000" pitchFamily="50" charset="-128"/>
              </a:rPr>
              <a:t>)</a:t>
            </a:r>
            <a:endParaRPr lang="zh-TW" altLang="en-US" sz="3200">
              <a:solidFill>
                <a:schemeClr val="bg1"/>
              </a:solidFill>
              <a:latin typeface="HGS創英角ｺﾞｼｯｸUB" panose="020B0900000000000000" pitchFamily="50" charset="-128"/>
              <a:ea typeface="HGS創英角ｺﾞｼｯｸUB" panose="020B0900000000000000" pitchFamily="50" charset="-128"/>
            </a:endParaRPr>
          </a:p>
        </p:txBody>
      </p:sp>
      <p:sp>
        <p:nvSpPr>
          <p:cNvPr id="3" name="テキスト ボックス 2"/>
          <p:cNvSpPr txBox="1"/>
          <p:nvPr/>
        </p:nvSpPr>
        <p:spPr>
          <a:xfrm>
            <a:off x="-8313" y="546675"/>
            <a:ext cx="9905999" cy="646331"/>
          </a:xfrm>
          <a:prstGeom prst="rect">
            <a:avLst/>
          </a:prstGeom>
          <a:noFill/>
          <a:ln>
            <a:noFill/>
          </a:ln>
        </p:spPr>
        <p:txBody>
          <a:bodyPr wrap="square" rtlCol="0">
            <a:spAutoFit/>
          </a:bodyPr>
          <a:lstStyle/>
          <a:p>
            <a:r>
              <a:rPr lang="en-US" altLang="ja-JP" dirty="0">
                <a:solidFill>
                  <a:srgbClr val="0000FF"/>
                </a:solidFill>
                <a:latin typeface="+mn-ea"/>
              </a:rPr>
              <a:t>【5.3</a:t>
            </a:r>
            <a:r>
              <a:rPr lang="ja-JP" altLang="en-US" dirty="0">
                <a:solidFill>
                  <a:srgbClr val="0000FF"/>
                </a:solidFill>
                <a:latin typeface="+mn-ea"/>
              </a:rPr>
              <a:t>　噴火警戒レベルの引上げ等が無く立入規制等が無い中で、突発的に噴火した場合</a:t>
            </a:r>
            <a:r>
              <a:rPr lang="en-US" altLang="ja-JP" dirty="0">
                <a:solidFill>
                  <a:srgbClr val="0000FF"/>
                </a:solidFill>
                <a:latin typeface="+mn-ea"/>
              </a:rPr>
              <a:t>】</a:t>
            </a:r>
            <a:r>
              <a:rPr lang="ja-JP" altLang="en-US" dirty="0">
                <a:solidFill>
                  <a:srgbClr val="0000FF"/>
                </a:solidFill>
                <a:latin typeface="+mn-ea"/>
              </a:rPr>
              <a:t>　</a:t>
            </a:r>
            <a:endParaRPr lang="en-US" altLang="ja-JP" dirty="0">
              <a:solidFill>
                <a:srgbClr val="0000FF"/>
              </a:solidFill>
              <a:latin typeface="+mn-ea"/>
            </a:endParaRPr>
          </a:p>
          <a:p>
            <a:r>
              <a:rPr lang="en-US" altLang="ja-JP" dirty="0">
                <a:solidFill>
                  <a:srgbClr val="0000FF"/>
                </a:solidFill>
                <a:latin typeface="+mn-ea"/>
              </a:rPr>
              <a:t>【5.4</a:t>
            </a:r>
            <a:r>
              <a:rPr lang="ja-JP" altLang="en-US" dirty="0">
                <a:solidFill>
                  <a:srgbClr val="0000FF"/>
                </a:solidFill>
                <a:latin typeface="+mn-ea"/>
              </a:rPr>
              <a:t>　事前に噴火警戒レベルが引き上げられないまま居住地域に影響を及ぼす噴火に至った場合</a:t>
            </a:r>
            <a:r>
              <a:rPr lang="en-US" altLang="ja-JP" dirty="0">
                <a:solidFill>
                  <a:srgbClr val="0000FF"/>
                </a:solidFill>
                <a:latin typeface="+mn-ea"/>
              </a:rPr>
              <a:t>】</a:t>
            </a:r>
            <a:endParaRPr lang="ja-JP" altLang="en-US" dirty="0">
              <a:solidFill>
                <a:srgbClr val="0000FF"/>
              </a:solidFill>
              <a:latin typeface="+mn-ea"/>
            </a:endParaRPr>
          </a:p>
        </p:txBody>
      </p:sp>
      <p:sp>
        <p:nvSpPr>
          <p:cNvPr id="14" name="テキスト ボックス 13">
            <a:extLst>
              <a:ext uri="{FF2B5EF4-FFF2-40B4-BE49-F238E27FC236}">
                <a16:creationId xmlns:a16="http://schemas.microsoft.com/office/drawing/2014/main" id="{382FE299-A533-4784-8440-630BC02C1F41}"/>
              </a:ext>
            </a:extLst>
          </p:cNvPr>
          <p:cNvSpPr txBox="1"/>
          <p:nvPr/>
        </p:nvSpPr>
        <p:spPr>
          <a:xfrm>
            <a:off x="21000" y="1302506"/>
            <a:ext cx="7105514" cy="400110"/>
          </a:xfrm>
          <a:prstGeom prst="rect">
            <a:avLst/>
          </a:prstGeom>
          <a:noFill/>
          <a:ln>
            <a:noFill/>
          </a:ln>
        </p:spPr>
        <p:txBody>
          <a:bodyPr wrap="square" rtlCol="0">
            <a:spAutoFit/>
          </a:bodyPr>
          <a:lstStyle/>
          <a:p>
            <a:r>
              <a:rPr lang="ja-JP" altLang="en-US" sz="2000">
                <a:latin typeface="+mn-ea"/>
              </a:rPr>
              <a:t>■当施設として行う情報収集・伝達</a:t>
            </a:r>
            <a:endParaRPr lang="en-US" altLang="ja-JP" sz="2000">
              <a:latin typeface="+mn-ea"/>
            </a:endParaRPr>
          </a:p>
        </p:txBody>
      </p:sp>
      <p:sp>
        <p:nvSpPr>
          <p:cNvPr id="30" name="正方形/長方形 29">
            <a:extLst>
              <a:ext uri="{FF2B5EF4-FFF2-40B4-BE49-F238E27FC236}">
                <a16:creationId xmlns:a16="http://schemas.microsoft.com/office/drawing/2014/main" id="{60A4EEE8-0688-4A34-88F7-7DDDF1395DBC}"/>
              </a:ext>
            </a:extLst>
          </p:cNvPr>
          <p:cNvSpPr/>
          <p:nvPr/>
        </p:nvSpPr>
        <p:spPr>
          <a:xfrm>
            <a:off x="21000" y="1302506"/>
            <a:ext cx="9864000" cy="5271651"/>
          </a:xfrm>
          <a:prstGeom prst="rect">
            <a:avLst/>
          </a:prstGeom>
          <a:noFill/>
          <a:ln w="2857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テキスト ボックス 37">
            <a:extLst>
              <a:ext uri="{FF2B5EF4-FFF2-40B4-BE49-F238E27FC236}">
                <a16:creationId xmlns:a16="http://schemas.microsoft.com/office/drawing/2014/main" id="{B5412ADF-04DE-4C07-8D47-6E5DB8A6EF90}"/>
              </a:ext>
            </a:extLst>
          </p:cNvPr>
          <p:cNvSpPr txBox="1"/>
          <p:nvPr/>
        </p:nvSpPr>
        <p:spPr>
          <a:xfrm>
            <a:off x="109365" y="4261229"/>
            <a:ext cx="5206412" cy="400110"/>
          </a:xfrm>
          <a:prstGeom prst="rect">
            <a:avLst/>
          </a:prstGeom>
          <a:noFill/>
          <a:ln>
            <a:noFill/>
          </a:ln>
        </p:spPr>
        <p:txBody>
          <a:bodyPr wrap="square" rtlCol="0">
            <a:spAutoFit/>
          </a:bodyPr>
          <a:lstStyle/>
          <a:p>
            <a:r>
              <a:rPr lang="ja-JP" altLang="en-US" sz="2000" dirty="0">
                <a:latin typeface="+mn-ea"/>
              </a:rPr>
              <a:t>■関係機関連絡先一覧</a:t>
            </a:r>
            <a:endParaRPr lang="en-US" altLang="ja-JP" sz="2000" dirty="0">
              <a:latin typeface="+mn-ea"/>
            </a:endParaRPr>
          </a:p>
        </p:txBody>
      </p:sp>
      <p:graphicFrame>
        <p:nvGraphicFramePr>
          <p:cNvPr id="10" name="表 9">
            <a:extLst>
              <a:ext uri="{FF2B5EF4-FFF2-40B4-BE49-F238E27FC236}">
                <a16:creationId xmlns:a16="http://schemas.microsoft.com/office/drawing/2014/main" id="{18B0E5C4-4E9F-4BA6-98D4-5CA9605A85F3}"/>
              </a:ext>
            </a:extLst>
          </p:cNvPr>
          <p:cNvGraphicFramePr>
            <a:graphicFrameLocks noGrp="1"/>
          </p:cNvGraphicFramePr>
          <p:nvPr>
            <p:extLst>
              <p:ext uri="{D42A27DB-BD31-4B8C-83A1-F6EECF244321}">
                <p14:modId xmlns:p14="http://schemas.microsoft.com/office/powerpoint/2010/main" val="1522438049"/>
              </p:ext>
            </p:extLst>
          </p:nvPr>
        </p:nvGraphicFramePr>
        <p:xfrm>
          <a:off x="266685" y="4641315"/>
          <a:ext cx="6416439" cy="1885950"/>
        </p:xfrm>
        <a:graphic>
          <a:graphicData uri="http://schemas.openxmlformats.org/drawingml/2006/table">
            <a:tbl>
              <a:tblPr firstRow="1" firstCol="1" lastRow="1" lastCol="1" bandRow="1" bandCol="1"/>
              <a:tblGrid>
                <a:gridCol w="1387238">
                  <a:extLst>
                    <a:ext uri="{9D8B030D-6E8A-4147-A177-3AD203B41FA5}">
                      <a16:colId xmlns:a16="http://schemas.microsoft.com/office/drawing/2014/main" val="58501927"/>
                    </a:ext>
                  </a:extLst>
                </a:gridCol>
                <a:gridCol w="852942">
                  <a:extLst>
                    <a:ext uri="{9D8B030D-6E8A-4147-A177-3AD203B41FA5}">
                      <a16:colId xmlns:a16="http://schemas.microsoft.com/office/drawing/2014/main" val="2789216633"/>
                    </a:ext>
                  </a:extLst>
                </a:gridCol>
                <a:gridCol w="1026658">
                  <a:extLst>
                    <a:ext uri="{9D8B030D-6E8A-4147-A177-3AD203B41FA5}">
                      <a16:colId xmlns:a16="http://schemas.microsoft.com/office/drawing/2014/main" val="1055485362"/>
                    </a:ext>
                  </a:extLst>
                </a:gridCol>
                <a:gridCol w="1930400">
                  <a:extLst>
                    <a:ext uri="{9D8B030D-6E8A-4147-A177-3AD203B41FA5}">
                      <a16:colId xmlns:a16="http://schemas.microsoft.com/office/drawing/2014/main" val="1493311122"/>
                    </a:ext>
                  </a:extLst>
                </a:gridCol>
                <a:gridCol w="1219201">
                  <a:extLst>
                    <a:ext uri="{9D8B030D-6E8A-4147-A177-3AD203B41FA5}">
                      <a16:colId xmlns:a16="http://schemas.microsoft.com/office/drawing/2014/main" val="3764402022"/>
                    </a:ext>
                  </a:extLst>
                </a:gridCol>
              </a:tblGrid>
              <a:tr h="121828">
                <a:tc>
                  <a:txBody>
                    <a:bodyPr/>
                    <a:lstStyle/>
                    <a:p>
                      <a:pPr algn="ctr"/>
                      <a:r>
                        <a:rPr lang="ja-JP" sz="1050">
                          <a:effectLst/>
                          <a:latin typeface="ＭＳ ゴシック" panose="020B0609070205080204" pitchFamily="49" charset="-128"/>
                          <a:ea typeface="游明朝" panose="02020400000000000000" pitchFamily="18" charset="-128"/>
                          <a:cs typeface="ＭＳ ゴシック" panose="020B0609070205080204" pitchFamily="49" charset="-128"/>
                        </a:rPr>
                        <a:t>分類</a:t>
                      </a:r>
                      <a:endParaRPr lang="ja-JP" sz="1100">
                        <a:effectLst/>
                        <a:latin typeface="ＭＳ ゴシック" panose="020B0609070205080204" pitchFamily="49" charset="-128"/>
                        <a:ea typeface="ＭＳ ゴシック" panose="020B0609070205080204" pitchFamily="49" charset="-128"/>
                        <a:cs typeface="ＭＳ ゴシック" panose="020B0609070205080204" pitchFamily="49" charset="-128"/>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gridSpan="2">
                  <a:txBody>
                    <a:bodyPr/>
                    <a:lstStyle/>
                    <a:p>
                      <a:pPr algn="ctr"/>
                      <a:r>
                        <a:rPr lang="ja-JP" sz="1050">
                          <a:solidFill>
                            <a:srgbClr val="000000"/>
                          </a:solidFill>
                          <a:effectLst/>
                          <a:latin typeface="ＭＳ ゴシック" panose="020B0609070205080204" pitchFamily="49" charset="-128"/>
                          <a:ea typeface="游明朝" panose="02020400000000000000" pitchFamily="18" charset="-128"/>
                          <a:cs typeface="ＭＳ ゴシック" panose="020B0609070205080204" pitchFamily="49" charset="-128"/>
                        </a:rPr>
                        <a:t>関係機関</a:t>
                      </a:r>
                      <a:endParaRPr lang="ja-JP" sz="1100">
                        <a:effectLst/>
                        <a:latin typeface="ＭＳ ゴシック" panose="020B0609070205080204" pitchFamily="49" charset="-128"/>
                        <a:ea typeface="ＭＳ ゴシック" panose="020B0609070205080204" pitchFamily="49" charset="-128"/>
                        <a:cs typeface="ＭＳ ゴシック" panose="020B0609070205080204" pitchFamily="49" charset="-128"/>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EEECE1"/>
                    </a:solidFill>
                  </a:tcPr>
                </a:tc>
                <a:tc hMerge="1">
                  <a:txBody>
                    <a:bodyPr/>
                    <a:lstStyle/>
                    <a:p>
                      <a:endParaRPr kumimoji="1" lang="ja-JP" altLang="en-US"/>
                    </a:p>
                  </a:txBody>
                  <a:tcPr/>
                </a:tc>
                <a:tc>
                  <a:txBody>
                    <a:bodyPr/>
                    <a:lstStyle/>
                    <a:p>
                      <a:pPr algn="ctr"/>
                      <a:r>
                        <a:rPr lang="en-US" sz="1050">
                          <a:solidFill>
                            <a:srgbClr val="000000"/>
                          </a:solidFill>
                          <a:effectLst/>
                          <a:latin typeface="游明朝" panose="02020400000000000000" pitchFamily="18" charset="-128"/>
                          <a:ea typeface="ＭＳ ゴシック" panose="020B0609070205080204" pitchFamily="49" charset="-128"/>
                          <a:cs typeface="ＭＳ ゴシック" panose="020B0609070205080204" pitchFamily="49" charset="-128"/>
                        </a:rPr>
                        <a:t>連絡先</a:t>
                      </a:r>
                      <a:endParaRPr lang="ja-JP" sz="1100">
                        <a:effectLst/>
                        <a:latin typeface="ＭＳ ゴシック" panose="020B0609070205080204" pitchFamily="49" charset="-128"/>
                        <a:ea typeface="ＭＳ ゴシック" panose="020B0609070205080204" pitchFamily="49" charset="-128"/>
                        <a:cs typeface="ＭＳ ゴシック" panose="020B0609070205080204" pitchFamily="49" charset="-128"/>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EEECE1"/>
                    </a:solidFill>
                  </a:tcPr>
                </a:tc>
                <a:tc>
                  <a:txBody>
                    <a:bodyPr/>
                    <a:lstStyle/>
                    <a:p>
                      <a:pPr algn="ctr"/>
                      <a:r>
                        <a:rPr lang="ja-JP" sz="1050">
                          <a:solidFill>
                            <a:srgbClr val="000000"/>
                          </a:solidFill>
                          <a:effectLst/>
                          <a:latin typeface="ＭＳ ゴシック" panose="020B0609070205080204" pitchFamily="49" charset="-128"/>
                          <a:ea typeface="游明朝" panose="02020400000000000000" pitchFamily="18" charset="-128"/>
                          <a:cs typeface="ＭＳ ゴシック" panose="020B0609070205080204" pitchFamily="49" charset="-128"/>
                        </a:rPr>
                        <a:t>担当窓口</a:t>
                      </a:r>
                      <a:endParaRPr lang="ja-JP" sz="1100">
                        <a:effectLst/>
                        <a:latin typeface="ＭＳ ゴシック" panose="020B0609070205080204" pitchFamily="49" charset="-128"/>
                        <a:ea typeface="ＭＳ ゴシック" panose="020B0609070205080204" pitchFamily="49" charset="-128"/>
                        <a:cs typeface="ＭＳ ゴシック" panose="020B0609070205080204" pitchFamily="49" charset="-128"/>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EEECE1"/>
                    </a:solidFill>
                  </a:tcPr>
                </a:tc>
                <a:extLst>
                  <a:ext uri="{0D108BD9-81ED-4DB2-BD59-A6C34878D82A}">
                    <a16:rowId xmlns:a16="http://schemas.microsoft.com/office/drawing/2014/main" val="1347702535"/>
                  </a:ext>
                </a:extLst>
              </a:tr>
              <a:tr h="264000">
                <a:tc>
                  <a:txBody>
                    <a:bodyPr/>
                    <a:lstStyle/>
                    <a:p>
                      <a:pPr indent="66675"/>
                      <a:r>
                        <a:rPr lang="ja-JP" sz="1050">
                          <a:effectLst/>
                          <a:latin typeface="ＭＳ ゴシック" panose="020B0609070205080204" pitchFamily="49" charset="-128"/>
                          <a:ea typeface="游明朝" panose="02020400000000000000" pitchFamily="18" charset="-128"/>
                          <a:cs typeface="ＭＳ ゴシック" panose="020B0609070205080204" pitchFamily="49" charset="-128"/>
                        </a:rPr>
                        <a:t>防災対応時の連絡先</a:t>
                      </a:r>
                      <a:endParaRPr lang="ja-JP" sz="1100">
                        <a:effectLst/>
                        <a:latin typeface="ＭＳ ゴシック" panose="020B0609070205080204" pitchFamily="49" charset="-128"/>
                        <a:ea typeface="ＭＳ ゴシック" panose="020B0609070205080204" pitchFamily="49" charset="-128"/>
                        <a:cs typeface="ＭＳ ゴシック" panose="020B0609070205080204" pitchFamily="49" charset="-128"/>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indent="66675"/>
                      <a:r>
                        <a:rPr lang="en-US" sz="1050">
                          <a:solidFill>
                            <a:srgbClr val="FF0000"/>
                          </a:solidFill>
                          <a:effectLst/>
                          <a:latin typeface="游明朝" panose="02020400000000000000" pitchFamily="18" charset="-128"/>
                          <a:ea typeface="ＭＳ ゴシック" panose="020B0609070205080204" pitchFamily="49" charset="-128"/>
                          <a:cs typeface="ＭＳ ゴシック" panose="020B0609070205080204" pitchFamily="49" charset="-128"/>
                        </a:rPr>
                        <a:t>○○</a:t>
                      </a:r>
                      <a:r>
                        <a:rPr lang="ja-JP" sz="1050">
                          <a:solidFill>
                            <a:srgbClr val="FF0000"/>
                          </a:solidFill>
                          <a:effectLst/>
                          <a:latin typeface="ＭＳ ゴシック" panose="020B0609070205080204" pitchFamily="49" charset="-128"/>
                          <a:ea typeface="游明朝" panose="02020400000000000000" pitchFamily="18" charset="-128"/>
                          <a:cs typeface="ＭＳ ゴシック" panose="020B0609070205080204" pitchFamily="49" charset="-128"/>
                        </a:rPr>
                        <a:t>市</a:t>
                      </a:r>
                      <a:endParaRPr lang="ja-JP" sz="1100">
                        <a:effectLst/>
                        <a:latin typeface="ＭＳ ゴシック" panose="020B0609070205080204" pitchFamily="49" charset="-128"/>
                        <a:ea typeface="ＭＳ ゴシック" panose="020B0609070205080204" pitchFamily="49" charset="-128"/>
                        <a:cs typeface="ＭＳ ゴシック" panose="020B0609070205080204" pitchFamily="49" charset="-128"/>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a:txBody>
                    <a:bodyPr/>
                    <a:lstStyle/>
                    <a:p>
                      <a:r>
                        <a:rPr lang="en-US" sz="1050" spc="-100">
                          <a:solidFill>
                            <a:srgbClr val="FF0000"/>
                          </a:solidFill>
                          <a:effectLst/>
                          <a:latin typeface="游明朝" panose="02020400000000000000" pitchFamily="18" charset="-128"/>
                          <a:ea typeface="ＭＳ ゴシック" panose="020B0609070205080204" pitchFamily="49" charset="-128"/>
                          <a:cs typeface="ＭＳ ゴシック" panose="020B0609070205080204" pitchFamily="49" charset="-128"/>
                        </a:rPr>
                        <a:t>○○課</a:t>
                      </a:r>
                      <a:r>
                        <a:rPr lang="ja-JP" sz="1050" spc="-100">
                          <a:solidFill>
                            <a:srgbClr val="FF0000"/>
                          </a:solidFill>
                          <a:effectLst/>
                          <a:latin typeface="ＭＳ ゴシック" panose="020B0609070205080204" pitchFamily="49" charset="-128"/>
                          <a:ea typeface="游明朝" panose="02020400000000000000" pitchFamily="18" charset="-128"/>
                          <a:cs typeface="ＭＳ ゴシック" panose="020B0609070205080204" pitchFamily="49" charset="-128"/>
                        </a:rPr>
                        <a:t>　</a:t>
                      </a:r>
                      <a:r>
                        <a:rPr lang="en-US" sz="1050" spc="-100">
                          <a:solidFill>
                            <a:srgbClr val="FF0000"/>
                          </a:solidFill>
                          <a:effectLst/>
                          <a:latin typeface="游明朝" panose="02020400000000000000" pitchFamily="18" charset="-128"/>
                          <a:ea typeface="ＭＳ ゴシック" panose="020B0609070205080204" pitchFamily="49" charset="-128"/>
                          <a:cs typeface="ＭＳ ゴシック" panose="020B0609070205080204" pitchFamily="49" charset="-128"/>
                        </a:rPr>
                        <a:t>直通電話： 0000-00-0000</a:t>
                      </a:r>
                      <a:endParaRPr lang="ja-JP" sz="1100">
                        <a:effectLst/>
                        <a:latin typeface="ＭＳ ゴシック" panose="020B0609070205080204" pitchFamily="49" charset="-128"/>
                        <a:ea typeface="ＭＳ ゴシック" panose="020B0609070205080204" pitchFamily="49" charset="-128"/>
                        <a:cs typeface="ＭＳ ゴシック" panose="020B0609070205080204" pitchFamily="49" charset="-128"/>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050" spc="-100">
                          <a:solidFill>
                            <a:srgbClr val="FF0000"/>
                          </a:solidFill>
                          <a:effectLst/>
                          <a:latin typeface="游明朝" panose="02020400000000000000" pitchFamily="18" charset="-128"/>
                          <a:ea typeface="ＭＳ ゴシック" panose="020B0609070205080204" pitchFamily="49" charset="-128"/>
                          <a:cs typeface="ＭＳ ゴシック" panose="020B0609070205080204" pitchFamily="49" charset="-128"/>
                        </a:rPr>
                        <a:t>○○課</a:t>
                      </a:r>
                      <a:r>
                        <a:rPr lang="ja-JP" sz="1050" spc="-100">
                          <a:solidFill>
                            <a:srgbClr val="FF0000"/>
                          </a:solidFill>
                          <a:effectLst/>
                          <a:latin typeface="ＭＳ ゴシック" panose="020B0609070205080204" pitchFamily="49" charset="-128"/>
                          <a:ea typeface="游明朝" panose="02020400000000000000" pitchFamily="18" charset="-128"/>
                          <a:cs typeface="ＭＳ ゴシック" panose="020B0609070205080204" pitchFamily="49" charset="-128"/>
                        </a:rPr>
                        <a:t>　役所　一郎</a:t>
                      </a:r>
                      <a:endParaRPr lang="ja-JP" sz="1100">
                        <a:effectLst/>
                        <a:latin typeface="ＭＳ ゴシック" panose="020B0609070205080204" pitchFamily="49" charset="-128"/>
                        <a:ea typeface="ＭＳ ゴシック" panose="020B0609070205080204" pitchFamily="49" charset="-128"/>
                        <a:cs typeface="ＭＳ ゴシック" panose="020B0609070205080204" pitchFamily="49" charset="-128"/>
                      </a:endParaRPr>
                    </a:p>
                  </a:txBody>
                  <a:tcPr marL="0" marR="0" marT="0" marB="0" anchor="ctr">
                    <a:lnL w="127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44605697"/>
                  </a:ext>
                </a:extLst>
              </a:tr>
              <a:tr h="243655">
                <a:tc rowSpan="6">
                  <a:txBody>
                    <a:bodyPr/>
                    <a:lstStyle/>
                    <a:p>
                      <a:pPr algn="ctr"/>
                      <a:r>
                        <a:rPr lang="ja-JP" sz="1050">
                          <a:effectLst/>
                          <a:latin typeface="ＭＳ ゴシック" panose="020B0609070205080204" pitchFamily="49" charset="-128"/>
                          <a:ea typeface="游明朝" panose="02020400000000000000" pitchFamily="18" charset="-128"/>
                          <a:cs typeface="ＭＳ ゴシック" panose="020B0609070205080204" pitchFamily="49" charset="-128"/>
                        </a:rPr>
                        <a:t>参考</a:t>
                      </a:r>
                      <a:endParaRPr lang="ja-JP" sz="1100">
                        <a:effectLst/>
                        <a:latin typeface="ＭＳ ゴシック" panose="020B0609070205080204" pitchFamily="49" charset="-128"/>
                        <a:ea typeface="ＭＳ ゴシック" panose="020B0609070205080204" pitchFamily="49" charset="-128"/>
                        <a:cs typeface="ＭＳ ゴシック" panose="020B0609070205080204" pitchFamily="49" charset="-128"/>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gn="ctr"/>
                      <a:r>
                        <a:rPr lang="ja-JP" sz="1050">
                          <a:solidFill>
                            <a:srgbClr val="FF0000"/>
                          </a:solidFill>
                          <a:effectLst/>
                          <a:latin typeface="ＭＳ ゴシック" panose="020B0609070205080204" pitchFamily="49" charset="-128"/>
                          <a:ea typeface="游明朝" panose="02020400000000000000" pitchFamily="18" charset="-128"/>
                          <a:cs typeface="ＭＳ ゴシック" panose="020B0609070205080204" pitchFamily="49" charset="-128"/>
                        </a:rPr>
                        <a:t>その他</a:t>
                      </a:r>
                      <a:endParaRPr lang="ja-JP" sz="1100">
                        <a:effectLst/>
                        <a:latin typeface="ＭＳ ゴシック" panose="020B0609070205080204" pitchFamily="49" charset="-128"/>
                        <a:ea typeface="ＭＳ ゴシック" panose="020B0609070205080204" pitchFamily="49" charset="-128"/>
                        <a:cs typeface="ＭＳ ゴシック" panose="020B0609070205080204" pitchFamily="49" charset="-128"/>
                      </a:endParaRPr>
                    </a:p>
                    <a:p>
                      <a:pPr indent="66675" algn="ctr"/>
                      <a:r>
                        <a:rPr lang="ja-JP" sz="1050">
                          <a:solidFill>
                            <a:srgbClr val="FF0000"/>
                          </a:solidFill>
                          <a:effectLst/>
                          <a:latin typeface="ＭＳ ゴシック" panose="020B0609070205080204" pitchFamily="49" charset="-128"/>
                          <a:ea typeface="游明朝" panose="02020400000000000000" pitchFamily="18" charset="-128"/>
                          <a:cs typeface="ＭＳ ゴシック" panose="020B0609070205080204" pitchFamily="49" charset="-128"/>
                        </a:rPr>
                        <a:t>関係機関</a:t>
                      </a:r>
                      <a:endParaRPr lang="ja-JP" sz="1100">
                        <a:effectLst/>
                        <a:latin typeface="ＭＳ ゴシック" panose="020B0609070205080204" pitchFamily="49" charset="-128"/>
                        <a:ea typeface="ＭＳ ゴシック" panose="020B0609070205080204" pitchFamily="49" charset="-128"/>
                        <a:cs typeface="ＭＳ ゴシック" panose="020B0609070205080204" pitchFamily="49" charset="-128"/>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53975"/>
                      <a:r>
                        <a:rPr lang="en-US" sz="1050" spc="-100">
                          <a:solidFill>
                            <a:srgbClr val="FF0000"/>
                          </a:solidFill>
                          <a:effectLst/>
                          <a:latin typeface="游明朝" panose="02020400000000000000" pitchFamily="18" charset="-128"/>
                          <a:ea typeface="ＭＳ ゴシック" panose="020B0609070205080204" pitchFamily="49" charset="-128"/>
                          <a:cs typeface="ＭＳ ゴシック" panose="020B0609070205080204" pitchFamily="49" charset="-128"/>
                        </a:rPr>
                        <a:t>○○地方気象台</a:t>
                      </a:r>
                      <a:endParaRPr lang="ja-JP" sz="1100">
                        <a:effectLst/>
                        <a:latin typeface="ＭＳ ゴシック" panose="020B0609070205080204" pitchFamily="49" charset="-128"/>
                        <a:ea typeface="ＭＳ ゴシック" panose="020B0609070205080204" pitchFamily="49" charset="-128"/>
                        <a:cs typeface="ＭＳ ゴシック" panose="020B0609070205080204" pitchFamily="49" charset="-128"/>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ja-JP" sz="1050" spc="-100">
                          <a:solidFill>
                            <a:srgbClr val="FF0000"/>
                          </a:solidFill>
                          <a:effectLst/>
                          <a:latin typeface="ＭＳ ゴシック" panose="020B0609070205080204" pitchFamily="49" charset="-128"/>
                          <a:ea typeface="游明朝" panose="02020400000000000000" pitchFamily="18" charset="-128"/>
                          <a:cs typeface="ＭＳ ゴシック" panose="020B0609070205080204" pitchFamily="49" charset="-128"/>
                        </a:rPr>
                        <a:t>固定電話：</a:t>
                      </a:r>
                      <a:r>
                        <a:rPr lang="en-US" sz="1050">
                          <a:solidFill>
                            <a:srgbClr val="FF0000"/>
                          </a:solidFill>
                          <a:effectLst/>
                          <a:latin typeface="游明朝" panose="02020400000000000000" pitchFamily="18" charset="-128"/>
                          <a:ea typeface="ＭＳ ゴシック" panose="020B0609070205080204" pitchFamily="49" charset="-128"/>
                          <a:cs typeface="ＭＳ ゴシック" panose="020B0609070205080204" pitchFamily="49" charset="-128"/>
                        </a:rPr>
                        <a:t>0000-00-0000</a:t>
                      </a:r>
                      <a:endParaRPr lang="ja-JP" sz="1100">
                        <a:effectLst/>
                        <a:latin typeface="ＭＳ ゴシック" panose="020B0609070205080204" pitchFamily="49" charset="-128"/>
                        <a:ea typeface="ＭＳ ゴシック" panose="020B0609070205080204" pitchFamily="49" charset="-128"/>
                        <a:cs typeface="ＭＳ ゴシック" panose="020B0609070205080204" pitchFamily="49" charset="-128"/>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050" spc="-100">
                          <a:solidFill>
                            <a:srgbClr val="FF0000"/>
                          </a:solidFill>
                          <a:effectLst/>
                          <a:latin typeface="游明朝" panose="02020400000000000000" pitchFamily="18" charset="-128"/>
                          <a:ea typeface="ＭＳ ゴシック" panose="020B0609070205080204" pitchFamily="49" charset="-128"/>
                          <a:cs typeface="ＭＳ ゴシック" panose="020B0609070205080204" pitchFamily="49" charset="-128"/>
                        </a:rPr>
                        <a:t> </a:t>
                      </a:r>
                      <a:endParaRPr lang="ja-JP" sz="1100">
                        <a:effectLst/>
                        <a:latin typeface="ＭＳ ゴシック" panose="020B0609070205080204" pitchFamily="49" charset="-128"/>
                        <a:ea typeface="ＭＳ ゴシック" panose="020B0609070205080204" pitchFamily="49" charset="-128"/>
                        <a:cs typeface="ＭＳ ゴシック" panose="020B0609070205080204" pitchFamily="49" charset="-128"/>
                      </a:endParaRPr>
                    </a:p>
                  </a:txBody>
                  <a:tcPr marL="0" marR="0" marT="0" marB="0" anchor="ctr">
                    <a:lnL w="127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09111213"/>
                  </a:ext>
                </a:extLst>
              </a:tr>
              <a:tr h="243655">
                <a:tc vMerge="1">
                  <a:txBody>
                    <a:bodyPr/>
                    <a:lstStyle/>
                    <a:p>
                      <a:endParaRPr kumimoji="1" lang="ja-JP" altLang="en-US"/>
                    </a:p>
                  </a:txBody>
                  <a:tcPr/>
                </a:tc>
                <a:tc vMerge="1">
                  <a:txBody>
                    <a:bodyPr/>
                    <a:lstStyle/>
                    <a:p>
                      <a:endParaRPr kumimoji="1" lang="ja-JP" altLang="en-US"/>
                    </a:p>
                  </a:txBody>
                  <a:tcPr/>
                </a:tc>
                <a:tc>
                  <a:txBody>
                    <a:bodyPr/>
                    <a:lstStyle/>
                    <a:p>
                      <a:pPr indent="53975"/>
                      <a:r>
                        <a:rPr lang="en-US" sz="1050" spc="-100">
                          <a:solidFill>
                            <a:srgbClr val="FF0000"/>
                          </a:solidFill>
                          <a:effectLst/>
                          <a:latin typeface="游明朝" panose="02020400000000000000" pitchFamily="18" charset="-128"/>
                          <a:ea typeface="ＭＳ ゴシック" panose="020B0609070205080204" pitchFamily="49" charset="-128"/>
                          <a:cs typeface="ＭＳ ゴシック" panose="020B0609070205080204" pitchFamily="49" charset="-128"/>
                        </a:rPr>
                        <a:t>○○消防署</a:t>
                      </a:r>
                      <a:endParaRPr lang="ja-JP" sz="1100">
                        <a:effectLst/>
                        <a:latin typeface="ＭＳ ゴシック" panose="020B0609070205080204" pitchFamily="49" charset="-128"/>
                        <a:ea typeface="ＭＳ ゴシック" panose="020B0609070205080204" pitchFamily="49" charset="-128"/>
                        <a:cs typeface="ＭＳ ゴシック" panose="020B0609070205080204" pitchFamily="49" charset="-128"/>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ja-JP" sz="1050" spc="-100">
                          <a:solidFill>
                            <a:srgbClr val="FF0000"/>
                          </a:solidFill>
                          <a:effectLst/>
                          <a:latin typeface="ＭＳ ゴシック" panose="020B0609070205080204" pitchFamily="49" charset="-128"/>
                          <a:ea typeface="游明朝" panose="02020400000000000000" pitchFamily="18" charset="-128"/>
                          <a:cs typeface="ＭＳ ゴシック" panose="020B0609070205080204" pitchFamily="49" charset="-128"/>
                        </a:rPr>
                        <a:t>固定電話：</a:t>
                      </a:r>
                      <a:r>
                        <a:rPr lang="en-US" sz="1050">
                          <a:solidFill>
                            <a:srgbClr val="FF0000"/>
                          </a:solidFill>
                          <a:effectLst/>
                          <a:latin typeface="游明朝" panose="02020400000000000000" pitchFamily="18" charset="-128"/>
                          <a:ea typeface="ＭＳ ゴシック" panose="020B0609070205080204" pitchFamily="49" charset="-128"/>
                          <a:cs typeface="ＭＳ ゴシック" panose="020B0609070205080204" pitchFamily="49" charset="-128"/>
                        </a:rPr>
                        <a:t>0000-00-0000</a:t>
                      </a:r>
                      <a:endParaRPr lang="ja-JP" sz="1100">
                        <a:effectLst/>
                        <a:latin typeface="ＭＳ ゴシック" panose="020B0609070205080204" pitchFamily="49" charset="-128"/>
                        <a:ea typeface="ＭＳ ゴシック" panose="020B0609070205080204" pitchFamily="49" charset="-128"/>
                        <a:cs typeface="ＭＳ ゴシック" panose="020B0609070205080204" pitchFamily="49" charset="-128"/>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050" spc="-100">
                          <a:solidFill>
                            <a:srgbClr val="FF0000"/>
                          </a:solidFill>
                          <a:effectLst/>
                          <a:latin typeface="游明朝" panose="02020400000000000000" pitchFamily="18" charset="-128"/>
                          <a:ea typeface="ＭＳ ゴシック" panose="020B0609070205080204" pitchFamily="49" charset="-128"/>
                          <a:cs typeface="ＭＳ ゴシック" panose="020B0609070205080204" pitchFamily="49" charset="-128"/>
                        </a:rPr>
                        <a:t> </a:t>
                      </a:r>
                      <a:endParaRPr lang="ja-JP" sz="1100">
                        <a:effectLst/>
                        <a:latin typeface="ＭＳ ゴシック" panose="020B0609070205080204" pitchFamily="49" charset="-128"/>
                        <a:ea typeface="ＭＳ ゴシック" panose="020B0609070205080204" pitchFamily="49" charset="-128"/>
                        <a:cs typeface="ＭＳ ゴシック" panose="020B0609070205080204" pitchFamily="49" charset="-128"/>
                      </a:endParaRPr>
                    </a:p>
                  </a:txBody>
                  <a:tcPr marL="0" marR="0" marT="0" marB="0" anchor="ctr">
                    <a:lnL w="127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28213424"/>
                  </a:ext>
                </a:extLst>
              </a:tr>
              <a:tr h="243655">
                <a:tc vMerge="1">
                  <a:txBody>
                    <a:bodyPr/>
                    <a:lstStyle/>
                    <a:p>
                      <a:endParaRPr kumimoji="1" lang="ja-JP" altLang="en-US"/>
                    </a:p>
                  </a:txBody>
                  <a:tcPr/>
                </a:tc>
                <a:tc vMerge="1">
                  <a:txBody>
                    <a:bodyPr/>
                    <a:lstStyle/>
                    <a:p>
                      <a:endParaRPr kumimoji="1" lang="ja-JP" altLang="en-US"/>
                    </a:p>
                  </a:txBody>
                  <a:tcPr/>
                </a:tc>
                <a:tc>
                  <a:txBody>
                    <a:bodyPr/>
                    <a:lstStyle/>
                    <a:p>
                      <a:pPr indent="53975"/>
                      <a:r>
                        <a:rPr lang="en-US" sz="1050" spc="-100">
                          <a:solidFill>
                            <a:srgbClr val="FF0000"/>
                          </a:solidFill>
                          <a:effectLst/>
                          <a:latin typeface="游明朝" panose="02020400000000000000" pitchFamily="18" charset="-128"/>
                          <a:ea typeface="ＭＳ ゴシック" panose="020B0609070205080204" pitchFamily="49" charset="-128"/>
                          <a:cs typeface="ＭＳ ゴシック" panose="020B0609070205080204" pitchFamily="49" charset="-128"/>
                        </a:rPr>
                        <a:t>○○警察署</a:t>
                      </a:r>
                      <a:endParaRPr lang="ja-JP" sz="1100">
                        <a:effectLst/>
                        <a:latin typeface="ＭＳ ゴシック" panose="020B0609070205080204" pitchFamily="49" charset="-128"/>
                        <a:ea typeface="ＭＳ ゴシック" panose="020B0609070205080204" pitchFamily="49" charset="-128"/>
                        <a:cs typeface="ＭＳ ゴシック" panose="020B0609070205080204" pitchFamily="49" charset="-128"/>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ja-JP" sz="1050" spc="-100">
                          <a:solidFill>
                            <a:srgbClr val="FF0000"/>
                          </a:solidFill>
                          <a:effectLst/>
                          <a:latin typeface="ＭＳ ゴシック" panose="020B0609070205080204" pitchFamily="49" charset="-128"/>
                          <a:ea typeface="游明朝" panose="02020400000000000000" pitchFamily="18" charset="-128"/>
                          <a:cs typeface="ＭＳ ゴシック" panose="020B0609070205080204" pitchFamily="49" charset="-128"/>
                        </a:rPr>
                        <a:t>固定電話：</a:t>
                      </a:r>
                      <a:r>
                        <a:rPr lang="en-US" sz="1050">
                          <a:solidFill>
                            <a:srgbClr val="FF0000"/>
                          </a:solidFill>
                          <a:effectLst/>
                          <a:latin typeface="游明朝" panose="02020400000000000000" pitchFamily="18" charset="-128"/>
                          <a:ea typeface="ＭＳ ゴシック" panose="020B0609070205080204" pitchFamily="49" charset="-128"/>
                          <a:cs typeface="ＭＳ ゴシック" panose="020B0609070205080204" pitchFamily="49" charset="-128"/>
                        </a:rPr>
                        <a:t>0000-00-0000</a:t>
                      </a:r>
                      <a:endParaRPr lang="ja-JP" sz="1100">
                        <a:effectLst/>
                        <a:latin typeface="ＭＳ ゴシック" panose="020B0609070205080204" pitchFamily="49" charset="-128"/>
                        <a:ea typeface="ＭＳ ゴシック" panose="020B0609070205080204" pitchFamily="49" charset="-128"/>
                        <a:cs typeface="ＭＳ ゴシック" panose="020B0609070205080204" pitchFamily="49" charset="-128"/>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050" spc="-100">
                          <a:solidFill>
                            <a:srgbClr val="FF0000"/>
                          </a:solidFill>
                          <a:effectLst/>
                          <a:latin typeface="游明朝" panose="02020400000000000000" pitchFamily="18" charset="-128"/>
                          <a:ea typeface="ＭＳ ゴシック" panose="020B0609070205080204" pitchFamily="49" charset="-128"/>
                          <a:cs typeface="ＭＳ ゴシック" panose="020B0609070205080204" pitchFamily="49" charset="-128"/>
                        </a:rPr>
                        <a:t> </a:t>
                      </a:r>
                      <a:endParaRPr lang="ja-JP" sz="1100">
                        <a:effectLst/>
                        <a:latin typeface="ＭＳ ゴシック" panose="020B0609070205080204" pitchFamily="49" charset="-128"/>
                        <a:ea typeface="ＭＳ ゴシック" panose="020B0609070205080204" pitchFamily="49" charset="-128"/>
                        <a:cs typeface="ＭＳ ゴシック" panose="020B0609070205080204" pitchFamily="49" charset="-128"/>
                      </a:endParaRPr>
                    </a:p>
                  </a:txBody>
                  <a:tcPr marL="0" marR="0" marT="0" marB="0" anchor="ctr">
                    <a:lnL w="127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0819680"/>
                  </a:ext>
                </a:extLst>
              </a:tr>
              <a:tr h="243655">
                <a:tc vMerge="1">
                  <a:txBody>
                    <a:bodyPr/>
                    <a:lstStyle/>
                    <a:p>
                      <a:endParaRPr kumimoji="1" lang="ja-JP" altLang="en-US"/>
                    </a:p>
                  </a:txBody>
                  <a:tcPr/>
                </a:tc>
                <a:tc rowSpan="3">
                  <a:txBody>
                    <a:bodyPr/>
                    <a:lstStyle/>
                    <a:p>
                      <a:pPr algn="ctr"/>
                      <a:r>
                        <a:rPr lang="en-US" sz="1050" err="1">
                          <a:solidFill>
                            <a:srgbClr val="FF0000"/>
                          </a:solidFill>
                          <a:effectLst/>
                          <a:latin typeface="游明朝" panose="02020400000000000000" pitchFamily="18" charset="-128"/>
                          <a:ea typeface="ＭＳ ゴシック" panose="020B0609070205080204" pitchFamily="49" charset="-128"/>
                          <a:cs typeface="ＭＳ ゴシック" panose="020B0609070205080204" pitchFamily="49" charset="-128"/>
                        </a:rPr>
                        <a:t>輸送</a:t>
                      </a:r>
                      <a:endParaRPr lang="ja-JP" sz="1100">
                        <a:effectLst/>
                        <a:latin typeface="ＭＳ ゴシック" panose="020B0609070205080204" pitchFamily="49" charset="-128"/>
                        <a:ea typeface="ＭＳ ゴシック" panose="020B0609070205080204" pitchFamily="49" charset="-128"/>
                        <a:cs typeface="ＭＳ ゴシック" panose="020B0609070205080204" pitchFamily="49" charset="-128"/>
                      </a:endParaRPr>
                    </a:p>
                    <a:p>
                      <a:pPr algn="ctr"/>
                      <a:r>
                        <a:rPr lang="en-US" sz="1050" err="1">
                          <a:solidFill>
                            <a:srgbClr val="FF0000"/>
                          </a:solidFill>
                          <a:effectLst/>
                          <a:latin typeface="游明朝" panose="02020400000000000000" pitchFamily="18" charset="-128"/>
                          <a:ea typeface="ＭＳ ゴシック" panose="020B0609070205080204" pitchFamily="49" charset="-128"/>
                          <a:cs typeface="ＭＳ ゴシック" panose="020B0609070205080204" pitchFamily="49" charset="-128"/>
                        </a:rPr>
                        <a:t>機関</a:t>
                      </a:r>
                      <a:endParaRPr lang="ja-JP" sz="1100">
                        <a:effectLst/>
                        <a:latin typeface="ＭＳ ゴシック" panose="020B0609070205080204" pitchFamily="49" charset="-128"/>
                        <a:ea typeface="ＭＳ ゴシック" panose="020B0609070205080204" pitchFamily="49" charset="-128"/>
                        <a:cs typeface="ＭＳ ゴシック" panose="020B0609070205080204" pitchFamily="49" charset="-128"/>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indent="53975"/>
                      <a:r>
                        <a:rPr lang="en-US" sz="1050" spc="-100">
                          <a:solidFill>
                            <a:srgbClr val="FF0000"/>
                          </a:solidFill>
                          <a:effectLst/>
                          <a:latin typeface="游明朝" panose="02020400000000000000" pitchFamily="18" charset="-128"/>
                          <a:ea typeface="ＭＳ ゴシック" panose="020B0609070205080204" pitchFamily="49" charset="-128"/>
                          <a:cs typeface="ＭＳ ゴシック" panose="020B0609070205080204" pitchFamily="49" charset="-128"/>
                        </a:rPr>
                        <a:t>○○交通(株)</a:t>
                      </a:r>
                      <a:endParaRPr lang="ja-JP" sz="1100">
                        <a:effectLst/>
                        <a:latin typeface="ＭＳ ゴシック" panose="020B0609070205080204" pitchFamily="49" charset="-128"/>
                        <a:ea typeface="ＭＳ ゴシック" panose="020B0609070205080204" pitchFamily="49" charset="-128"/>
                        <a:cs typeface="ＭＳ ゴシック" panose="020B0609070205080204" pitchFamily="49" charset="-128"/>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ja-JP" sz="1050" spc="-100">
                          <a:solidFill>
                            <a:srgbClr val="FF0000"/>
                          </a:solidFill>
                          <a:effectLst/>
                          <a:latin typeface="ＭＳ ゴシック" panose="020B0609070205080204" pitchFamily="49" charset="-128"/>
                          <a:ea typeface="游明朝" panose="02020400000000000000" pitchFamily="18" charset="-128"/>
                          <a:cs typeface="ＭＳ ゴシック" panose="020B0609070205080204" pitchFamily="49" charset="-128"/>
                        </a:rPr>
                        <a:t>固定電話：</a:t>
                      </a:r>
                      <a:r>
                        <a:rPr lang="en-US" sz="1050">
                          <a:solidFill>
                            <a:srgbClr val="FF0000"/>
                          </a:solidFill>
                          <a:effectLst/>
                          <a:latin typeface="游明朝" panose="02020400000000000000" pitchFamily="18" charset="-128"/>
                          <a:ea typeface="ＭＳ ゴシック" panose="020B0609070205080204" pitchFamily="49" charset="-128"/>
                          <a:cs typeface="ＭＳ ゴシック" panose="020B0609070205080204" pitchFamily="49" charset="-128"/>
                        </a:rPr>
                        <a:t>0000-00-0000</a:t>
                      </a:r>
                      <a:endParaRPr lang="ja-JP" sz="1100">
                        <a:effectLst/>
                        <a:latin typeface="ＭＳ ゴシック" panose="020B0609070205080204" pitchFamily="49" charset="-128"/>
                        <a:ea typeface="ＭＳ ゴシック" panose="020B0609070205080204" pitchFamily="49" charset="-128"/>
                        <a:cs typeface="ＭＳ ゴシック" panose="020B0609070205080204" pitchFamily="49" charset="-128"/>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050" spc="-100">
                          <a:solidFill>
                            <a:srgbClr val="FF0000"/>
                          </a:solidFill>
                          <a:effectLst/>
                          <a:latin typeface="游明朝" panose="02020400000000000000" pitchFamily="18" charset="-128"/>
                          <a:ea typeface="ＭＳ ゴシック" panose="020B0609070205080204" pitchFamily="49" charset="-128"/>
                          <a:cs typeface="ＭＳ ゴシック" panose="020B0609070205080204" pitchFamily="49" charset="-128"/>
                        </a:rPr>
                        <a:t> </a:t>
                      </a:r>
                      <a:endParaRPr lang="ja-JP" sz="1100">
                        <a:effectLst/>
                        <a:latin typeface="ＭＳ ゴシック" panose="020B0609070205080204" pitchFamily="49" charset="-128"/>
                        <a:ea typeface="ＭＳ ゴシック" panose="020B0609070205080204" pitchFamily="49" charset="-128"/>
                        <a:cs typeface="ＭＳ ゴシック" panose="020B0609070205080204" pitchFamily="49" charset="-128"/>
                      </a:endParaRPr>
                    </a:p>
                  </a:txBody>
                  <a:tcPr marL="0" marR="0" marT="0" marB="0" anchor="ctr">
                    <a:lnL w="127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86022340"/>
                  </a:ext>
                </a:extLst>
              </a:tr>
              <a:tr h="243655">
                <a:tc vMerge="1">
                  <a:txBody>
                    <a:bodyPr/>
                    <a:lstStyle/>
                    <a:p>
                      <a:endParaRPr kumimoji="1" lang="ja-JP" altLang="en-US"/>
                    </a:p>
                  </a:txBody>
                  <a:tcPr/>
                </a:tc>
                <a:tc vMerge="1">
                  <a:txBody>
                    <a:bodyPr/>
                    <a:lstStyle/>
                    <a:p>
                      <a:endParaRPr kumimoji="1" lang="ja-JP" altLang="en-US"/>
                    </a:p>
                  </a:txBody>
                  <a:tcPr/>
                </a:tc>
                <a:tc>
                  <a:txBody>
                    <a:bodyPr/>
                    <a:lstStyle/>
                    <a:p>
                      <a:pPr indent="53975"/>
                      <a:r>
                        <a:rPr lang="en-US" sz="1050" spc="-100">
                          <a:solidFill>
                            <a:srgbClr val="FF0000"/>
                          </a:solidFill>
                          <a:effectLst/>
                          <a:latin typeface="游明朝" panose="02020400000000000000" pitchFamily="18" charset="-128"/>
                          <a:ea typeface="ＭＳ ゴシック" panose="020B0609070205080204" pitchFamily="49" charset="-128"/>
                          <a:cs typeface="ＭＳ ゴシック" panose="020B0609070205080204" pitchFamily="49" charset="-128"/>
                        </a:rPr>
                        <a:t>○○バス(株)</a:t>
                      </a:r>
                      <a:endParaRPr lang="ja-JP" sz="1100">
                        <a:effectLst/>
                        <a:latin typeface="ＭＳ ゴシック" panose="020B0609070205080204" pitchFamily="49" charset="-128"/>
                        <a:ea typeface="ＭＳ ゴシック" panose="020B0609070205080204" pitchFamily="49" charset="-128"/>
                        <a:cs typeface="ＭＳ ゴシック" panose="020B0609070205080204" pitchFamily="49" charset="-128"/>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ja-JP" sz="1050" spc="-100">
                          <a:solidFill>
                            <a:srgbClr val="FF0000"/>
                          </a:solidFill>
                          <a:effectLst/>
                          <a:latin typeface="ＭＳ ゴシック" panose="020B0609070205080204" pitchFamily="49" charset="-128"/>
                          <a:ea typeface="游明朝" panose="02020400000000000000" pitchFamily="18" charset="-128"/>
                          <a:cs typeface="ＭＳ ゴシック" panose="020B0609070205080204" pitchFamily="49" charset="-128"/>
                        </a:rPr>
                        <a:t>固定電話：</a:t>
                      </a:r>
                      <a:r>
                        <a:rPr lang="en-US" sz="1050">
                          <a:solidFill>
                            <a:srgbClr val="FF0000"/>
                          </a:solidFill>
                          <a:effectLst/>
                          <a:latin typeface="游明朝" panose="02020400000000000000" pitchFamily="18" charset="-128"/>
                          <a:ea typeface="ＭＳ ゴシック" panose="020B0609070205080204" pitchFamily="49" charset="-128"/>
                          <a:cs typeface="ＭＳ ゴシック" panose="020B0609070205080204" pitchFamily="49" charset="-128"/>
                        </a:rPr>
                        <a:t>0000-00-0000</a:t>
                      </a:r>
                      <a:endParaRPr lang="ja-JP" sz="1100">
                        <a:effectLst/>
                        <a:latin typeface="ＭＳ ゴシック" panose="020B0609070205080204" pitchFamily="49" charset="-128"/>
                        <a:ea typeface="ＭＳ ゴシック" panose="020B0609070205080204" pitchFamily="49" charset="-128"/>
                        <a:cs typeface="ＭＳ ゴシック" panose="020B0609070205080204" pitchFamily="49" charset="-128"/>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050" spc="-100">
                          <a:solidFill>
                            <a:srgbClr val="FF0000"/>
                          </a:solidFill>
                          <a:effectLst/>
                          <a:latin typeface="游明朝" panose="02020400000000000000" pitchFamily="18" charset="-128"/>
                          <a:ea typeface="ＭＳ ゴシック" panose="020B0609070205080204" pitchFamily="49" charset="-128"/>
                          <a:cs typeface="ＭＳ ゴシック" panose="020B0609070205080204" pitchFamily="49" charset="-128"/>
                        </a:rPr>
                        <a:t> </a:t>
                      </a:r>
                      <a:endParaRPr lang="ja-JP" sz="1100">
                        <a:effectLst/>
                        <a:latin typeface="ＭＳ ゴシック" panose="020B0609070205080204" pitchFamily="49" charset="-128"/>
                        <a:ea typeface="ＭＳ ゴシック" panose="020B0609070205080204" pitchFamily="49" charset="-128"/>
                        <a:cs typeface="ＭＳ ゴシック" panose="020B0609070205080204" pitchFamily="49" charset="-128"/>
                      </a:endParaRPr>
                    </a:p>
                  </a:txBody>
                  <a:tcPr marL="0" marR="0" marT="0" marB="0" anchor="ctr">
                    <a:lnL w="127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59697225"/>
                  </a:ext>
                </a:extLst>
              </a:tr>
              <a:tr h="243655">
                <a:tc vMerge="1">
                  <a:txBody>
                    <a:bodyPr/>
                    <a:lstStyle/>
                    <a:p>
                      <a:endParaRPr kumimoji="1" lang="ja-JP" altLang="en-US"/>
                    </a:p>
                  </a:txBody>
                  <a:tcPr/>
                </a:tc>
                <a:tc vMerge="1">
                  <a:txBody>
                    <a:bodyPr/>
                    <a:lstStyle/>
                    <a:p>
                      <a:endParaRPr kumimoji="1" lang="ja-JP" altLang="en-US"/>
                    </a:p>
                  </a:txBody>
                  <a:tcPr/>
                </a:tc>
                <a:tc>
                  <a:txBody>
                    <a:bodyPr/>
                    <a:lstStyle/>
                    <a:p>
                      <a:pPr indent="53975"/>
                      <a:r>
                        <a:rPr lang="en-US" sz="1050" spc="-100">
                          <a:solidFill>
                            <a:srgbClr val="FF0000"/>
                          </a:solidFill>
                          <a:effectLst/>
                          <a:latin typeface="游明朝" panose="02020400000000000000" pitchFamily="18" charset="-128"/>
                          <a:ea typeface="ＭＳ ゴシック" panose="020B0609070205080204" pitchFamily="49" charset="-128"/>
                          <a:cs typeface="ＭＳ ゴシック" panose="020B0609070205080204" pitchFamily="49" charset="-128"/>
                        </a:rPr>
                        <a:t>○○タクシー</a:t>
                      </a:r>
                      <a:endParaRPr lang="ja-JP" sz="1100">
                        <a:effectLst/>
                        <a:latin typeface="ＭＳ ゴシック" panose="020B0609070205080204" pitchFamily="49" charset="-128"/>
                        <a:ea typeface="ＭＳ ゴシック" panose="020B0609070205080204" pitchFamily="49" charset="-128"/>
                        <a:cs typeface="ＭＳ ゴシック" panose="020B0609070205080204" pitchFamily="49" charset="-128"/>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r>
                        <a:rPr lang="ja-JP" sz="1050" spc="-100">
                          <a:solidFill>
                            <a:srgbClr val="FF0000"/>
                          </a:solidFill>
                          <a:effectLst/>
                          <a:latin typeface="ＭＳ ゴシック" panose="020B0609070205080204" pitchFamily="49" charset="-128"/>
                          <a:ea typeface="游明朝" panose="02020400000000000000" pitchFamily="18" charset="-128"/>
                          <a:cs typeface="ＭＳ ゴシック" panose="020B0609070205080204" pitchFamily="49" charset="-128"/>
                        </a:rPr>
                        <a:t>固定電話：</a:t>
                      </a:r>
                      <a:r>
                        <a:rPr lang="en-US" sz="1050">
                          <a:solidFill>
                            <a:srgbClr val="FF0000"/>
                          </a:solidFill>
                          <a:effectLst/>
                          <a:latin typeface="游明朝" panose="02020400000000000000" pitchFamily="18" charset="-128"/>
                          <a:ea typeface="ＭＳ ゴシック" panose="020B0609070205080204" pitchFamily="49" charset="-128"/>
                          <a:cs typeface="ＭＳ ゴシック" panose="020B0609070205080204" pitchFamily="49" charset="-128"/>
                        </a:rPr>
                        <a:t>0000-00-0000</a:t>
                      </a:r>
                      <a:endParaRPr lang="ja-JP" sz="1100">
                        <a:effectLst/>
                        <a:latin typeface="ＭＳ ゴシック" panose="020B0609070205080204" pitchFamily="49" charset="-128"/>
                        <a:ea typeface="ＭＳ ゴシック" panose="020B0609070205080204" pitchFamily="49" charset="-128"/>
                        <a:cs typeface="ＭＳ ゴシック" panose="020B0609070205080204" pitchFamily="49" charset="-128"/>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r>
                        <a:rPr lang="en-US" sz="1050" spc="-100" dirty="0">
                          <a:solidFill>
                            <a:srgbClr val="FF0000"/>
                          </a:solidFill>
                          <a:effectLst/>
                          <a:latin typeface="游明朝" panose="02020400000000000000" pitchFamily="18" charset="-128"/>
                          <a:ea typeface="ＭＳ ゴシック" panose="020B0609070205080204" pitchFamily="49" charset="-128"/>
                          <a:cs typeface="ＭＳ ゴシック" panose="020B0609070205080204" pitchFamily="49" charset="-128"/>
                        </a:rPr>
                        <a:t> </a:t>
                      </a:r>
                      <a:endParaRPr lang="ja-JP" sz="1100" dirty="0">
                        <a:effectLst/>
                        <a:latin typeface="ＭＳ ゴシック" panose="020B0609070205080204" pitchFamily="49" charset="-128"/>
                        <a:ea typeface="ＭＳ ゴシック" panose="020B0609070205080204" pitchFamily="49" charset="-128"/>
                        <a:cs typeface="ＭＳ ゴシック" panose="020B0609070205080204" pitchFamily="49" charset="-128"/>
                      </a:endParaRPr>
                    </a:p>
                  </a:txBody>
                  <a:tcPr marL="0" marR="0" marT="0" marB="0" anchor="ctr">
                    <a:lnL w="127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00956269"/>
                  </a:ext>
                </a:extLst>
              </a:tr>
            </a:tbl>
          </a:graphicData>
        </a:graphic>
      </p:graphicFrame>
      <p:sp>
        <p:nvSpPr>
          <p:cNvPr id="37" name="吹き出し: 角を丸めた四角形 29">
            <a:extLst>
              <a:ext uri="{FF2B5EF4-FFF2-40B4-BE49-F238E27FC236}">
                <a16:creationId xmlns:a16="http://schemas.microsoft.com/office/drawing/2014/main" id="{695A80B5-42FB-41D0-BBF4-E00D7032FFF8}"/>
              </a:ext>
            </a:extLst>
          </p:cNvPr>
          <p:cNvSpPr/>
          <p:nvPr/>
        </p:nvSpPr>
        <p:spPr>
          <a:xfrm>
            <a:off x="5735044" y="3513773"/>
            <a:ext cx="3947378" cy="1141416"/>
          </a:xfrm>
          <a:prstGeom prst="wedgeRoundRectCallout">
            <a:avLst>
              <a:gd name="adj1" fmla="val -68233"/>
              <a:gd name="adj2" fmla="val 59030"/>
              <a:gd name="adj3" fmla="val 16667"/>
            </a:avLst>
          </a:prstGeom>
          <a:solidFill>
            <a:srgbClr val="66CCFF"/>
          </a:solidFill>
          <a:ln>
            <a:solidFill>
              <a:schemeClr val="tx1"/>
            </a:solidFill>
          </a:ln>
        </p:spPr>
        <p:style>
          <a:lnRef idx="1">
            <a:schemeClr val="accent4"/>
          </a:lnRef>
          <a:fillRef idx="3">
            <a:schemeClr val="accent4"/>
          </a:fillRef>
          <a:effectRef idx="2">
            <a:schemeClr val="accent4"/>
          </a:effectRef>
          <a:fontRef idx="minor">
            <a:schemeClr val="lt1"/>
          </a:fontRef>
        </p:style>
        <p:txBody>
          <a:bodyPr rtlCol="0" anchor="ctr"/>
          <a:lstStyle/>
          <a:p>
            <a:r>
              <a:rPr kumimoji="1" lang="en-US" altLang="ja-JP" sz="2000">
                <a:solidFill>
                  <a:schemeClr val="tx1"/>
                </a:solidFill>
              </a:rPr>
              <a:t>【</a:t>
            </a:r>
            <a:r>
              <a:rPr kumimoji="1" lang="ja-JP" altLang="en-US" sz="2000">
                <a:solidFill>
                  <a:srgbClr val="FF0000"/>
                </a:solidFill>
              </a:rPr>
              <a:t>関係機関連絡先一覧</a:t>
            </a:r>
            <a:r>
              <a:rPr kumimoji="1" lang="ja-JP" altLang="en-US" sz="2000">
                <a:solidFill>
                  <a:schemeClr val="tx1"/>
                </a:solidFill>
              </a:rPr>
              <a:t>の記載例</a:t>
            </a:r>
            <a:r>
              <a:rPr kumimoji="1" lang="en-US" altLang="ja-JP" sz="2000">
                <a:solidFill>
                  <a:schemeClr val="tx1"/>
                </a:solidFill>
              </a:rPr>
              <a:t>】</a:t>
            </a:r>
          </a:p>
          <a:p>
            <a:r>
              <a:rPr lang="ja-JP" altLang="en-US" sz="2000">
                <a:solidFill>
                  <a:schemeClr val="tx1"/>
                </a:solidFill>
              </a:rPr>
              <a:t>市町村の連絡窓口や協定を結んでいる輸送機関等を確認して記載</a:t>
            </a:r>
            <a:endParaRPr kumimoji="1" lang="en-US" altLang="ja-JP" sz="2000">
              <a:solidFill>
                <a:schemeClr val="tx1"/>
              </a:solidFill>
            </a:endParaRPr>
          </a:p>
        </p:txBody>
      </p:sp>
      <p:sp>
        <p:nvSpPr>
          <p:cNvPr id="2" name="スライド番号プレースホルダー 1">
            <a:extLst>
              <a:ext uri="{FF2B5EF4-FFF2-40B4-BE49-F238E27FC236}">
                <a16:creationId xmlns:a16="http://schemas.microsoft.com/office/drawing/2014/main" id="{24572482-95CB-44FD-A43C-802F4FBD502D}"/>
              </a:ext>
            </a:extLst>
          </p:cNvPr>
          <p:cNvSpPr>
            <a:spLocks noGrp="1"/>
          </p:cNvSpPr>
          <p:nvPr>
            <p:ph type="sldNum" sz="quarter" idx="12"/>
          </p:nvPr>
        </p:nvSpPr>
        <p:spPr/>
        <p:txBody>
          <a:bodyPr/>
          <a:lstStyle/>
          <a:p>
            <a:r>
              <a:rPr kumimoji="1" lang="en-US" altLang="ja-JP" dirty="0"/>
              <a:t>40</a:t>
            </a:r>
            <a:endParaRPr kumimoji="1" lang="ja-JP" altLang="en-US" dirty="0"/>
          </a:p>
        </p:txBody>
      </p:sp>
      <p:sp>
        <p:nvSpPr>
          <p:cNvPr id="9" name="吹き出し: 角を丸めた四角形 29">
            <a:extLst>
              <a:ext uri="{FF2B5EF4-FFF2-40B4-BE49-F238E27FC236}">
                <a16:creationId xmlns:a16="http://schemas.microsoft.com/office/drawing/2014/main" id="{03617DF4-83F7-4263-BC28-3CA8FC26CF83}"/>
              </a:ext>
            </a:extLst>
          </p:cNvPr>
          <p:cNvSpPr/>
          <p:nvPr/>
        </p:nvSpPr>
        <p:spPr>
          <a:xfrm>
            <a:off x="5576553" y="1800861"/>
            <a:ext cx="4201194" cy="1590604"/>
          </a:xfrm>
          <a:prstGeom prst="wedgeRoundRectCallout">
            <a:avLst>
              <a:gd name="adj1" fmla="val -61615"/>
              <a:gd name="adj2" fmla="val 38188"/>
              <a:gd name="adj3" fmla="val 16667"/>
            </a:avLst>
          </a:prstGeom>
          <a:solidFill>
            <a:srgbClr val="66CCFF"/>
          </a:solidFill>
          <a:ln>
            <a:solidFill>
              <a:schemeClr val="tx1"/>
            </a:solidFill>
          </a:ln>
        </p:spPr>
        <p:style>
          <a:lnRef idx="1">
            <a:schemeClr val="accent4"/>
          </a:lnRef>
          <a:fillRef idx="3">
            <a:schemeClr val="accent4"/>
          </a:fillRef>
          <a:effectRef idx="2">
            <a:schemeClr val="accent4"/>
          </a:effectRef>
          <a:fontRef idx="minor">
            <a:schemeClr val="lt1"/>
          </a:fontRef>
        </p:style>
        <p:txBody>
          <a:bodyPr rtlCol="0" anchor="ctr"/>
          <a:lstStyle/>
          <a:p>
            <a:r>
              <a:rPr kumimoji="1" lang="en-US" altLang="ja-JP" sz="2000">
                <a:solidFill>
                  <a:schemeClr val="tx1"/>
                </a:solidFill>
              </a:rPr>
              <a:t>【</a:t>
            </a:r>
            <a:r>
              <a:rPr kumimoji="1" lang="ja-JP" altLang="en-US" sz="2000">
                <a:solidFill>
                  <a:srgbClr val="FF0000"/>
                </a:solidFill>
              </a:rPr>
              <a:t>情報収集・伝達</a:t>
            </a:r>
            <a:r>
              <a:rPr kumimoji="1" lang="ja-JP" altLang="en-US" sz="2000">
                <a:solidFill>
                  <a:schemeClr val="tx1"/>
                </a:solidFill>
              </a:rPr>
              <a:t>の記載例</a:t>
            </a:r>
            <a:r>
              <a:rPr kumimoji="1" lang="en-US" altLang="ja-JP" sz="2000">
                <a:solidFill>
                  <a:schemeClr val="tx1"/>
                </a:solidFill>
              </a:rPr>
              <a:t>】</a:t>
            </a:r>
          </a:p>
          <a:p>
            <a:r>
              <a:rPr lang="ja-JP" altLang="en-US" sz="2000">
                <a:solidFill>
                  <a:schemeClr val="tx1"/>
                </a:solidFill>
              </a:rPr>
              <a:t>事前に噴火警戒レベルが引き上げられないまま噴火した場合に施設のとるべき対応（施設の状況把握や市町村との協議事項等）を整理</a:t>
            </a:r>
            <a:endParaRPr kumimoji="1" lang="en-US" altLang="ja-JP" sz="2000">
              <a:solidFill>
                <a:schemeClr val="tx1"/>
              </a:solidFill>
            </a:endParaRPr>
          </a:p>
        </p:txBody>
      </p:sp>
      <p:grpSp>
        <p:nvGrpSpPr>
          <p:cNvPr id="12" name="グループ化 11">
            <a:extLst>
              <a:ext uri="{FF2B5EF4-FFF2-40B4-BE49-F238E27FC236}">
                <a16:creationId xmlns:a16="http://schemas.microsoft.com/office/drawing/2014/main" id="{5B7A0765-8FB0-4AF1-9294-F92F9EEF1053}"/>
              </a:ext>
            </a:extLst>
          </p:cNvPr>
          <p:cNvGrpSpPr/>
          <p:nvPr/>
        </p:nvGrpSpPr>
        <p:grpSpPr>
          <a:xfrm>
            <a:off x="6832792" y="1125363"/>
            <a:ext cx="1240791" cy="584775"/>
            <a:chOff x="2228296" y="2803241"/>
            <a:chExt cx="1240791" cy="584775"/>
          </a:xfrm>
        </p:grpSpPr>
        <p:sp>
          <p:nvSpPr>
            <p:cNvPr id="13" name="吹き出し: 角を丸めた四角形 12">
              <a:extLst>
                <a:ext uri="{FF2B5EF4-FFF2-40B4-BE49-F238E27FC236}">
                  <a16:creationId xmlns:a16="http://schemas.microsoft.com/office/drawing/2014/main" id="{96E71AD1-5138-437D-BFAD-B9EA8C095011}"/>
                </a:ext>
              </a:extLst>
            </p:cNvPr>
            <p:cNvSpPr/>
            <p:nvPr/>
          </p:nvSpPr>
          <p:spPr>
            <a:xfrm>
              <a:off x="2228296" y="2843751"/>
              <a:ext cx="1240791" cy="492679"/>
            </a:xfrm>
            <a:prstGeom prst="wedgeRoundRectCallout">
              <a:avLst>
                <a:gd name="adj1" fmla="val -57823"/>
                <a:gd name="adj2" fmla="val -49219"/>
                <a:gd name="adj3" fmla="val 16667"/>
              </a:avLst>
            </a:prstGeom>
            <a:solidFill>
              <a:srgbClr val="FFCCCC"/>
            </a:solidFill>
            <a:ln>
              <a:solidFill>
                <a:schemeClr val="tx1"/>
              </a:solidFill>
            </a:ln>
          </p:spPr>
          <p:style>
            <a:lnRef idx="1">
              <a:schemeClr val="accent4"/>
            </a:lnRef>
            <a:fillRef idx="2">
              <a:schemeClr val="accent4"/>
            </a:fillRef>
            <a:effectRef idx="1">
              <a:schemeClr val="accent4"/>
            </a:effectRef>
            <a:fontRef idx="minor">
              <a:schemeClr val="dk1"/>
            </a:fontRef>
          </p:style>
          <p:txBody>
            <a:bodyPr wrap="square" lIns="36000" tIns="0" rIns="36000" bIns="0" rtlCol="0" anchor="ctr">
              <a:spAutoFit/>
            </a:bodyPr>
            <a:lstStyle/>
            <a:p>
              <a:pPr algn="ctr"/>
              <a:endParaRPr kumimoji="1" lang="ja-JP" altLang="en-US" sz="1200" dirty="0">
                <a:latin typeface="メイリオ" panose="020B0604030504040204" pitchFamily="50" charset="-128"/>
                <a:ea typeface="メイリオ" panose="020B0604030504040204" pitchFamily="50" charset="-128"/>
              </a:endParaRPr>
            </a:p>
          </p:txBody>
        </p:sp>
        <p:sp>
          <p:nvSpPr>
            <p:cNvPr id="15" name="テキスト ボックス 14">
              <a:extLst>
                <a:ext uri="{FF2B5EF4-FFF2-40B4-BE49-F238E27FC236}">
                  <a16:creationId xmlns:a16="http://schemas.microsoft.com/office/drawing/2014/main" id="{A203CA8E-0D78-4D8C-9F54-A54F32D45ED8}"/>
                </a:ext>
              </a:extLst>
            </p:cNvPr>
            <p:cNvSpPr txBox="1"/>
            <p:nvPr/>
          </p:nvSpPr>
          <p:spPr>
            <a:xfrm>
              <a:off x="2331940" y="2803241"/>
              <a:ext cx="1068690" cy="584775"/>
            </a:xfrm>
            <a:prstGeom prst="rect">
              <a:avLst/>
            </a:prstGeom>
            <a:noFill/>
          </p:spPr>
          <p:txBody>
            <a:bodyPr wrap="none" rtlCol="0">
              <a:spAutoFit/>
            </a:bodyPr>
            <a:lstStyle/>
            <a:p>
              <a:pPr algn="ctr"/>
              <a:r>
                <a:rPr kumimoji="1" lang="ja-JP" altLang="en-US" sz="1400" dirty="0"/>
                <a:t>作成ガイド</a:t>
              </a:r>
              <a:endParaRPr kumimoji="1" lang="en-US" altLang="ja-JP" sz="1400" dirty="0"/>
            </a:p>
            <a:p>
              <a:r>
                <a:rPr lang="en-US" altLang="ja-JP" dirty="0"/>
                <a:t>24</a:t>
              </a:r>
              <a:r>
                <a:rPr lang="ja-JP" altLang="en-US" dirty="0"/>
                <a:t>ページ</a:t>
              </a:r>
              <a:endParaRPr kumimoji="1" lang="ja-JP" altLang="en-US" dirty="0"/>
            </a:p>
          </p:txBody>
        </p:sp>
      </p:grpSp>
      <p:sp>
        <p:nvSpPr>
          <p:cNvPr id="17" name="テキスト ボックス 16">
            <a:extLst>
              <a:ext uri="{FF2B5EF4-FFF2-40B4-BE49-F238E27FC236}">
                <a16:creationId xmlns:a16="http://schemas.microsoft.com/office/drawing/2014/main" id="{E9216301-5B96-4686-A31A-CCA2325F52C3}"/>
              </a:ext>
            </a:extLst>
          </p:cNvPr>
          <p:cNvSpPr txBox="1"/>
          <p:nvPr/>
        </p:nvSpPr>
        <p:spPr>
          <a:xfrm>
            <a:off x="408981" y="6588367"/>
            <a:ext cx="3764172" cy="276999"/>
          </a:xfrm>
          <a:prstGeom prst="rect">
            <a:avLst/>
          </a:prstGeom>
          <a:noFill/>
        </p:spPr>
        <p:txBody>
          <a:bodyPr wrap="none" rtlCol="0">
            <a:spAutoFit/>
          </a:bodyPr>
          <a:lstStyle/>
          <a:p>
            <a:r>
              <a:rPr kumimoji="1" lang="en-US" altLang="ja-JP" sz="1200" dirty="0"/>
              <a:t>※</a:t>
            </a:r>
            <a:r>
              <a:rPr kumimoji="1" lang="ja-JP" altLang="en-US" sz="1200" dirty="0"/>
              <a:t>作成ガイドの参照ページは「居住地域の単独施設版」</a:t>
            </a:r>
          </a:p>
        </p:txBody>
      </p:sp>
    </p:spTree>
    <p:extLst>
      <p:ext uri="{BB962C8B-B14F-4D97-AF65-F5344CB8AC3E}">
        <p14:creationId xmlns:p14="http://schemas.microsoft.com/office/powerpoint/2010/main" val="32197769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図 32">
            <a:extLst>
              <a:ext uri="{FF2B5EF4-FFF2-40B4-BE49-F238E27FC236}">
                <a16:creationId xmlns:a16="http://schemas.microsoft.com/office/drawing/2014/main" id="{7A60A2DB-E033-4EE8-910A-9EB1D51D958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2230"/>
          <a:stretch/>
        </p:blipFill>
        <p:spPr bwMode="auto">
          <a:xfrm>
            <a:off x="650293" y="3782295"/>
            <a:ext cx="4562072" cy="2772000"/>
          </a:xfrm>
          <a:prstGeom prst="rect">
            <a:avLst/>
          </a:prstGeom>
          <a:noFill/>
          <a:ln>
            <a:noFill/>
          </a:ln>
        </p:spPr>
      </p:pic>
      <p:pic>
        <p:nvPicPr>
          <p:cNvPr id="5" name="図 4">
            <a:extLst>
              <a:ext uri="{FF2B5EF4-FFF2-40B4-BE49-F238E27FC236}">
                <a16:creationId xmlns:a16="http://schemas.microsoft.com/office/drawing/2014/main" id="{04E24096-924F-4A95-B419-A154478A6E9C}"/>
              </a:ext>
            </a:extLst>
          </p:cNvPr>
          <p:cNvPicPr>
            <a:picLocks noChangeAspect="1"/>
          </p:cNvPicPr>
          <p:nvPr/>
        </p:nvPicPr>
        <p:blipFill>
          <a:blip r:embed="rId4"/>
          <a:stretch>
            <a:fillRect/>
          </a:stretch>
        </p:blipFill>
        <p:spPr>
          <a:xfrm>
            <a:off x="579423" y="1624309"/>
            <a:ext cx="4707847" cy="1418566"/>
          </a:xfrm>
          <a:prstGeom prst="rect">
            <a:avLst/>
          </a:prstGeom>
        </p:spPr>
      </p:pic>
      <p:sp>
        <p:nvSpPr>
          <p:cNvPr id="15" name="テキスト ボックス 14">
            <a:extLst>
              <a:ext uri="{FF2B5EF4-FFF2-40B4-BE49-F238E27FC236}">
                <a16:creationId xmlns:a16="http://schemas.microsoft.com/office/drawing/2014/main" id="{2EFDA4A7-25E9-4F74-AFB8-FB0B567031A3}"/>
              </a:ext>
            </a:extLst>
          </p:cNvPr>
          <p:cNvSpPr txBox="1"/>
          <p:nvPr/>
        </p:nvSpPr>
        <p:spPr>
          <a:xfrm>
            <a:off x="73990" y="1138424"/>
            <a:ext cx="5498550" cy="400110"/>
          </a:xfrm>
          <a:prstGeom prst="rect">
            <a:avLst/>
          </a:prstGeom>
          <a:noFill/>
          <a:ln>
            <a:noFill/>
          </a:ln>
        </p:spPr>
        <p:txBody>
          <a:bodyPr wrap="square" rtlCol="0">
            <a:spAutoFit/>
          </a:bodyPr>
          <a:lstStyle/>
          <a:p>
            <a:r>
              <a:rPr lang="ja-JP" altLang="en-US" sz="2000">
                <a:latin typeface="+mn-ea"/>
              </a:rPr>
              <a:t>■</a:t>
            </a:r>
            <a:r>
              <a:rPr lang="ja-JP" altLang="en-US" sz="2000" u="sng">
                <a:latin typeface="+mn-ea"/>
              </a:rPr>
              <a:t>利用者への情報伝達</a:t>
            </a:r>
            <a:endParaRPr lang="en-US" altLang="ja-JP" sz="2000" u="sng">
              <a:latin typeface="+mn-ea"/>
            </a:endParaRPr>
          </a:p>
        </p:txBody>
      </p:sp>
      <p:sp>
        <p:nvSpPr>
          <p:cNvPr id="16" name="テキスト ボックス 15">
            <a:extLst>
              <a:ext uri="{FF2B5EF4-FFF2-40B4-BE49-F238E27FC236}">
                <a16:creationId xmlns:a16="http://schemas.microsoft.com/office/drawing/2014/main" id="{95F683D2-73D9-4235-BFB8-68768C2EDC02}"/>
              </a:ext>
            </a:extLst>
          </p:cNvPr>
          <p:cNvSpPr txBox="1"/>
          <p:nvPr/>
        </p:nvSpPr>
        <p:spPr>
          <a:xfrm>
            <a:off x="52989" y="3322350"/>
            <a:ext cx="5672967" cy="400110"/>
          </a:xfrm>
          <a:prstGeom prst="rect">
            <a:avLst/>
          </a:prstGeom>
          <a:noFill/>
          <a:ln>
            <a:noFill/>
          </a:ln>
        </p:spPr>
        <p:txBody>
          <a:bodyPr wrap="square" rtlCol="0">
            <a:spAutoFit/>
          </a:bodyPr>
          <a:lstStyle/>
          <a:p>
            <a:r>
              <a:rPr lang="ja-JP" altLang="en-US" sz="2000" u="sng" dirty="0">
                <a:latin typeface="+mn-ea"/>
              </a:rPr>
              <a:t>■建物内への緊急退避誘導</a:t>
            </a:r>
            <a:endParaRPr lang="en-US" altLang="ja-JP" sz="2000" u="sng" dirty="0">
              <a:latin typeface="+mn-ea"/>
            </a:endParaRPr>
          </a:p>
        </p:txBody>
      </p:sp>
      <p:sp>
        <p:nvSpPr>
          <p:cNvPr id="17" name="テキスト ボックス 16">
            <a:extLst>
              <a:ext uri="{FF2B5EF4-FFF2-40B4-BE49-F238E27FC236}">
                <a16:creationId xmlns:a16="http://schemas.microsoft.com/office/drawing/2014/main" id="{6E87CC53-C115-4567-A30D-5CD67477F19B}"/>
              </a:ext>
            </a:extLst>
          </p:cNvPr>
          <p:cNvSpPr txBox="1"/>
          <p:nvPr/>
        </p:nvSpPr>
        <p:spPr>
          <a:xfrm>
            <a:off x="1" y="0"/>
            <a:ext cx="9906000" cy="584775"/>
          </a:xfrm>
          <a:prstGeom prst="rect">
            <a:avLst/>
          </a:prstGeom>
          <a:solidFill>
            <a:srgbClr val="1212E0"/>
          </a:solidFill>
        </p:spPr>
        <p:txBody>
          <a:bodyPr wrap="square" rtlCol="0">
            <a:spAutoFit/>
          </a:bodyPr>
          <a:lstStyle/>
          <a:p>
            <a:r>
              <a:rPr lang="ja-JP" altLang="en-US" sz="3200">
                <a:solidFill>
                  <a:schemeClr val="bg1"/>
                </a:solidFill>
                <a:latin typeface="HGP創英角ｺﾞｼｯｸUB" panose="020B0900000000000000" pitchFamily="50" charset="-128"/>
                <a:ea typeface="HGP創英角ｺﾞｼｯｸUB" panose="020B0900000000000000" pitchFamily="50" charset="-128"/>
              </a:rPr>
              <a:t>　</a:t>
            </a:r>
            <a:r>
              <a:rPr lang="ja-JP" altLang="en-US" sz="3200">
                <a:solidFill>
                  <a:schemeClr val="bg1"/>
                </a:solidFill>
                <a:latin typeface="HGS創英角ｺﾞｼｯｸUB" panose="020B0900000000000000" pitchFamily="50" charset="-128"/>
                <a:ea typeface="HGS創英角ｺﾞｼｯｸUB" panose="020B0900000000000000" pitchFamily="50" charset="-128"/>
              </a:rPr>
              <a:t>情報伝達及び避難誘導の記載例</a:t>
            </a:r>
            <a:r>
              <a:rPr lang="en-US" altLang="ja-JP" sz="3200">
                <a:solidFill>
                  <a:schemeClr val="bg1"/>
                </a:solidFill>
                <a:latin typeface="HGS創英角ｺﾞｼｯｸUB" panose="020B0900000000000000" pitchFamily="50" charset="-128"/>
                <a:ea typeface="HGS創英角ｺﾞｼｯｸUB" panose="020B0900000000000000" pitchFamily="50" charset="-128"/>
              </a:rPr>
              <a:t>(</a:t>
            </a:r>
            <a:r>
              <a:rPr lang="ja-JP" altLang="en-US" sz="3200">
                <a:solidFill>
                  <a:schemeClr val="bg1"/>
                </a:solidFill>
                <a:latin typeface="HGS創英角ｺﾞｼｯｸUB" panose="020B0900000000000000" pitchFamily="50" charset="-128"/>
                <a:ea typeface="HGS創英角ｺﾞｼｯｸUB" panose="020B0900000000000000" pitchFamily="50" charset="-128"/>
              </a:rPr>
              <a:t>その３</a:t>
            </a:r>
            <a:r>
              <a:rPr lang="en-US" altLang="ja-JP" sz="3200">
                <a:solidFill>
                  <a:schemeClr val="bg1"/>
                </a:solidFill>
                <a:latin typeface="HGS創英角ｺﾞｼｯｸUB" panose="020B0900000000000000" pitchFamily="50" charset="-128"/>
                <a:ea typeface="HGS創英角ｺﾞｼｯｸUB" panose="020B0900000000000000" pitchFamily="50" charset="-128"/>
              </a:rPr>
              <a:t>)</a:t>
            </a:r>
            <a:endParaRPr lang="zh-TW" altLang="en-US" sz="3200">
              <a:solidFill>
                <a:schemeClr val="bg1"/>
              </a:solidFill>
              <a:latin typeface="HGS創英角ｺﾞｼｯｸUB" panose="020B0900000000000000" pitchFamily="50" charset="-128"/>
              <a:ea typeface="HGS創英角ｺﾞｼｯｸUB" panose="020B0900000000000000" pitchFamily="50" charset="-128"/>
            </a:endParaRPr>
          </a:p>
        </p:txBody>
      </p:sp>
      <p:sp>
        <p:nvSpPr>
          <p:cNvPr id="18" name="正方形/長方形 17">
            <a:extLst>
              <a:ext uri="{FF2B5EF4-FFF2-40B4-BE49-F238E27FC236}">
                <a16:creationId xmlns:a16="http://schemas.microsoft.com/office/drawing/2014/main" id="{365F2385-6C72-4B71-99EB-995F4D813A3A}"/>
              </a:ext>
            </a:extLst>
          </p:cNvPr>
          <p:cNvSpPr/>
          <p:nvPr/>
        </p:nvSpPr>
        <p:spPr>
          <a:xfrm>
            <a:off x="21000" y="1191198"/>
            <a:ext cx="9864000" cy="5389698"/>
          </a:xfrm>
          <a:prstGeom prst="rect">
            <a:avLst/>
          </a:prstGeom>
          <a:noFill/>
          <a:ln w="2857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吹き出し: 角を丸めた四角形 29">
            <a:extLst>
              <a:ext uri="{FF2B5EF4-FFF2-40B4-BE49-F238E27FC236}">
                <a16:creationId xmlns:a16="http://schemas.microsoft.com/office/drawing/2014/main" id="{03617DF4-83F7-4263-BC28-3CA8FC26CF83}"/>
              </a:ext>
            </a:extLst>
          </p:cNvPr>
          <p:cNvSpPr/>
          <p:nvPr/>
        </p:nvSpPr>
        <p:spPr>
          <a:xfrm>
            <a:off x="5653092" y="1694484"/>
            <a:ext cx="3618290" cy="1518595"/>
          </a:xfrm>
          <a:prstGeom prst="wedgeRoundRectCallout">
            <a:avLst>
              <a:gd name="adj1" fmla="val -61338"/>
              <a:gd name="adj2" fmla="val -17147"/>
              <a:gd name="adj3" fmla="val 16667"/>
            </a:avLst>
          </a:prstGeom>
          <a:solidFill>
            <a:srgbClr val="66CCFF"/>
          </a:solidFill>
          <a:ln>
            <a:solidFill>
              <a:schemeClr val="tx1"/>
            </a:solidFill>
          </a:ln>
        </p:spPr>
        <p:style>
          <a:lnRef idx="1">
            <a:schemeClr val="accent4"/>
          </a:lnRef>
          <a:fillRef idx="3">
            <a:schemeClr val="accent4"/>
          </a:fillRef>
          <a:effectRef idx="2">
            <a:schemeClr val="accent4"/>
          </a:effectRef>
          <a:fontRef idx="minor">
            <a:schemeClr val="lt1"/>
          </a:fontRef>
        </p:style>
        <p:txBody>
          <a:bodyPr rtlCol="0" anchor="ctr"/>
          <a:lstStyle/>
          <a:p>
            <a:r>
              <a:rPr kumimoji="1" lang="en-US" altLang="ja-JP" sz="2000">
                <a:solidFill>
                  <a:schemeClr val="tx1"/>
                </a:solidFill>
              </a:rPr>
              <a:t>【</a:t>
            </a:r>
            <a:r>
              <a:rPr lang="ja-JP" altLang="en-US" sz="2000">
                <a:solidFill>
                  <a:srgbClr val="FF0000"/>
                </a:solidFill>
              </a:rPr>
              <a:t>避難誘導</a:t>
            </a:r>
            <a:r>
              <a:rPr kumimoji="1" lang="ja-JP" altLang="en-US" sz="2000">
                <a:solidFill>
                  <a:schemeClr val="tx1"/>
                </a:solidFill>
              </a:rPr>
              <a:t>の記載例</a:t>
            </a:r>
            <a:r>
              <a:rPr kumimoji="1" lang="en-US" altLang="ja-JP" sz="2000">
                <a:solidFill>
                  <a:schemeClr val="tx1"/>
                </a:solidFill>
              </a:rPr>
              <a:t>】</a:t>
            </a:r>
          </a:p>
          <a:p>
            <a:r>
              <a:rPr lang="ja-JP" altLang="en-US" sz="2000">
                <a:solidFill>
                  <a:schemeClr val="tx1"/>
                </a:solidFill>
              </a:rPr>
              <a:t>屋外から屋内への緊急退避や</a:t>
            </a:r>
            <a:endParaRPr lang="en-US" altLang="ja-JP" sz="2000">
              <a:solidFill>
                <a:schemeClr val="tx1"/>
              </a:solidFill>
            </a:endParaRPr>
          </a:p>
          <a:p>
            <a:r>
              <a:rPr lang="ja-JP" altLang="en-US" sz="2000">
                <a:solidFill>
                  <a:schemeClr val="tx1"/>
                </a:solidFill>
              </a:rPr>
              <a:t>屋外へ出ないよう呼びかける</a:t>
            </a:r>
            <a:endParaRPr lang="en-US" altLang="ja-JP" sz="2000">
              <a:solidFill>
                <a:schemeClr val="tx1"/>
              </a:solidFill>
            </a:endParaRPr>
          </a:p>
          <a:p>
            <a:r>
              <a:rPr lang="ja-JP" altLang="en-US" sz="2000">
                <a:solidFill>
                  <a:schemeClr val="tx1"/>
                </a:solidFill>
              </a:rPr>
              <a:t>広報文を決めておく</a:t>
            </a:r>
            <a:endParaRPr kumimoji="1" lang="en-US" altLang="ja-JP" sz="2000">
              <a:solidFill>
                <a:schemeClr val="tx1"/>
              </a:solidFill>
            </a:endParaRPr>
          </a:p>
        </p:txBody>
      </p:sp>
      <p:sp>
        <p:nvSpPr>
          <p:cNvPr id="24" name="四角形: 角を丸くする 23">
            <a:extLst>
              <a:ext uri="{FF2B5EF4-FFF2-40B4-BE49-F238E27FC236}">
                <a16:creationId xmlns:a16="http://schemas.microsoft.com/office/drawing/2014/main" id="{DBB78203-B4C8-4A91-B60C-E29E379FD960}"/>
              </a:ext>
            </a:extLst>
          </p:cNvPr>
          <p:cNvSpPr/>
          <p:nvPr/>
        </p:nvSpPr>
        <p:spPr>
          <a:xfrm>
            <a:off x="5376053" y="5218137"/>
            <a:ext cx="4325483" cy="1306305"/>
          </a:xfrm>
          <a:prstGeom prst="roundRect">
            <a:avLst/>
          </a:prstGeom>
          <a:ln>
            <a:solidFill>
              <a:schemeClr val="tx1"/>
            </a:solidFill>
          </a:ln>
        </p:spPr>
        <p:txBody>
          <a:bodyPr wrap="square" lIns="36000" tIns="36000" rIns="36000" bIns="36000">
            <a:spAutoFit/>
          </a:bodyPr>
          <a:lstStyle/>
          <a:p>
            <a:pPr fontAlgn="base"/>
            <a:r>
              <a:rPr lang="ja-JP" altLang="en-US" sz="1200" dirty="0"/>
              <a:t>■</a:t>
            </a:r>
            <a:r>
              <a:rPr lang="ja-JP" altLang="en-US" sz="1200" b="0" i="0" u="sng" dirty="0">
                <a:solidFill>
                  <a:srgbClr val="FF0000"/>
                </a:solidFill>
                <a:effectLst/>
              </a:rPr>
              <a:t>建物内のより安全な場所</a:t>
            </a:r>
            <a:r>
              <a:rPr lang="ja-JP" altLang="en-US" sz="1200" b="0" i="0" dirty="0">
                <a:solidFill>
                  <a:srgbClr val="FF0000"/>
                </a:solidFill>
                <a:effectLst/>
              </a:rPr>
              <a:t>とは</a:t>
            </a:r>
            <a:endParaRPr lang="en-US" altLang="ja-JP" sz="1200" b="0" i="0" dirty="0">
              <a:solidFill>
                <a:srgbClr val="FF0000"/>
              </a:solidFill>
              <a:effectLst/>
            </a:endParaRPr>
          </a:p>
          <a:p>
            <a:pPr fontAlgn="base"/>
            <a:r>
              <a:rPr lang="ja-JP" altLang="en-US" sz="1200" dirty="0"/>
              <a:t>・スペースが火口側に面していないこと（噴石によるガラスの</a:t>
            </a:r>
            <a:endParaRPr lang="en-US" altLang="ja-JP" sz="1200" dirty="0"/>
          </a:p>
          <a:p>
            <a:pPr fontAlgn="base"/>
            <a:r>
              <a:rPr lang="ja-JP" altLang="en-US" sz="1200" dirty="0"/>
              <a:t>　飛散や壁面貫通の可能性が低いこと）。</a:t>
            </a:r>
            <a:endParaRPr lang="en-US" altLang="ja-JP" sz="1200" dirty="0"/>
          </a:p>
          <a:p>
            <a:pPr fontAlgn="base"/>
            <a:r>
              <a:rPr lang="ja-JP" altLang="en-US" sz="1200" dirty="0"/>
              <a:t>・普段から、不特定多数の利用者等の出入りに適していること。</a:t>
            </a:r>
            <a:endParaRPr lang="en-US" altLang="ja-JP" sz="1200" dirty="0"/>
          </a:p>
          <a:p>
            <a:pPr fontAlgn="base"/>
            <a:r>
              <a:rPr lang="ja-JP" altLang="en-US" sz="1200" dirty="0"/>
              <a:t>・出入口で滞留しないよう、十分な開口部が確保されていること。</a:t>
            </a:r>
            <a:endParaRPr lang="en-US" altLang="ja-JP" sz="1200" dirty="0"/>
          </a:p>
          <a:p>
            <a:pPr fontAlgn="base"/>
            <a:r>
              <a:rPr lang="ja-JP" altLang="en-US" sz="1200" dirty="0"/>
              <a:t>・機械設備や電気設備などのある、立入禁止区域でないこと。</a:t>
            </a:r>
            <a:endParaRPr lang="en-US" altLang="ja-JP" sz="1200" b="0" i="0" dirty="0">
              <a:effectLst/>
            </a:endParaRPr>
          </a:p>
        </p:txBody>
      </p:sp>
      <p:sp>
        <p:nvSpPr>
          <p:cNvPr id="31" name="吹き出し: 角を丸めた四角形 29">
            <a:extLst>
              <a:ext uri="{FF2B5EF4-FFF2-40B4-BE49-F238E27FC236}">
                <a16:creationId xmlns:a16="http://schemas.microsoft.com/office/drawing/2014/main" id="{964214C5-9A49-4AF5-AA25-BC41827A3BD3}"/>
              </a:ext>
            </a:extLst>
          </p:cNvPr>
          <p:cNvSpPr/>
          <p:nvPr/>
        </p:nvSpPr>
        <p:spPr>
          <a:xfrm>
            <a:off x="5477653" y="3792819"/>
            <a:ext cx="4110250" cy="1363931"/>
          </a:xfrm>
          <a:prstGeom prst="wedgeRoundRectCallout">
            <a:avLst>
              <a:gd name="adj1" fmla="val -61233"/>
              <a:gd name="adj2" fmla="val 52792"/>
              <a:gd name="adj3" fmla="val 16667"/>
            </a:avLst>
          </a:prstGeom>
          <a:solidFill>
            <a:srgbClr val="66CCFF"/>
          </a:solidFill>
          <a:ln>
            <a:solidFill>
              <a:schemeClr val="tx1"/>
            </a:solidFill>
          </a:ln>
        </p:spPr>
        <p:style>
          <a:lnRef idx="1">
            <a:schemeClr val="accent4"/>
          </a:lnRef>
          <a:fillRef idx="3">
            <a:schemeClr val="accent4"/>
          </a:fillRef>
          <a:effectRef idx="2">
            <a:schemeClr val="accent4"/>
          </a:effectRef>
          <a:fontRef idx="minor">
            <a:schemeClr val="lt1"/>
          </a:fontRef>
        </p:style>
        <p:txBody>
          <a:bodyPr rtlCol="0" anchor="ctr"/>
          <a:lstStyle/>
          <a:p>
            <a:r>
              <a:rPr kumimoji="1" lang="en-US" altLang="ja-JP" sz="2000" dirty="0">
                <a:solidFill>
                  <a:schemeClr val="tx1"/>
                </a:solidFill>
              </a:rPr>
              <a:t> 【</a:t>
            </a:r>
            <a:r>
              <a:rPr kumimoji="1" lang="ja-JP" altLang="en-US" sz="2000" dirty="0">
                <a:solidFill>
                  <a:srgbClr val="FF0000"/>
                </a:solidFill>
              </a:rPr>
              <a:t>避難誘導</a:t>
            </a:r>
            <a:r>
              <a:rPr kumimoji="1" lang="ja-JP" altLang="en-US" sz="2000" dirty="0">
                <a:solidFill>
                  <a:schemeClr val="tx1"/>
                </a:solidFill>
              </a:rPr>
              <a:t>の記載例</a:t>
            </a:r>
            <a:r>
              <a:rPr lang="en-US" altLang="ja-JP" sz="2000" dirty="0">
                <a:solidFill>
                  <a:schemeClr val="tx1"/>
                </a:solidFill>
              </a:rPr>
              <a:t>】</a:t>
            </a:r>
          </a:p>
          <a:p>
            <a:r>
              <a:rPr kumimoji="1" lang="ja-JP" altLang="en-US" sz="2000" dirty="0">
                <a:solidFill>
                  <a:schemeClr val="tx1"/>
                </a:solidFill>
              </a:rPr>
              <a:t> 利用者や緊急退避者に、</a:t>
            </a:r>
            <a:endParaRPr kumimoji="1" lang="en-US" altLang="ja-JP" sz="2000" dirty="0">
              <a:solidFill>
                <a:schemeClr val="tx1"/>
              </a:solidFill>
            </a:endParaRPr>
          </a:p>
          <a:p>
            <a:r>
              <a:rPr kumimoji="1" lang="ja-JP" altLang="en-US" sz="2000" dirty="0">
                <a:solidFill>
                  <a:schemeClr val="tx1"/>
                </a:solidFill>
              </a:rPr>
              <a:t> </a:t>
            </a:r>
            <a:r>
              <a:rPr kumimoji="1" lang="ja-JP" altLang="en-US" sz="2000" u="sng" dirty="0">
                <a:solidFill>
                  <a:schemeClr val="tx1"/>
                </a:solidFill>
              </a:rPr>
              <a:t>建物内のより安全な場所</a:t>
            </a:r>
            <a:r>
              <a:rPr kumimoji="1" lang="ja-JP" altLang="en-US" sz="2000" dirty="0">
                <a:solidFill>
                  <a:schemeClr val="tx1"/>
                </a:solidFill>
              </a:rPr>
              <a:t>へ誘導できるよう安全なエリアを明示</a:t>
            </a:r>
            <a:endParaRPr kumimoji="1" lang="en-US" altLang="ja-JP" sz="2000" dirty="0">
              <a:solidFill>
                <a:schemeClr val="tx1"/>
              </a:solidFill>
            </a:endParaRPr>
          </a:p>
        </p:txBody>
      </p:sp>
      <p:sp>
        <p:nvSpPr>
          <p:cNvPr id="21" name="テキスト ボックス 20">
            <a:extLst>
              <a:ext uri="{FF2B5EF4-FFF2-40B4-BE49-F238E27FC236}">
                <a16:creationId xmlns:a16="http://schemas.microsoft.com/office/drawing/2014/main" id="{4E99D37F-B235-465F-9DC1-4A0FB17322F2}"/>
              </a:ext>
            </a:extLst>
          </p:cNvPr>
          <p:cNvSpPr txBox="1"/>
          <p:nvPr/>
        </p:nvSpPr>
        <p:spPr>
          <a:xfrm>
            <a:off x="0" y="544867"/>
            <a:ext cx="9905999" cy="646331"/>
          </a:xfrm>
          <a:prstGeom prst="rect">
            <a:avLst/>
          </a:prstGeom>
          <a:noFill/>
          <a:ln>
            <a:noFill/>
          </a:ln>
        </p:spPr>
        <p:txBody>
          <a:bodyPr wrap="square" rtlCol="0">
            <a:spAutoFit/>
          </a:bodyPr>
          <a:lstStyle/>
          <a:p>
            <a:r>
              <a:rPr lang="en-US" altLang="ja-JP" dirty="0">
                <a:solidFill>
                  <a:srgbClr val="0000FF"/>
                </a:solidFill>
                <a:latin typeface="+mn-ea"/>
              </a:rPr>
              <a:t>【5.3</a:t>
            </a:r>
            <a:r>
              <a:rPr lang="ja-JP" altLang="en-US" dirty="0">
                <a:solidFill>
                  <a:srgbClr val="0000FF"/>
                </a:solidFill>
                <a:latin typeface="+mn-ea"/>
              </a:rPr>
              <a:t>　噴火警戒レベルの引上げ等が無く立入規制等が無い中で、突発的に噴火した場合</a:t>
            </a:r>
            <a:r>
              <a:rPr lang="en-US" altLang="ja-JP" dirty="0">
                <a:solidFill>
                  <a:srgbClr val="0000FF"/>
                </a:solidFill>
                <a:latin typeface="+mn-ea"/>
              </a:rPr>
              <a:t>】</a:t>
            </a:r>
            <a:r>
              <a:rPr lang="ja-JP" altLang="en-US" dirty="0">
                <a:solidFill>
                  <a:srgbClr val="0000FF"/>
                </a:solidFill>
                <a:latin typeface="+mn-ea"/>
              </a:rPr>
              <a:t>　</a:t>
            </a:r>
            <a:endParaRPr lang="en-US" altLang="ja-JP" dirty="0">
              <a:solidFill>
                <a:srgbClr val="0000FF"/>
              </a:solidFill>
              <a:latin typeface="+mn-ea"/>
            </a:endParaRPr>
          </a:p>
          <a:p>
            <a:r>
              <a:rPr lang="en-US" altLang="ja-JP" dirty="0">
                <a:solidFill>
                  <a:srgbClr val="0000FF"/>
                </a:solidFill>
                <a:latin typeface="+mn-ea"/>
              </a:rPr>
              <a:t>【5.4</a:t>
            </a:r>
            <a:r>
              <a:rPr lang="ja-JP" altLang="en-US" dirty="0">
                <a:solidFill>
                  <a:srgbClr val="0000FF"/>
                </a:solidFill>
                <a:latin typeface="+mn-ea"/>
              </a:rPr>
              <a:t>　事前に噴火警戒レベルが引き上げられないまま居住地域に影響を及ぼす噴火に至った場合</a:t>
            </a:r>
            <a:r>
              <a:rPr lang="en-US" altLang="ja-JP" dirty="0">
                <a:solidFill>
                  <a:srgbClr val="0000FF"/>
                </a:solidFill>
                <a:latin typeface="+mn-ea"/>
              </a:rPr>
              <a:t>】</a:t>
            </a:r>
            <a:endParaRPr lang="ja-JP" altLang="en-US" dirty="0">
              <a:solidFill>
                <a:srgbClr val="0000FF"/>
              </a:solidFill>
              <a:latin typeface="+mn-ea"/>
            </a:endParaRPr>
          </a:p>
        </p:txBody>
      </p:sp>
      <p:sp>
        <p:nvSpPr>
          <p:cNvPr id="2" name="スライド番号プレースホルダー 1">
            <a:extLst>
              <a:ext uri="{FF2B5EF4-FFF2-40B4-BE49-F238E27FC236}">
                <a16:creationId xmlns:a16="http://schemas.microsoft.com/office/drawing/2014/main" id="{74ECF01F-78C1-4758-BE59-D9641D9B3F0F}"/>
              </a:ext>
            </a:extLst>
          </p:cNvPr>
          <p:cNvSpPr>
            <a:spLocks noGrp="1"/>
          </p:cNvSpPr>
          <p:nvPr>
            <p:ph type="sldNum" sz="quarter" idx="12"/>
          </p:nvPr>
        </p:nvSpPr>
        <p:spPr>
          <a:xfrm>
            <a:off x="7715250" y="6492873"/>
            <a:ext cx="2228850" cy="365125"/>
          </a:xfrm>
        </p:spPr>
        <p:txBody>
          <a:bodyPr/>
          <a:lstStyle/>
          <a:p>
            <a:r>
              <a:rPr kumimoji="1" lang="en-US" altLang="ja-JP" dirty="0"/>
              <a:t>41</a:t>
            </a:r>
            <a:endParaRPr kumimoji="1" lang="ja-JP" altLang="en-US" dirty="0"/>
          </a:p>
        </p:txBody>
      </p:sp>
      <p:grpSp>
        <p:nvGrpSpPr>
          <p:cNvPr id="19" name="グループ化 18">
            <a:extLst>
              <a:ext uri="{FF2B5EF4-FFF2-40B4-BE49-F238E27FC236}">
                <a16:creationId xmlns:a16="http://schemas.microsoft.com/office/drawing/2014/main" id="{47350B91-85F0-4559-B6AE-3DB1BEE786C3}"/>
              </a:ext>
            </a:extLst>
          </p:cNvPr>
          <p:cNvGrpSpPr/>
          <p:nvPr/>
        </p:nvGrpSpPr>
        <p:grpSpPr>
          <a:xfrm>
            <a:off x="7605151" y="1107606"/>
            <a:ext cx="1240791" cy="584775"/>
            <a:chOff x="2228296" y="2803241"/>
            <a:chExt cx="1240791" cy="584775"/>
          </a:xfrm>
        </p:grpSpPr>
        <p:sp>
          <p:nvSpPr>
            <p:cNvPr id="20" name="吹き出し: 角を丸めた四角形 19">
              <a:extLst>
                <a:ext uri="{FF2B5EF4-FFF2-40B4-BE49-F238E27FC236}">
                  <a16:creationId xmlns:a16="http://schemas.microsoft.com/office/drawing/2014/main" id="{9EEB2828-9D3E-4561-B660-A17BBD7FCF72}"/>
                </a:ext>
              </a:extLst>
            </p:cNvPr>
            <p:cNvSpPr/>
            <p:nvPr/>
          </p:nvSpPr>
          <p:spPr>
            <a:xfrm>
              <a:off x="2228296" y="2843751"/>
              <a:ext cx="1240791" cy="492679"/>
            </a:xfrm>
            <a:prstGeom prst="wedgeRoundRectCallout">
              <a:avLst>
                <a:gd name="adj1" fmla="val -57823"/>
                <a:gd name="adj2" fmla="val -49219"/>
                <a:gd name="adj3" fmla="val 16667"/>
              </a:avLst>
            </a:prstGeom>
            <a:solidFill>
              <a:srgbClr val="FFCCCC"/>
            </a:solidFill>
            <a:ln>
              <a:solidFill>
                <a:schemeClr val="tx1"/>
              </a:solidFill>
            </a:ln>
          </p:spPr>
          <p:style>
            <a:lnRef idx="1">
              <a:schemeClr val="accent4"/>
            </a:lnRef>
            <a:fillRef idx="2">
              <a:schemeClr val="accent4"/>
            </a:fillRef>
            <a:effectRef idx="1">
              <a:schemeClr val="accent4"/>
            </a:effectRef>
            <a:fontRef idx="minor">
              <a:schemeClr val="dk1"/>
            </a:fontRef>
          </p:style>
          <p:txBody>
            <a:bodyPr wrap="square" lIns="36000" tIns="0" rIns="36000" bIns="0" rtlCol="0" anchor="ctr">
              <a:spAutoFit/>
            </a:bodyPr>
            <a:lstStyle/>
            <a:p>
              <a:pPr algn="ctr"/>
              <a:endParaRPr kumimoji="1" lang="ja-JP" altLang="en-US" sz="1200" dirty="0">
                <a:latin typeface="メイリオ" panose="020B0604030504040204" pitchFamily="50" charset="-128"/>
                <a:ea typeface="メイリオ" panose="020B0604030504040204" pitchFamily="50" charset="-128"/>
              </a:endParaRPr>
            </a:p>
          </p:txBody>
        </p:sp>
        <p:sp>
          <p:nvSpPr>
            <p:cNvPr id="22" name="テキスト ボックス 21">
              <a:extLst>
                <a:ext uri="{FF2B5EF4-FFF2-40B4-BE49-F238E27FC236}">
                  <a16:creationId xmlns:a16="http://schemas.microsoft.com/office/drawing/2014/main" id="{485E6F3D-097F-404D-AA6D-DD6C52A7EC3B}"/>
                </a:ext>
              </a:extLst>
            </p:cNvPr>
            <p:cNvSpPr txBox="1"/>
            <p:nvPr/>
          </p:nvSpPr>
          <p:spPr>
            <a:xfrm>
              <a:off x="2331940" y="2803241"/>
              <a:ext cx="1068690" cy="584775"/>
            </a:xfrm>
            <a:prstGeom prst="rect">
              <a:avLst/>
            </a:prstGeom>
            <a:noFill/>
          </p:spPr>
          <p:txBody>
            <a:bodyPr wrap="none" rtlCol="0">
              <a:spAutoFit/>
            </a:bodyPr>
            <a:lstStyle/>
            <a:p>
              <a:pPr algn="ctr"/>
              <a:r>
                <a:rPr kumimoji="1" lang="ja-JP" altLang="en-US" sz="1400" dirty="0"/>
                <a:t>作成ガイド</a:t>
              </a:r>
              <a:endParaRPr kumimoji="1" lang="en-US" altLang="ja-JP" sz="1400" dirty="0"/>
            </a:p>
            <a:p>
              <a:r>
                <a:rPr lang="en-US" altLang="ja-JP" dirty="0"/>
                <a:t>25</a:t>
              </a:r>
              <a:r>
                <a:rPr lang="ja-JP" altLang="en-US" dirty="0"/>
                <a:t>ページ</a:t>
              </a:r>
              <a:endParaRPr kumimoji="1" lang="ja-JP" altLang="en-US" dirty="0"/>
            </a:p>
          </p:txBody>
        </p:sp>
      </p:grpSp>
      <p:sp>
        <p:nvSpPr>
          <p:cNvPr id="23" name="テキスト ボックス 22">
            <a:extLst>
              <a:ext uri="{FF2B5EF4-FFF2-40B4-BE49-F238E27FC236}">
                <a16:creationId xmlns:a16="http://schemas.microsoft.com/office/drawing/2014/main" id="{DC8BB425-AB2A-4B95-BFB0-4EBB01653200}"/>
              </a:ext>
            </a:extLst>
          </p:cNvPr>
          <p:cNvSpPr txBox="1"/>
          <p:nvPr/>
        </p:nvSpPr>
        <p:spPr>
          <a:xfrm>
            <a:off x="5886332" y="1252585"/>
            <a:ext cx="1754006" cy="369332"/>
          </a:xfrm>
          <a:prstGeom prst="rect">
            <a:avLst/>
          </a:prstGeom>
          <a:noFill/>
        </p:spPr>
        <p:txBody>
          <a:bodyPr wrap="none" rtlCol="0">
            <a:spAutoFit/>
          </a:bodyPr>
          <a:lstStyle/>
          <a:p>
            <a:r>
              <a:rPr lang="ja-JP" altLang="en-US" dirty="0"/>
              <a:t>参照ページ</a:t>
            </a:r>
            <a:r>
              <a:rPr kumimoji="1" lang="ja-JP" altLang="en-US" dirty="0"/>
              <a:t>追加</a:t>
            </a:r>
          </a:p>
        </p:txBody>
      </p:sp>
      <p:sp>
        <p:nvSpPr>
          <p:cNvPr id="32" name="テキスト ボックス 31">
            <a:extLst>
              <a:ext uri="{FF2B5EF4-FFF2-40B4-BE49-F238E27FC236}">
                <a16:creationId xmlns:a16="http://schemas.microsoft.com/office/drawing/2014/main" id="{C0722380-03A1-4995-B58E-B39F7E95B0AD}"/>
              </a:ext>
            </a:extLst>
          </p:cNvPr>
          <p:cNvSpPr txBox="1"/>
          <p:nvPr/>
        </p:nvSpPr>
        <p:spPr>
          <a:xfrm>
            <a:off x="408981" y="6588367"/>
            <a:ext cx="3764172" cy="276999"/>
          </a:xfrm>
          <a:prstGeom prst="rect">
            <a:avLst/>
          </a:prstGeom>
          <a:noFill/>
        </p:spPr>
        <p:txBody>
          <a:bodyPr wrap="none" rtlCol="0">
            <a:spAutoFit/>
          </a:bodyPr>
          <a:lstStyle/>
          <a:p>
            <a:r>
              <a:rPr kumimoji="1" lang="en-US" altLang="ja-JP" sz="1200" dirty="0"/>
              <a:t>※</a:t>
            </a:r>
            <a:r>
              <a:rPr kumimoji="1" lang="ja-JP" altLang="en-US" sz="1200" dirty="0"/>
              <a:t>作成ガイドの参照ページは「火口周辺の単独施設版」</a:t>
            </a:r>
          </a:p>
        </p:txBody>
      </p:sp>
    </p:spTree>
    <p:extLst>
      <p:ext uri="{BB962C8B-B14F-4D97-AF65-F5344CB8AC3E}">
        <p14:creationId xmlns:p14="http://schemas.microsoft.com/office/powerpoint/2010/main" val="23408717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テキスト ボックス 14">
            <a:extLst>
              <a:ext uri="{FF2B5EF4-FFF2-40B4-BE49-F238E27FC236}">
                <a16:creationId xmlns:a16="http://schemas.microsoft.com/office/drawing/2014/main" id="{2EFDA4A7-25E9-4F74-AFB8-FB0B567031A3}"/>
              </a:ext>
            </a:extLst>
          </p:cNvPr>
          <p:cNvSpPr txBox="1"/>
          <p:nvPr/>
        </p:nvSpPr>
        <p:spPr>
          <a:xfrm>
            <a:off x="4853168" y="1221337"/>
            <a:ext cx="3462713" cy="400110"/>
          </a:xfrm>
          <a:prstGeom prst="rect">
            <a:avLst/>
          </a:prstGeom>
          <a:noFill/>
          <a:ln>
            <a:noFill/>
          </a:ln>
        </p:spPr>
        <p:txBody>
          <a:bodyPr wrap="square" rtlCol="0">
            <a:spAutoFit/>
          </a:bodyPr>
          <a:lstStyle/>
          <a:p>
            <a:r>
              <a:rPr lang="ja-JP" altLang="en-US" sz="2000" dirty="0">
                <a:latin typeface="+mn-ea"/>
              </a:rPr>
              <a:t>　</a:t>
            </a:r>
            <a:r>
              <a:rPr lang="ja-JP" altLang="en-US" sz="2000" u="sng" dirty="0">
                <a:latin typeface="+mn-ea"/>
              </a:rPr>
              <a:t>■規制範囲外への避難</a:t>
            </a:r>
            <a:endParaRPr lang="en-US" altLang="ja-JP" sz="2000" u="sng" dirty="0">
              <a:latin typeface="+mn-ea"/>
            </a:endParaRPr>
          </a:p>
        </p:txBody>
      </p:sp>
      <p:sp>
        <p:nvSpPr>
          <p:cNvPr id="17" name="テキスト ボックス 16">
            <a:extLst>
              <a:ext uri="{FF2B5EF4-FFF2-40B4-BE49-F238E27FC236}">
                <a16:creationId xmlns:a16="http://schemas.microsoft.com/office/drawing/2014/main" id="{6E87CC53-C115-4567-A30D-5CD67477F19B}"/>
              </a:ext>
            </a:extLst>
          </p:cNvPr>
          <p:cNvSpPr txBox="1"/>
          <p:nvPr/>
        </p:nvSpPr>
        <p:spPr>
          <a:xfrm>
            <a:off x="1" y="0"/>
            <a:ext cx="9906000" cy="584775"/>
          </a:xfrm>
          <a:prstGeom prst="rect">
            <a:avLst/>
          </a:prstGeom>
          <a:solidFill>
            <a:srgbClr val="1212E0"/>
          </a:solidFill>
        </p:spPr>
        <p:txBody>
          <a:bodyPr wrap="square" rtlCol="0">
            <a:spAutoFit/>
          </a:bodyPr>
          <a:lstStyle/>
          <a:p>
            <a:r>
              <a:rPr lang="ja-JP" altLang="en-US" sz="3200">
                <a:solidFill>
                  <a:schemeClr val="bg1"/>
                </a:solidFill>
                <a:latin typeface="HGP創英角ｺﾞｼｯｸUB" panose="020B0900000000000000" pitchFamily="50" charset="-128"/>
                <a:ea typeface="HGP創英角ｺﾞｼｯｸUB" panose="020B0900000000000000" pitchFamily="50" charset="-128"/>
              </a:rPr>
              <a:t>　</a:t>
            </a:r>
            <a:r>
              <a:rPr lang="ja-JP" altLang="en-US" sz="3200">
                <a:solidFill>
                  <a:schemeClr val="bg1"/>
                </a:solidFill>
                <a:latin typeface="HGS創英角ｺﾞｼｯｸUB" panose="020B0900000000000000" pitchFamily="50" charset="-128"/>
                <a:ea typeface="HGS創英角ｺﾞｼｯｸUB" panose="020B0900000000000000" pitchFamily="50" charset="-128"/>
              </a:rPr>
              <a:t>情報伝達及び避難誘導の記載例</a:t>
            </a:r>
            <a:r>
              <a:rPr lang="en-US" altLang="ja-JP" sz="3200">
                <a:solidFill>
                  <a:schemeClr val="bg1"/>
                </a:solidFill>
                <a:latin typeface="HGS創英角ｺﾞｼｯｸUB" panose="020B0900000000000000" pitchFamily="50" charset="-128"/>
                <a:ea typeface="HGS創英角ｺﾞｼｯｸUB" panose="020B0900000000000000" pitchFamily="50" charset="-128"/>
              </a:rPr>
              <a:t>(</a:t>
            </a:r>
            <a:r>
              <a:rPr lang="ja-JP" altLang="en-US" sz="3200">
                <a:solidFill>
                  <a:schemeClr val="bg1"/>
                </a:solidFill>
                <a:latin typeface="HGS創英角ｺﾞｼｯｸUB" panose="020B0900000000000000" pitchFamily="50" charset="-128"/>
                <a:ea typeface="HGS創英角ｺﾞｼｯｸUB" panose="020B0900000000000000" pitchFamily="50" charset="-128"/>
              </a:rPr>
              <a:t>その３</a:t>
            </a:r>
            <a:r>
              <a:rPr lang="en-US" altLang="ja-JP" sz="3200">
                <a:solidFill>
                  <a:schemeClr val="bg1"/>
                </a:solidFill>
                <a:latin typeface="HGS創英角ｺﾞｼｯｸUB" panose="020B0900000000000000" pitchFamily="50" charset="-128"/>
                <a:ea typeface="HGS創英角ｺﾞｼｯｸUB" panose="020B0900000000000000" pitchFamily="50" charset="-128"/>
              </a:rPr>
              <a:t>)</a:t>
            </a:r>
            <a:endParaRPr lang="zh-TW" altLang="en-US" sz="3200">
              <a:solidFill>
                <a:schemeClr val="bg1"/>
              </a:solidFill>
              <a:latin typeface="HGS創英角ｺﾞｼｯｸUB" panose="020B0900000000000000" pitchFamily="50" charset="-128"/>
              <a:ea typeface="HGS創英角ｺﾞｼｯｸUB" panose="020B0900000000000000" pitchFamily="50" charset="-128"/>
            </a:endParaRPr>
          </a:p>
        </p:txBody>
      </p:sp>
      <p:pic>
        <p:nvPicPr>
          <p:cNvPr id="13" name="図 12">
            <a:extLst>
              <a:ext uri="{FF2B5EF4-FFF2-40B4-BE49-F238E27FC236}">
                <a16:creationId xmlns:a16="http://schemas.microsoft.com/office/drawing/2014/main" id="{32D40152-DD99-4277-AF57-9580F0D4DF3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67102" y="1400042"/>
            <a:ext cx="3937053" cy="4913092"/>
          </a:xfrm>
          <a:prstGeom prst="rect">
            <a:avLst/>
          </a:prstGeom>
        </p:spPr>
      </p:pic>
      <p:sp>
        <p:nvSpPr>
          <p:cNvPr id="2" name="矢印: 下 1">
            <a:extLst>
              <a:ext uri="{FF2B5EF4-FFF2-40B4-BE49-F238E27FC236}">
                <a16:creationId xmlns:a16="http://schemas.microsoft.com/office/drawing/2014/main" id="{7F365814-ED32-43FC-A628-63DB9993630D}"/>
              </a:ext>
            </a:extLst>
          </p:cNvPr>
          <p:cNvSpPr/>
          <p:nvPr/>
        </p:nvSpPr>
        <p:spPr>
          <a:xfrm rot="3151439">
            <a:off x="3567061" y="2666189"/>
            <a:ext cx="495300" cy="762000"/>
          </a:xfrm>
          <a:prstGeom prst="down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テキスト ボックス 13">
            <a:extLst>
              <a:ext uri="{FF2B5EF4-FFF2-40B4-BE49-F238E27FC236}">
                <a16:creationId xmlns:a16="http://schemas.microsoft.com/office/drawing/2014/main" id="{CAE4DFCC-0A21-46D9-BAAD-F74CE6163772}"/>
              </a:ext>
            </a:extLst>
          </p:cNvPr>
          <p:cNvSpPr txBox="1"/>
          <p:nvPr/>
        </p:nvSpPr>
        <p:spPr>
          <a:xfrm>
            <a:off x="2995328" y="3262218"/>
            <a:ext cx="1638766" cy="400110"/>
          </a:xfrm>
          <a:prstGeom prst="rect">
            <a:avLst/>
          </a:prstGeom>
          <a:noFill/>
          <a:ln>
            <a:noFill/>
          </a:ln>
        </p:spPr>
        <p:txBody>
          <a:bodyPr wrap="square" rtlCol="0">
            <a:spAutoFit/>
          </a:bodyPr>
          <a:lstStyle/>
          <a:p>
            <a:r>
              <a:rPr lang="ja-JP" altLang="en-US" sz="2000">
                <a:latin typeface="+mn-ea"/>
              </a:rPr>
              <a:t>避難方向</a:t>
            </a:r>
            <a:endParaRPr lang="en-US" altLang="ja-JP" sz="2000">
              <a:latin typeface="+mn-ea"/>
            </a:endParaRPr>
          </a:p>
        </p:txBody>
      </p:sp>
      <p:pic>
        <p:nvPicPr>
          <p:cNvPr id="19" name="図 18">
            <a:extLst>
              <a:ext uri="{FF2B5EF4-FFF2-40B4-BE49-F238E27FC236}">
                <a16:creationId xmlns:a16="http://schemas.microsoft.com/office/drawing/2014/main" id="{BE667D12-DD8B-4AFC-A7EE-9B5F3DBA884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785575" y="3718203"/>
            <a:ext cx="5837185" cy="2756087"/>
          </a:xfrm>
          <a:prstGeom prst="rect">
            <a:avLst/>
          </a:prstGeom>
        </p:spPr>
      </p:pic>
      <p:cxnSp>
        <p:nvCxnSpPr>
          <p:cNvPr id="5" name="直線コネクタ 4">
            <a:extLst>
              <a:ext uri="{FF2B5EF4-FFF2-40B4-BE49-F238E27FC236}">
                <a16:creationId xmlns:a16="http://schemas.microsoft.com/office/drawing/2014/main" id="{E7B02D0D-276A-4C40-8ABF-E283F2CA4D32}"/>
              </a:ext>
            </a:extLst>
          </p:cNvPr>
          <p:cNvCxnSpPr>
            <a:cxnSpLocks/>
          </p:cNvCxnSpPr>
          <p:nvPr/>
        </p:nvCxnSpPr>
        <p:spPr>
          <a:xfrm>
            <a:off x="4096512" y="5314426"/>
            <a:ext cx="544982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直線コネクタ 19">
            <a:extLst>
              <a:ext uri="{FF2B5EF4-FFF2-40B4-BE49-F238E27FC236}">
                <a16:creationId xmlns:a16="http://schemas.microsoft.com/office/drawing/2014/main" id="{87D76C50-1677-4E1A-BB10-8D8D0F129801}"/>
              </a:ext>
            </a:extLst>
          </p:cNvPr>
          <p:cNvCxnSpPr>
            <a:cxnSpLocks/>
          </p:cNvCxnSpPr>
          <p:nvPr/>
        </p:nvCxnSpPr>
        <p:spPr>
          <a:xfrm>
            <a:off x="4096512" y="5540994"/>
            <a:ext cx="2788402"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直線コネクタ 20">
            <a:extLst>
              <a:ext uri="{FF2B5EF4-FFF2-40B4-BE49-F238E27FC236}">
                <a16:creationId xmlns:a16="http://schemas.microsoft.com/office/drawing/2014/main" id="{F39830BF-C4ED-4C70-95C2-954E4B2D422C}"/>
              </a:ext>
            </a:extLst>
          </p:cNvPr>
          <p:cNvCxnSpPr>
            <a:cxnSpLocks/>
          </p:cNvCxnSpPr>
          <p:nvPr/>
        </p:nvCxnSpPr>
        <p:spPr>
          <a:xfrm>
            <a:off x="4096512" y="6532905"/>
            <a:ext cx="4541232"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23" name="テキスト ボックス 22">
            <a:extLst>
              <a:ext uri="{FF2B5EF4-FFF2-40B4-BE49-F238E27FC236}">
                <a16:creationId xmlns:a16="http://schemas.microsoft.com/office/drawing/2014/main" id="{20697CA3-3191-4F0E-A3BE-BF5C58B32311}"/>
              </a:ext>
            </a:extLst>
          </p:cNvPr>
          <p:cNvSpPr txBox="1"/>
          <p:nvPr/>
        </p:nvSpPr>
        <p:spPr>
          <a:xfrm>
            <a:off x="7683729" y="38535"/>
            <a:ext cx="2178954" cy="508720"/>
          </a:xfrm>
          <a:prstGeom prst="rect">
            <a:avLst/>
          </a:prstGeom>
          <a:noFill/>
          <a:ln>
            <a:solidFill>
              <a:schemeClr val="bg1"/>
            </a:solidFill>
          </a:ln>
        </p:spPr>
        <p:txBody>
          <a:bodyPr wrap="square" lIns="36000" tIns="36000" rIns="36000" bIns="36000" rtlCol="0">
            <a:spAutoFit/>
          </a:bodyPr>
          <a:lstStyle/>
          <a:p>
            <a:pPr algn="ctr">
              <a:lnSpc>
                <a:spcPts val="1700"/>
              </a:lnSpc>
            </a:pPr>
            <a:r>
              <a:rPr kumimoji="1" lang="ja-JP" altLang="en-US" sz="1600">
                <a:solidFill>
                  <a:schemeClr val="bg1"/>
                </a:solidFill>
              </a:rPr>
              <a:t>白山（一般財団法人白山観光協会）のケース</a:t>
            </a:r>
          </a:p>
        </p:txBody>
      </p:sp>
      <p:grpSp>
        <p:nvGrpSpPr>
          <p:cNvPr id="6" name="グループ化 5">
            <a:extLst>
              <a:ext uri="{FF2B5EF4-FFF2-40B4-BE49-F238E27FC236}">
                <a16:creationId xmlns:a16="http://schemas.microsoft.com/office/drawing/2014/main" id="{B452F584-0CB5-4C0D-9726-1371DF7FD92C}"/>
              </a:ext>
            </a:extLst>
          </p:cNvPr>
          <p:cNvGrpSpPr/>
          <p:nvPr/>
        </p:nvGrpSpPr>
        <p:grpSpPr>
          <a:xfrm>
            <a:off x="5289156" y="1707118"/>
            <a:ext cx="4333604" cy="1953944"/>
            <a:chOff x="5289156" y="1707118"/>
            <a:chExt cx="4333604" cy="1953944"/>
          </a:xfrm>
        </p:grpSpPr>
        <p:sp>
          <p:nvSpPr>
            <p:cNvPr id="22" name="吹き出し: 角を丸めた四角形 29">
              <a:extLst>
                <a:ext uri="{FF2B5EF4-FFF2-40B4-BE49-F238E27FC236}">
                  <a16:creationId xmlns:a16="http://schemas.microsoft.com/office/drawing/2014/main" id="{5985823A-E431-4F16-8C0F-8E27A0790647}"/>
                </a:ext>
              </a:extLst>
            </p:cNvPr>
            <p:cNvSpPr/>
            <p:nvPr/>
          </p:nvSpPr>
          <p:spPr>
            <a:xfrm>
              <a:off x="5289156" y="1810904"/>
              <a:ext cx="4333604" cy="1830669"/>
            </a:xfrm>
            <a:prstGeom prst="wedgeRoundRectCallout">
              <a:avLst>
                <a:gd name="adj1" fmla="val -37384"/>
                <a:gd name="adj2" fmla="val 79429"/>
                <a:gd name="adj3" fmla="val 16667"/>
              </a:avLst>
            </a:prstGeom>
            <a:solidFill>
              <a:srgbClr val="66CCFF"/>
            </a:solidFill>
            <a:ln>
              <a:solidFill>
                <a:schemeClr val="tx1"/>
              </a:solidFill>
            </a:ln>
          </p:spPr>
          <p:style>
            <a:lnRef idx="1">
              <a:schemeClr val="accent4"/>
            </a:lnRef>
            <a:fillRef idx="3">
              <a:schemeClr val="accent4"/>
            </a:fillRef>
            <a:effectRef idx="2">
              <a:schemeClr val="accent4"/>
            </a:effectRef>
            <a:fontRef idx="minor">
              <a:schemeClr val="lt1"/>
            </a:fontRef>
          </p:style>
          <p:txBody>
            <a:bodyPr rtlCol="0" anchor="ctr"/>
            <a:lstStyle/>
            <a:p>
              <a:endParaRPr kumimoji="1" lang="en-US" altLang="ja-JP" sz="2400">
                <a:solidFill>
                  <a:schemeClr val="tx1"/>
                </a:solidFill>
              </a:endParaRPr>
            </a:p>
          </p:txBody>
        </p:sp>
        <p:sp>
          <p:nvSpPr>
            <p:cNvPr id="9" name="吹き出し: 角を丸めた四角形 29">
              <a:extLst>
                <a:ext uri="{FF2B5EF4-FFF2-40B4-BE49-F238E27FC236}">
                  <a16:creationId xmlns:a16="http://schemas.microsoft.com/office/drawing/2014/main" id="{03617DF4-83F7-4263-BC28-3CA8FC26CF83}"/>
                </a:ext>
              </a:extLst>
            </p:cNvPr>
            <p:cNvSpPr/>
            <p:nvPr/>
          </p:nvSpPr>
          <p:spPr>
            <a:xfrm>
              <a:off x="5289156" y="1707118"/>
              <a:ext cx="4333604" cy="1934455"/>
            </a:xfrm>
            <a:prstGeom prst="wedgeRoundRectCallout">
              <a:avLst>
                <a:gd name="adj1" fmla="val -69738"/>
                <a:gd name="adj2" fmla="val 24288"/>
                <a:gd name="adj3" fmla="val 16667"/>
              </a:avLst>
            </a:prstGeom>
            <a:solidFill>
              <a:srgbClr val="66CCFF"/>
            </a:solidFill>
            <a:ln>
              <a:solidFill>
                <a:schemeClr val="tx1"/>
              </a:solidFill>
            </a:ln>
          </p:spPr>
          <p:style>
            <a:lnRef idx="1">
              <a:schemeClr val="accent4"/>
            </a:lnRef>
            <a:fillRef idx="3">
              <a:schemeClr val="accent4"/>
            </a:fillRef>
            <a:effectRef idx="2">
              <a:schemeClr val="accent4"/>
            </a:effectRef>
            <a:fontRef idx="minor">
              <a:schemeClr val="lt1"/>
            </a:fontRef>
          </p:style>
          <p:txBody>
            <a:bodyPr rtlCol="0" anchor="ctr"/>
            <a:lstStyle/>
            <a:p>
              <a:r>
                <a:rPr kumimoji="1" lang="en-US" altLang="ja-JP" sz="2000" dirty="0">
                  <a:solidFill>
                    <a:schemeClr val="tx1"/>
                  </a:solidFill>
                </a:rPr>
                <a:t>【</a:t>
              </a:r>
              <a:r>
                <a:rPr lang="ja-JP" altLang="en-US" sz="2000" dirty="0">
                  <a:solidFill>
                    <a:srgbClr val="FF0000"/>
                  </a:solidFill>
                </a:rPr>
                <a:t>避難誘導</a:t>
              </a:r>
              <a:r>
                <a:rPr kumimoji="1" lang="ja-JP" altLang="en-US" sz="2000" dirty="0">
                  <a:solidFill>
                    <a:schemeClr val="tx1"/>
                  </a:solidFill>
                </a:rPr>
                <a:t>の記載例</a:t>
              </a:r>
              <a:r>
                <a:rPr kumimoji="1" lang="en-US" altLang="ja-JP" sz="2000" dirty="0">
                  <a:solidFill>
                    <a:schemeClr val="tx1"/>
                  </a:solidFill>
                </a:rPr>
                <a:t>】</a:t>
              </a:r>
            </a:p>
            <a:p>
              <a:r>
                <a:rPr kumimoji="1" lang="ja-JP" altLang="en-US" sz="2000" dirty="0">
                  <a:solidFill>
                    <a:schemeClr val="tx1"/>
                  </a:solidFill>
                </a:rPr>
                <a:t>規制範囲外へのルートや避難手段、施設閉鎖等の周知方法等を明示</a:t>
              </a:r>
              <a:endParaRPr lang="en-US" altLang="ja-JP" sz="2000" dirty="0">
                <a:solidFill>
                  <a:schemeClr val="tx1"/>
                </a:solidFill>
              </a:endParaRPr>
            </a:p>
            <a:p>
              <a:r>
                <a:rPr kumimoji="1" lang="ja-JP" altLang="en-US" sz="1000" dirty="0">
                  <a:solidFill>
                    <a:schemeClr val="tx1"/>
                  </a:solidFill>
                </a:rPr>
                <a:t>　</a:t>
              </a:r>
              <a:endParaRPr kumimoji="1" lang="en-US" altLang="ja-JP" sz="900" dirty="0">
                <a:solidFill>
                  <a:schemeClr val="tx1"/>
                </a:solidFill>
              </a:endParaRPr>
            </a:p>
            <a:p>
              <a:r>
                <a:rPr lang="ja-JP" altLang="en-US" dirty="0">
                  <a:solidFill>
                    <a:schemeClr val="tx1"/>
                  </a:solidFill>
                </a:rPr>
                <a:t>（火口の位置や噴火警戒レベルの規制範囲を記載するとより分かりやすくなります）</a:t>
              </a:r>
              <a:endParaRPr kumimoji="1" lang="en-US" altLang="ja-JP" dirty="0">
                <a:solidFill>
                  <a:schemeClr val="tx1"/>
                </a:solidFill>
              </a:endParaRPr>
            </a:p>
          </p:txBody>
        </p:sp>
        <p:sp>
          <p:nvSpPr>
            <p:cNvPr id="4" name="正方形/長方形 3"/>
            <p:cNvSpPr/>
            <p:nvPr/>
          </p:nvSpPr>
          <p:spPr>
            <a:xfrm>
              <a:off x="6019383" y="3609717"/>
              <a:ext cx="1032582" cy="45719"/>
            </a:xfrm>
            <a:prstGeom prst="rect">
              <a:avLst/>
            </a:prstGeom>
            <a:solidFill>
              <a:srgbClr val="66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正方形/長方形 24"/>
            <p:cNvSpPr/>
            <p:nvPr/>
          </p:nvSpPr>
          <p:spPr>
            <a:xfrm rot="20177746">
              <a:off x="6973373" y="3536316"/>
              <a:ext cx="111918" cy="124746"/>
            </a:xfrm>
            <a:prstGeom prst="rect">
              <a:avLst/>
            </a:prstGeom>
            <a:solidFill>
              <a:srgbClr val="66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6" name="正方形/長方形 25">
            <a:extLst>
              <a:ext uri="{FF2B5EF4-FFF2-40B4-BE49-F238E27FC236}">
                <a16:creationId xmlns:a16="http://schemas.microsoft.com/office/drawing/2014/main" id="{189EF396-E89A-43FE-ACCC-1207149B2F59}"/>
              </a:ext>
            </a:extLst>
          </p:cNvPr>
          <p:cNvSpPr/>
          <p:nvPr/>
        </p:nvSpPr>
        <p:spPr>
          <a:xfrm>
            <a:off x="21000" y="1250950"/>
            <a:ext cx="9864000" cy="5364000"/>
          </a:xfrm>
          <a:prstGeom prst="rect">
            <a:avLst/>
          </a:prstGeom>
          <a:noFill/>
          <a:ln w="2857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テキスト ボックス 27">
            <a:extLst>
              <a:ext uri="{FF2B5EF4-FFF2-40B4-BE49-F238E27FC236}">
                <a16:creationId xmlns:a16="http://schemas.microsoft.com/office/drawing/2014/main" id="{88F365DB-C40F-4344-9711-DB4CFCA488B5}"/>
              </a:ext>
            </a:extLst>
          </p:cNvPr>
          <p:cNvSpPr txBox="1"/>
          <p:nvPr/>
        </p:nvSpPr>
        <p:spPr>
          <a:xfrm>
            <a:off x="0" y="544867"/>
            <a:ext cx="9905999" cy="646331"/>
          </a:xfrm>
          <a:prstGeom prst="rect">
            <a:avLst/>
          </a:prstGeom>
          <a:noFill/>
          <a:ln>
            <a:noFill/>
          </a:ln>
        </p:spPr>
        <p:txBody>
          <a:bodyPr wrap="square" rtlCol="0">
            <a:spAutoFit/>
          </a:bodyPr>
          <a:lstStyle/>
          <a:p>
            <a:r>
              <a:rPr lang="en-US" altLang="ja-JP" dirty="0">
                <a:solidFill>
                  <a:srgbClr val="0000FF"/>
                </a:solidFill>
                <a:latin typeface="+mn-ea"/>
              </a:rPr>
              <a:t>【5.3</a:t>
            </a:r>
            <a:r>
              <a:rPr lang="ja-JP" altLang="en-US" dirty="0">
                <a:solidFill>
                  <a:srgbClr val="0000FF"/>
                </a:solidFill>
                <a:latin typeface="+mn-ea"/>
              </a:rPr>
              <a:t>　噴火警戒レベルの引上げ等が無く立入規制等が無い中で、突発的に噴火した場合</a:t>
            </a:r>
            <a:r>
              <a:rPr lang="en-US" altLang="ja-JP" dirty="0">
                <a:solidFill>
                  <a:srgbClr val="0000FF"/>
                </a:solidFill>
                <a:latin typeface="+mn-ea"/>
              </a:rPr>
              <a:t>】</a:t>
            </a:r>
            <a:r>
              <a:rPr lang="ja-JP" altLang="en-US" dirty="0">
                <a:solidFill>
                  <a:srgbClr val="0000FF"/>
                </a:solidFill>
                <a:latin typeface="+mn-ea"/>
              </a:rPr>
              <a:t>　</a:t>
            </a:r>
            <a:endParaRPr lang="en-US" altLang="ja-JP" dirty="0">
              <a:solidFill>
                <a:srgbClr val="0000FF"/>
              </a:solidFill>
              <a:latin typeface="+mn-ea"/>
            </a:endParaRPr>
          </a:p>
          <a:p>
            <a:r>
              <a:rPr lang="en-US" altLang="ja-JP" dirty="0">
                <a:solidFill>
                  <a:srgbClr val="0000FF"/>
                </a:solidFill>
                <a:latin typeface="+mn-ea"/>
              </a:rPr>
              <a:t>【5.4</a:t>
            </a:r>
            <a:r>
              <a:rPr lang="ja-JP" altLang="en-US" dirty="0">
                <a:solidFill>
                  <a:srgbClr val="0000FF"/>
                </a:solidFill>
                <a:latin typeface="+mn-ea"/>
              </a:rPr>
              <a:t>　事前に噴火警戒レベルが引き上げられないまま居住地域に影響を及ぼす噴火に至った場合</a:t>
            </a:r>
            <a:r>
              <a:rPr lang="en-US" altLang="ja-JP" dirty="0">
                <a:solidFill>
                  <a:srgbClr val="0000FF"/>
                </a:solidFill>
                <a:latin typeface="+mn-ea"/>
              </a:rPr>
              <a:t>】</a:t>
            </a:r>
            <a:endParaRPr lang="ja-JP" altLang="en-US" dirty="0">
              <a:solidFill>
                <a:srgbClr val="0000FF"/>
              </a:solidFill>
              <a:latin typeface="+mn-ea"/>
            </a:endParaRPr>
          </a:p>
        </p:txBody>
      </p:sp>
      <p:sp>
        <p:nvSpPr>
          <p:cNvPr id="3" name="スライド番号プレースホルダー 2">
            <a:extLst>
              <a:ext uri="{FF2B5EF4-FFF2-40B4-BE49-F238E27FC236}">
                <a16:creationId xmlns:a16="http://schemas.microsoft.com/office/drawing/2014/main" id="{10478207-D527-4DB6-A0A2-F0219503D7A5}"/>
              </a:ext>
            </a:extLst>
          </p:cNvPr>
          <p:cNvSpPr>
            <a:spLocks noGrp="1"/>
          </p:cNvSpPr>
          <p:nvPr>
            <p:ph type="sldNum" sz="quarter" idx="12"/>
          </p:nvPr>
        </p:nvSpPr>
        <p:spPr/>
        <p:txBody>
          <a:bodyPr/>
          <a:lstStyle/>
          <a:p>
            <a:r>
              <a:rPr kumimoji="1" lang="en-US" altLang="ja-JP" dirty="0"/>
              <a:t>42</a:t>
            </a:r>
            <a:endParaRPr kumimoji="1" lang="ja-JP" altLang="en-US" dirty="0"/>
          </a:p>
        </p:txBody>
      </p:sp>
      <p:grpSp>
        <p:nvGrpSpPr>
          <p:cNvPr id="24" name="グループ化 23">
            <a:extLst>
              <a:ext uri="{FF2B5EF4-FFF2-40B4-BE49-F238E27FC236}">
                <a16:creationId xmlns:a16="http://schemas.microsoft.com/office/drawing/2014/main" id="{658D25E1-2C38-4B89-9D82-E70475310BCB}"/>
              </a:ext>
            </a:extLst>
          </p:cNvPr>
          <p:cNvGrpSpPr/>
          <p:nvPr/>
        </p:nvGrpSpPr>
        <p:grpSpPr>
          <a:xfrm>
            <a:off x="8475164" y="1116484"/>
            <a:ext cx="1240791" cy="584775"/>
            <a:chOff x="2228296" y="2803241"/>
            <a:chExt cx="1240791" cy="584775"/>
          </a:xfrm>
        </p:grpSpPr>
        <p:sp>
          <p:nvSpPr>
            <p:cNvPr id="27" name="吹き出し: 角を丸めた四角形 26">
              <a:extLst>
                <a:ext uri="{FF2B5EF4-FFF2-40B4-BE49-F238E27FC236}">
                  <a16:creationId xmlns:a16="http://schemas.microsoft.com/office/drawing/2014/main" id="{EBA8B708-0980-4CE3-B38F-3C69055F3A11}"/>
                </a:ext>
              </a:extLst>
            </p:cNvPr>
            <p:cNvSpPr/>
            <p:nvPr/>
          </p:nvSpPr>
          <p:spPr>
            <a:xfrm>
              <a:off x="2228296" y="2843751"/>
              <a:ext cx="1240791" cy="492679"/>
            </a:xfrm>
            <a:prstGeom prst="wedgeRoundRectCallout">
              <a:avLst>
                <a:gd name="adj1" fmla="val -57823"/>
                <a:gd name="adj2" fmla="val -49219"/>
                <a:gd name="adj3" fmla="val 16667"/>
              </a:avLst>
            </a:prstGeom>
            <a:solidFill>
              <a:srgbClr val="FFCCCC"/>
            </a:solidFill>
            <a:ln>
              <a:solidFill>
                <a:schemeClr val="tx1"/>
              </a:solidFill>
            </a:ln>
          </p:spPr>
          <p:style>
            <a:lnRef idx="1">
              <a:schemeClr val="accent4"/>
            </a:lnRef>
            <a:fillRef idx="2">
              <a:schemeClr val="accent4"/>
            </a:fillRef>
            <a:effectRef idx="1">
              <a:schemeClr val="accent4"/>
            </a:effectRef>
            <a:fontRef idx="minor">
              <a:schemeClr val="dk1"/>
            </a:fontRef>
          </p:style>
          <p:txBody>
            <a:bodyPr wrap="square" lIns="36000" tIns="0" rIns="36000" bIns="0" rtlCol="0" anchor="ctr">
              <a:spAutoFit/>
            </a:bodyPr>
            <a:lstStyle/>
            <a:p>
              <a:pPr algn="ctr"/>
              <a:endParaRPr kumimoji="1" lang="ja-JP" altLang="en-US" sz="1200" dirty="0">
                <a:latin typeface="メイリオ" panose="020B0604030504040204" pitchFamily="50" charset="-128"/>
                <a:ea typeface="メイリオ" panose="020B0604030504040204" pitchFamily="50" charset="-128"/>
              </a:endParaRPr>
            </a:p>
          </p:txBody>
        </p:sp>
        <p:sp>
          <p:nvSpPr>
            <p:cNvPr id="29" name="テキスト ボックス 28">
              <a:extLst>
                <a:ext uri="{FF2B5EF4-FFF2-40B4-BE49-F238E27FC236}">
                  <a16:creationId xmlns:a16="http://schemas.microsoft.com/office/drawing/2014/main" id="{3900B704-7478-4128-9E4E-AB6D02C62842}"/>
                </a:ext>
              </a:extLst>
            </p:cNvPr>
            <p:cNvSpPr txBox="1"/>
            <p:nvPr/>
          </p:nvSpPr>
          <p:spPr>
            <a:xfrm>
              <a:off x="2331940" y="2803241"/>
              <a:ext cx="1068690" cy="584775"/>
            </a:xfrm>
            <a:prstGeom prst="rect">
              <a:avLst/>
            </a:prstGeom>
            <a:noFill/>
          </p:spPr>
          <p:txBody>
            <a:bodyPr wrap="none" rtlCol="0">
              <a:spAutoFit/>
            </a:bodyPr>
            <a:lstStyle/>
            <a:p>
              <a:pPr algn="ctr"/>
              <a:r>
                <a:rPr kumimoji="1" lang="ja-JP" altLang="en-US" sz="1400" dirty="0"/>
                <a:t>作成ガイド</a:t>
              </a:r>
              <a:endParaRPr kumimoji="1" lang="en-US" altLang="ja-JP" sz="1400" dirty="0"/>
            </a:p>
            <a:p>
              <a:r>
                <a:rPr lang="en-US" altLang="ja-JP" dirty="0"/>
                <a:t>25</a:t>
              </a:r>
              <a:r>
                <a:rPr lang="ja-JP" altLang="en-US" dirty="0"/>
                <a:t>ページ</a:t>
              </a:r>
              <a:endParaRPr kumimoji="1" lang="ja-JP" altLang="en-US" dirty="0"/>
            </a:p>
          </p:txBody>
        </p:sp>
      </p:grpSp>
      <p:sp>
        <p:nvSpPr>
          <p:cNvPr id="31" name="テキスト ボックス 30">
            <a:extLst>
              <a:ext uri="{FF2B5EF4-FFF2-40B4-BE49-F238E27FC236}">
                <a16:creationId xmlns:a16="http://schemas.microsoft.com/office/drawing/2014/main" id="{60F2F55C-C7FA-4482-90A4-F8D1FD1EDC7A}"/>
              </a:ext>
            </a:extLst>
          </p:cNvPr>
          <p:cNvSpPr txBox="1"/>
          <p:nvPr/>
        </p:nvSpPr>
        <p:spPr>
          <a:xfrm>
            <a:off x="408981" y="6600090"/>
            <a:ext cx="3764172" cy="276999"/>
          </a:xfrm>
          <a:prstGeom prst="rect">
            <a:avLst/>
          </a:prstGeom>
          <a:noFill/>
        </p:spPr>
        <p:txBody>
          <a:bodyPr wrap="none" rtlCol="0">
            <a:spAutoFit/>
          </a:bodyPr>
          <a:lstStyle/>
          <a:p>
            <a:r>
              <a:rPr kumimoji="1" lang="en-US" altLang="ja-JP" sz="1200" dirty="0"/>
              <a:t>※</a:t>
            </a:r>
            <a:r>
              <a:rPr kumimoji="1" lang="ja-JP" altLang="en-US" sz="1200" dirty="0"/>
              <a:t>作成ガイドの参照ページは「火口周辺の単独施設版」</a:t>
            </a:r>
          </a:p>
        </p:txBody>
      </p:sp>
    </p:spTree>
    <p:extLst>
      <p:ext uri="{BB962C8B-B14F-4D97-AF65-F5344CB8AC3E}">
        <p14:creationId xmlns:p14="http://schemas.microsoft.com/office/powerpoint/2010/main" val="20628863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id="{F3F97671-B2AC-4820-988D-E95BFFA43536}"/>
              </a:ext>
            </a:extLst>
          </p:cNvPr>
          <p:cNvPicPr>
            <a:picLocks noChangeAspect="1"/>
          </p:cNvPicPr>
          <p:nvPr/>
        </p:nvPicPr>
        <p:blipFill>
          <a:blip r:embed="rId3"/>
          <a:stretch>
            <a:fillRect/>
          </a:stretch>
        </p:blipFill>
        <p:spPr>
          <a:xfrm>
            <a:off x="370881" y="2272112"/>
            <a:ext cx="5868000" cy="1954605"/>
          </a:xfrm>
          <a:prstGeom prst="rect">
            <a:avLst/>
          </a:prstGeom>
        </p:spPr>
      </p:pic>
      <p:sp>
        <p:nvSpPr>
          <p:cNvPr id="5" name="テキスト ボックス 4">
            <a:extLst>
              <a:ext uri="{FF2B5EF4-FFF2-40B4-BE49-F238E27FC236}">
                <a16:creationId xmlns:a16="http://schemas.microsoft.com/office/drawing/2014/main" id="{455FAD8D-FF79-4685-B506-7EE7FC9D60B0}"/>
              </a:ext>
            </a:extLst>
          </p:cNvPr>
          <p:cNvSpPr txBox="1"/>
          <p:nvPr/>
        </p:nvSpPr>
        <p:spPr>
          <a:xfrm>
            <a:off x="1" y="0"/>
            <a:ext cx="9906000" cy="584775"/>
          </a:xfrm>
          <a:prstGeom prst="rect">
            <a:avLst/>
          </a:prstGeom>
          <a:solidFill>
            <a:srgbClr val="1212E0"/>
          </a:solidFill>
        </p:spPr>
        <p:txBody>
          <a:bodyPr wrap="square" rtlCol="0">
            <a:spAutoFit/>
          </a:bodyPr>
          <a:lstStyle/>
          <a:p>
            <a:r>
              <a:rPr lang="ja-JP" altLang="en-US" sz="3200">
                <a:solidFill>
                  <a:schemeClr val="bg1"/>
                </a:solidFill>
                <a:latin typeface="HGP創英角ｺﾞｼｯｸUB" panose="020B0900000000000000" pitchFamily="50" charset="-128"/>
                <a:ea typeface="HGP創英角ｺﾞｼｯｸUB" panose="020B0900000000000000" pitchFamily="50" charset="-128"/>
              </a:rPr>
              <a:t>　</a:t>
            </a:r>
            <a:r>
              <a:rPr lang="ja-JP" altLang="en-US" sz="3200">
                <a:solidFill>
                  <a:schemeClr val="bg1"/>
                </a:solidFill>
                <a:latin typeface="HGS創英角ｺﾞｼｯｸUB" panose="020B0900000000000000" pitchFamily="50" charset="-128"/>
                <a:ea typeface="HGS創英角ｺﾞｼｯｸUB" panose="020B0900000000000000" pitchFamily="50" charset="-128"/>
              </a:rPr>
              <a:t>防災教育等の記載例</a:t>
            </a:r>
            <a:endParaRPr lang="zh-TW" altLang="en-US" sz="3200">
              <a:solidFill>
                <a:schemeClr val="bg1"/>
              </a:solidFill>
              <a:latin typeface="HGS創英角ｺﾞｼｯｸUB" panose="020B0900000000000000" pitchFamily="50" charset="-128"/>
              <a:ea typeface="HGS創英角ｺﾞｼｯｸUB" panose="020B0900000000000000" pitchFamily="50" charset="-128"/>
            </a:endParaRPr>
          </a:p>
        </p:txBody>
      </p:sp>
      <p:sp>
        <p:nvSpPr>
          <p:cNvPr id="13" name="正方形/長方形 12">
            <a:extLst>
              <a:ext uri="{FF2B5EF4-FFF2-40B4-BE49-F238E27FC236}">
                <a16:creationId xmlns:a16="http://schemas.microsoft.com/office/drawing/2014/main" id="{743DE891-46A2-4753-8A37-0FA4EDAD2225}"/>
              </a:ext>
            </a:extLst>
          </p:cNvPr>
          <p:cNvSpPr/>
          <p:nvPr/>
        </p:nvSpPr>
        <p:spPr>
          <a:xfrm>
            <a:off x="21000" y="1943660"/>
            <a:ext cx="9846900" cy="4618610"/>
          </a:xfrm>
          <a:prstGeom prst="rect">
            <a:avLst/>
          </a:prstGeom>
          <a:noFill/>
          <a:ln w="2857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吹き出し: 角を丸めた四角形 29">
            <a:extLst>
              <a:ext uri="{FF2B5EF4-FFF2-40B4-BE49-F238E27FC236}">
                <a16:creationId xmlns:a16="http://schemas.microsoft.com/office/drawing/2014/main" id="{6EAB34E6-229C-4D28-B54C-7D042BA37DCB}"/>
              </a:ext>
            </a:extLst>
          </p:cNvPr>
          <p:cNvSpPr/>
          <p:nvPr/>
        </p:nvSpPr>
        <p:spPr>
          <a:xfrm>
            <a:off x="5513294" y="1989563"/>
            <a:ext cx="4271434" cy="675442"/>
          </a:xfrm>
          <a:prstGeom prst="wedgeRoundRectCallout">
            <a:avLst>
              <a:gd name="adj1" fmla="val -41719"/>
              <a:gd name="adj2" fmla="val 63953"/>
              <a:gd name="adj3" fmla="val 16667"/>
            </a:avLst>
          </a:prstGeom>
          <a:solidFill>
            <a:srgbClr val="66CCFF"/>
          </a:solidFill>
          <a:ln>
            <a:solidFill>
              <a:schemeClr val="tx1"/>
            </a:solidFill>
          </a:ln>
        </p:spPr>
        <p:style>
          <a:lnRef idx="1">
            <a:schemeClr val="accent4"/>
          </a:lnRef>
          <a:fillRef idx="3">
            <a:schemeClr val="accent4"/>
          </a:fillRef>
          <a:effectRef idx="2">
            <a:schemeClr val="accent4"/>
          </a:effectRef>
          <a:fontRef idx="minor">
            <a:schemeClr val="lt1"/>
          </a:fontRef>
        </p:style>
        <p:txBody>
          <a:bodyPr rtlCol="0" anchor="ctr"/>
          <a:lstStyle/>
          <a:p>
            <a:r>
              <a:rPr lang="ja-JP" altLang="en-US" sz="2000">
                <a:solidFill>
                  <a:schemeClr val="tx1"/>
                </a:solidFill>
              </a:rPr>
              <a:t>訓練等の実施可能な時期や日頃からの防災に関する取組みについて明示</a:t>
            </a:r>
            <a:endParaRPr lang="en-US" altLang="ja-JP" sz="2000">
              <a:solidFill>
                <a:schemeClr val="tx1"/>
              </a:solidFill>
            </a:endParaRPr>
          </a:p>
        </p:txBody>
      </p:sp>
      <p:sp>
        <p:nvSpPr>
          <p:cNvPr id="16" name="四角形: 角を丸くする 15">
            <a:extLst>
              <a:ext uri="{FF2B5EF4-FFF2-40B4-BE49-F238E27FC236}">
                <a16:creationId xmlns:a16="http://schemas.microsoft.com/office/drawing/2014/main" id="{F2F5221E-6623-4AFB-88EF-8091E56D0114}"/>
              </a:ext>
            </a:extLst>
          </p:cNvPr>
          <p:cNvSpPr/>
          <p:nvPr/>
        </p:nvSpPr>
        <p:spPr>
          <a:xfrm>
            <a:off x="1551366" y="619125"/>
            <a:ext cx="8268355" cy="904875"/>
          </a:xfrm>
          <a:prstGeom prst="roundRect">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7" name="図 16">
            <a:extLst>
              <a:ext uri="{FF2B5EF4-FFF2-40B4-BE49-F238E27FC236}">
                <a16:creationId xmlns:a16="http://schemas.microsoft.com/office/drawing/2014/main" id="{6D2E23A0-331B-47A4-A537-EF81C8881DC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52276" y="606299"/>
            <a:ext cx="1240790" cy="923330"/>
          </a:xfrm>
          <a:prstGeom prst="rect">
            <a:avLst/>
          </a:prstGeom>
        </p:spPr>
      </p:pic>
      <p:sp>
        <p:nvSpPr>
          <p:cNvPr id="19" name="テキスト ボックス 18">
            <a:extLst>
              <a:ext uri="{FF2B5EF4-FFF2-40B4-BE49-F238E27FC236}">
                <a16:creationId xmlns:a16="http://schemas.microsoft.com/office/drawing/2014/main" id="{5D02255D-E20F-4BA7-8EBE-87877A0E3FF8}"/>
              </a:ext>
            </a:extLst>
          </p:cNvPr>
          <p:cNvSpPr txBox="1"/>
          <p:nvPr/>
        </p:nvSpPr>
        <p:spPr>
          <a:xfrm>
            <a:off x="7235306" y="100859"/>
            <a:ext cx="2560078" cy="369332"/>
          </a:xfrm>
          <a:prstGeom prst="rect">
            <a:avLst/>
          </a:prstGeom>
          <a:solidFill>
            <a:srgbClr val="FFFF00"/>
          </a:solidFill>
        </p:spPr>
        <p:txBody>
          <a:bodyPr wrap="square" rtlCol="0">
            <a:spAutoFit/>
          </a:bodyPr>
          <a:lstStyle/>
          <a:p>
            <a:pPr algn="ctr"/>
            <a:r>
              <a:rPr lang="ja-JP" altLang="en-US"/>
              <a:t>当該火山版に要変更</a:t>
            </a:r>
            <a:endParaRPr lang="ja-JP" altLang="ja-JP"/>
          </a:p>
        </p:txBody>
      </p:sp>
      <p:sp>
        <p:nvSpPr>
          <p:cNvPr id="20" name="正方形/長方形 19">
            <a:extLst>
              <a:ext uri="{FF2B5EF4-FFF2-40B4-BE49-F238E27FC236}">
                <a16:creationId xmlns:a16="http://schemas.microsoft.com/office/drawing/2014/main" id="{1DD2B8B6-D934-4932-9749-2F3C90D9824E}"/>
              </a:ext>
            </a:extLst>
          </p:cNvPr>
          <p:cNvSpPr/>
          <p:nvPr/>
        </p:nvSpPr>
        <p:spPr>
          <a:xfrm>
            <a:off x="1692999" y="622279"/>
            <a:ext cx="8029499" cy="923330"/>
          </a:xfrm>
          <a:prstGeom prst="rect">
            <a:avLst/>
          </a:prstGeom>
        </p:spPr>
        <p:txBody>
          <a:bodyPr wrap="square">
            <a:spAutoFit/>
          </a:bodyPr>
          <a:lstStyle/>
          <a:p>
            <a:r>
              <a:rPr lang="ja-JP" altLang="en-US">
                <a:solidFill>
                  <a:srgbClr val="FF0000"/>
                </a:solidFill>
              </a:rPr>
              <a:t>避難訓練や防災講演会等について、市町村等で定期的に開催又は開催を予定している場合は記載して下さい。また、日頃から火山活動の状況を観察し、利用者等への情報提供・啓発することを推奨しましょう。</a:t>
            </a:r>
            <a:endParaRPr lang="en-US" altLang="ja-JP">
              <a:solidFill>
                <a:srgbClr val="FF0000"/>
              </a:solidFill>
            </a:endParaRPr>
          </a:p>
        </p:txBody>
      </p:sp>
      <p:sp>
        <p:nvSpPr>
          <p:cNvPr id="29" name="テキスト ボックス 21">
            <a:extLst>
              <a:ext uri="{FF2B5EF4-FFF2-40B4-BE49-F238E27FC236}">
                <a16:creationId xmlns:a16="http://schemas.microsoft.com/office/drawing/2014/main" id="{9893EFD7-8366-442D-968E-ECA5716BFF26}"/>
              </a:ext>
            </a:extLst>
          </p:cNvPr>
          <p:cNvSpPr txBox="1"/>
          <p:nvPr/>
        </p:nvSpPr>
        <p:spPr>
          <a:xfrm>
            <a:off x="199105" y="5066708"/>
            <a:ext cx="6839248" cy="400110"/>
          </a:xfrm>
          <a:prstGeom prst="rect">
            <a:avLst/>
          </a:prstGeom>
          <a:noFill/>
          <a:ln>
            <a:noFill/>
          </a:ln>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2000">
                <a:latin typeface="+mn-ea"/>
              </a:rPr>
              <a:t>　</a:t>
            </a:r>
            <a:r>
              <a:rPr lang="ja-JP" altLang="en-US" sz="2000" u="sng">
                <a:latin typeface="+mn-ea"/>
              </a:rPr>
              <a:t>（３）日頃からの火山活動の観察</a:t>
            </a:r>
            <a:endParaRPr lang="en-US" altLang="ja-JP" sz="2000" u="sng">
              <a:latin typeface="+mn-ea"/>
            </a:endParaRPr>
          </a:p>
        </p:txBody>
      </p:sp>
      <p:sp>
        <p:nvSpPr>
          <p:cNvPr id="2" name="正方形/長方形 1">
            <a:extLst>
              <a:ext uri="{FF2B5EF4-FFF2-40B4-BE49-F238E27FC236}">
                <a16:creationId xmlns:a16="http://schemas.microsoft.com/office/drawing/2014/main" id="{2A249D48-CFC7-4DEC-89F0-839B9C8E36FD}"/>
              </a:ext>
            </a:extLst>
          </p:cNvPr>
          <p:cNvSpPr/>
          <p:nvPr/>
        </p:nvSpPr>
        <p:spPr>
          <a:xfrm>
            <a:off x="199105" y="1970763"/>
            <a:ext cx="553370" cy="2295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テキスト ボックス 21">
            <a:extLst>
              <a:ext uri="{FF2B5EF4-FFF2-40B4-BE49-F238E27FC236}">
                <a16:creationId xmlns:a16="http://schemas.microsoft.com/office/drawing/2014/main" id="{6AE18754-6E62-49A8-A498-42378CF8DD74}"/>
              </a:ext>
            </a:extLst>
          </p:cNvPr>
          <p:cNvSpPr txBox="1"/>
          <p:nvPr/>
        </p:nvSpPr>
        <p:spPr>
          <a:xfrm>
            <a:off x="206145" y="1916468"/>
            <a:ext cx="4488249" cy="400110"/>
          </a:xfrm>
          <a:prstGeom prst="rect">
            <a:avLst/>
          </a:prstGeom>
          <a:noFill/>
          <a:ln>
            <a:noFill/>
          </a:ln>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2000" dirty="0">
                <a:latin typeface="+mn-ea"/>
              </a:rPr>
              <a:t>　</a:t>
            </a:r>
            <a:r>
              <a:rPr lang="ja-JP" altLang="en-US" sz="2000" u="sng" dirty="0">
                <a:latin typeface="+mn-ea"/>
              </a:rPr>
              <a:t>（１）当施設における研修・訓練の実施</a:t>
            </a:r>
            <a:endParaRPr lang="en-US" altLang="ja-JP" sz="2000" u="sng" dirty="0">
              <a:latin typeface="+mn-ea"/>
            </a:endParaRPr>
          </a:p>
        </p:txBody>
      </p:sp>
      <p:sp>
        <p:nvSpPr>
          <p:cNvPr id="26" name="吹き出し: 角を丸めた四角形 29">
            <a:extLst>
              <a:ext uri="{FF2B5EF4-FFF2-40B4-BE49-F238E27FC236}">
                <a16:creationId xmlns:a16="http://schemas.microsoft.com/office/drawing/2014/main" id="{99255667-5590-448D-A922-28161570FED6}"/>
              </a:ext>
            </a:extLst>
          </p:cNvPr>
          <p:cNvSpPr/>
          <p:nvPr/>
        </p:nvSpPr>
        <p:spPr>
          <a:xfrm>
            <a:off x="4754029" y="4912043"/>
            <a:ext cx="5030699" cy="660714"/>
          </a:xfrm>
          <a:prstGeom prst="wedgeRoundRectCallout">
            <a:avLst>
              <a:gd name="adj1" fmla="val -54466"/>
              <a:gd name="adj2" fmla="val 49619"/>
              <a:gd name="adj3" fmla="val 16667"/>
            </a:avLst>
          </a:prstGeom>
          <a:solidFill>
            <a:srgbClr val="66CCFF"/>
          </a:solidFill>
          <a:ln>
            <a:solidFill>
              <a:schemeClr val="tx1"/>
            </a:solidFill>
          </a:ln>
        </p:spPr>
        <p:style>
          <a:lnRef idx="1">
            <a:schemeClr val="accent4"/>
          </a:lnRef>
          <a:fillRef idx="3">
            <a:schemeClr val="accent4"/>
          </a:fillRef>
          <a:effectRef idx="2">
            <a:schemeClr val="accent4"/>
          </a:effectRef>
          <a:fontRef idx="minor">
            <a:schemeClr val="lt1"/>
          </a:fontRef>
        </p:style>
        <p:txBody>
          <a:bodyPr rtlCol="0" anchor="ctr"/>
          <a:lstStyle/>
          <a:p>
            <a:pPr algn="ctr"/>
            <a:r>
              <a:rPr kumimoji="1" lang="ja-JP" altLang="en-US" sz="2000">
                <a:solidFill>
                  <a:schemeClr val="tx1"/>
                </a:solidFill>
              </a:rPr>
              <a:t>火山活動の異変に関する情報連絡先を明示</a:t>
            </a:r>
            <a:endParaRPr kumimoji="1" lang="en-US" altLang="ja-JP" sz="2000">
              <a:solidFill>
                <a:schemeClr val="tx1"/>
              </a:solidFill>
            </a:endParaRPr>
          </a:p>
          <a:p>
            <a:pPr algn="ctr"/>
            <a:r>
              <a:rPr kumimoji="1" lang="ja-JP" altLang="en-US" sz="2000">
                <a:solidFill>
                  <a:schemeClr val="tx1"/>
                </a:solidFill>
              </a:rPr>
              <a:t>（火山の状況で異変があったら通報）</a:t>
            </a:r>
            <a:endParaRPr kumimoji="1" lang="en-US" altLang="ja-JP" sz="2000">
              <a:solidFill>
                <a:schemeClr val="tx1"/>
              </a:solidFill>
            </a:endParaRPr>
          </a:p>
        </p:txBody>
      </p:sp>
      <p:sp>
        <p:nvSpPr>
          <p:cNvPr id="23" name="テキスト ボックス 22">
            <a:extLst>
              <a:ext uri="{FF2B5EF4-FFF2-40B4-BE49-F238E27FC236}">
                <a16:creationId xmlns:a16="http://schemas.microsoft.com/office/drawing/2014/main" id="{43213164-DF92-412F-9158-56BF3E63C589}"/>
              </a:ext>
            </a:extLst>
          </p:cNvPr>
          <p:cNvSpPr txBox="1"/>
          <p:nvPr/>
        </p:nvSpPr>
        <p:spPr>
          <a:xfrm>
            <a:off x="-20999" y="1557462"/>
            <a:ext cx="9905999" cy="400110"/>
          </a:xfrm>
          <a:prstGeom prst="rect">
            <a:avLst/>
          </a:prstGeom>
          <a:noFill/>
          <a:ln>
            <a:noFill/>
          </a:ln>
        </p:spPr>
        <p:txBody>
          <a:bodyPr wrap="square" rtlCol="0">
            <a:spAutoFit/>
          </a:bodyPr>
          <a:lstStyle/>
          <a:p>
            <a:r>
              <a:rPr lang="en-US" altLang="ja-JP" sz="2000" b="1">
                <a:solidFill>
                  <a:srgbClr val="0000FF"/>
                </a:solidFill>
                <a:latin typeface="+mn-ea"/>
              </a:rPr>
              <a:t>【7. </a:t>
            </a:r>
            <a:r>
              <a:rPr lang="ja-JP" altLang="en-US" sz="2000" b="1">
                <a:solidFill>
                  <a:srgbClr val="0000FF"/>
                </a:solidFill>
                <a:latin typeface="+mn-ea"/>
              </a:rPr>
              <a:t>防災教育及び訓練の実施、日頃からの火山活動の観察</a:t>
            </a:r>
            <a:r>
              <a:rPr lang="en-US" altLang="ja-JP" sz="2000" b="1">
                <a:solidFill>
                  <a:srgbClr val="0000FF"/>
                </a:solidFill>
                <a:latin typeface="+mn-ea"/>
              </a:rPr>
              <a:t>】</a:t>
            </a:r>
            <a:endParaRPr lang="en-US" altLang="ja-JP" sz="2000" b="1">
              <a:latin typeface="+mn-ea"/>
            </a:endParaRPr>
          </a:p>
        </p:txBody>
      </p:sp>
      <p:sp>
        <p:nvSpPr>
          <p:cNvPr id="24" name="テキスト ボックス 21">
            <a:extLst>
              <a:ext uri="{FF2B5EF4-FFF2-40B4-BE49-F238E27FC236}">
                <a16:creationId xmlns:a16="http://schemas.microsoft.com/office/drawing/2014/main" id="{E5C77FC4-15A5-4AA5-916E-21C5231E6005}"/>
              </a:ext>
            </a:extLst>
          </p:cNvPr>
          <p:cNvSpPr txBox="1"/>
          <p:nvPr/>
        </p:nvSpPr>
        <p:spPr>
          <a:xfrm>
            <a:off x="520999" y="5546607"/>
            <a:ext cx="4947505" cy="1015663"/>
          </a:xfrm>
          <a:prstGeom prst="rect">
            <a:avLst/>
          </a:prstGeom>
          <a:noFill/>
          <a:ln>
            <a:noFill/>
          </a:ln>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2000">
                <a:latin typeface="+mn-ea"/>
              </a:rPr>
              <a:t>日頃から、火山活動を観察し、何か変化に気づいた際にはその情報を</a:t>
            </a:r>
            <a:r>
              <a:rPr lang="ja-JP" altLang="en-US" sz="2000">
                <a:solidFill>
                  <a:srgbClr val="FF0000"/>
                </a:solidFill>
                <a:latin typeface="+mn-ea"/>
              </a:rPr>
              <a:t>〇〇市、〇〇地方気象台</a:t>
            </a:r>
            <a:r>
              <a:rPr lang="ja-JP" altLang="en-US" sz="2000">
                <a:latin typeface="+mn-ea"/>
              </a:rPr>
              <a:t>に伝達する。</a:t>
            </a:r>
            <a:endParaRPr lang="en-US" altLang="ja-JP" sz="2000" u="sng">
              <a:latin typeface="+mn-ea"/>
            </a:endParaRPr>
          </a:p>
        </p:txBody>
      </p:sp>
      <p:sp>
        <p:nvSpPr>
          <p:cNvPr id="30" name="正方形/長方形 29">
            <a:extLst>
              <a:ext uri="{FF2B5EF4-FFF2-40B4-BE49-F238E27FC236}">
                <a16:creationId xmlns:a16="http://schemas.microsoft.com/office/drawing/2014/main" id="{7E7B41F6-BE95-4D7D-AB14-A4158824B978}"/>
              </a:ext>
            </a:extLst>
          </p:cNvPr>
          <p:cNvSpPr/>
          <p:nvPr/>
        </p:nvSpPr>
        <p:spPr>
          <a:xfrm>
            <a:off x="393487" y="4205156"/>
            <a:ext cx="5785753" cy="615553"/>
          </a:xfrm>
          <a:prstGeom prst="rect">
            <a:avLst/>
          </a:prstGeom>
          <a:solidFill>
            <a:schemeClr val="accent4">
              <a:lumMod val="20000"/>
              <a:lumOff val="80000"/>
            </a:schemeClr>
          </a:solidFill>
          <a:ln w="12700">
            <a:solidFill>
              <a:srgbClr val="FF0000"/>
            </a:solidFill>
          </a:ln>
        </p:spPr>
        <p:txBody>
          <a:bodyPr wrap="square">
            <a:spAutoFit/>
          </a:bodyPr>
          <a:lstStyle/>
          <a:p>
            <a:pPr algn="ctr"/>
            <a:r>
              <a:rPr lang="ja-JP" altLang="en-US">
                <a:solidFill>
                  <a:srgbClr val="FF0000"/>
                </a:solidFill>
                <a:latin typeface="ＭＳ Ｐゴシック 本文"/>
              </a:rPr>
              <a:t>整理イメージ</a:t>
            </a:r>
            <a:endParaRPr lang="en-US" altLang="ja-JP">
              <a:solidFill>
                <a:srgbClr val="FF0000"/>
              </a:solidFill>
              <a:latin typeface="ＭＳ Ｐゴシック 本文"/>
            </a:endParaRPr>
          </a:p>
          <a:p>
            <a:pPr algn="ctr"/>
            <a:r>
              <a:rPr lang="ja-JP" altLang="en-US" sz="1600">
                <a:solidFill>
                  <a:srgbClr val="FF0000"/>
                </a:solidFill>
                <a:latin typeface="ＭＳ Ｐゴシック 本文"/>
              </a:rPr>
              <a:t>〇〇市（市町村）では〇月に〇〇訓練を予定しています！</a:t>
            </a:r>
            <a:endParaRPr lang="en-US" altLang="zh-TW" sz="2000">
              <a:solidFill>
                <a:srgbClr val="FF0000"/>
              </a:solidFill>
              <a:latin typeface="ＭＳ Ｐゴシック 本文"/>
            </a:endParaRPr>
          </a:p>
        </p:txBody>
      </p:sp>
      <p:sp>
        <p:nvSpPr>
          <p:cNvPr id="22" name="吹き出し: 角を丸めた四角形 29">
            <a:extLst>
              <a:ext uri="{FF2B5EF4-FFF2-40B4-BE49-F238E27FC236}">
                <a16:creationId xmlns:a16="http://schemas.microsoft.com/office/drawing/2014/main" id="{4B65EAB1-BC55-49BB-AAE4-F5A88A50A580}"/>
              </a:ext>
            </a:extLst>
          </p:cNvPr>
          <p:cNvSpPr/>
          <p:nvPr/>
        </p:nvSpPr>
        <p:spPr>
          <a:xfrm>
            <a:off x="6402667" y="3377248"/>
            <a:ext cx="3060772" cy="991309"/>
          </a:xfrm>
          <a:prstGeom prst="wedgeRoundRectCallout">
            <a:avLst>
              <a:gd name="adj1" fmla="val -61117"/>
              <a:gd name="adj2" fmla="val 45519"/>
              <a:gd name="adj3" fmla="val 16667"/>
            </a:avLst>
          </a:prstGeom>
          <a:solidFill>
            <a:srgbClr val="66CCFF"/>
          </a:solidFill>
          <a:ln>
            <a:solidFill>
              <a:schemeClr val="tx1"/>
            </a:solidFill>
          </a:ln>
        </p:spPr>
        <p:style>
          <a:lnRef idx="1">
            <a:schemeClr val="accent4"/>
          </a:lnRef>
          <a:fillRef idx="3">
            <a:schemeClr val="accent4"/>
          </a:fillRef>
          <a:effectRef idx="2">
            <a:schemeClr val="accent4"/>
          </a:effectRef>
          <a:fontRef idx="minor">
            <a:schemeClr val="lt1"/>
          </a:fontRef>
        </p:style>
        <p:txBody>
          <a:bodyPr rtlCol="0" anchor="ctr"/>
          <a:lstStyle/>
          <a:p>
            <a:r>
              <a:rPr lang="ja-JP" altLang="en-US" sz="2000">
                <a:solidFill>
                  <a:schemeClr val="tx1"/>
                </a:solidFill>
              </a:rPr>
              <a:t>施設単独での訓練が困難な場合は、公共機関との連携も必要</a:t>
            </a:r>
            <a:endParaRPr kumimoji="1" lang="en-US" altLang="ja-JP" sz="2000">
              <a:solidFill>
                <a:schemeClr val="tx1"/>
              </a:solidFill>
            </a:endParaRPr>
          </a:p>
        </p:txBody>
      </p:sp>
      <p:sp>
        <p:nvSpPr>
          <p:cNvPr id="32" name="正方形/長方形 31">
            <a:extLst>
              <a:ext uri="{FF2B5EF4-FFF2-40B4-BE49-F238E27FC236}">
                <a16:creationId xmlns:a16="http://schemas.microsoft.com/office/drawing/2014/main" id="{3D910883-5258-42E3-BCC9-F07169D9C35A}"/>
              </a:ext>
            </a:extLst>
          </p:cNvPr>
          <p:cNvSpPr/>
          <p:nvPr/>
        </p:nvSpPr>
        <p:spPr>
          <a:xfrm>
            <a:off x="5475476" y="5682254"/>
            <a:ext cx="4166315" cy="805258"/>
          </a:xfrm>
          <a:prstGeom prst="rect">
            <a:avLst/>
          </a:prstGeom>
          <a:solidFill>
            <a:schemeClr val="accent4">
              <a:lumMod val="20000"/>
              <a:lumOff val="80000"/>
            </a:schemeClr>
          </a:solidFill>
          <a:ln w="12700">
            <a:solidFill>
              <a:srgbClr val="FF0000"/>
            </a:solidFill>
          </a:ln>
        </p:spPr>
        <p:txBody>
          <a:bodyPr wrap="square">
            <a:noAutofit/>
          </a:bodyPr>
          <a:lstStyle/>
          <a:p>
            <a:pPr algn="ctr"/>
            <a:r>
              <a:rPr lang="ja-JP" altLang="en-US">
                <a:solidFill>
                  <a:srgbClr val="FF0000"/>
                </a:solidFill>
                <a:latin typeface="ＭＳ Ｐゴシック 本文"/>
              </a:rPr>
              <a:t>整理イメージ</a:t>
            </a:r>
            <a:endParaRPr lang="en-US" altLang="ja-JP">
              <a:solidFill>
                <a:srgbClr val="FF0000"/>
              </a:solidFill>
              <a:latin typeface="ＭＳ Ｐゴシック 本文"/>
            </a:endParaRPr>
          </a:p>
          <a:p>
            <a:pPr algn="ctr"/>
            <a:endParaRPr lang="en-US" altLang="ja-JP">
              <a:solidFill>
                <a:srgbClr val="FF0000"/>
              </a:solidFill>
              <a:latin typeface="ＭＳ Ｐゴシック 本文"/>
            </a:endParaRPr>
          </a:p>
        </p:txBody>
      </p:sp>
      <p:sp>
        <p:nvSpPr>
          <p:cNvPr id="25" name="テキスト ボックス 21">
            <a:extLst>
              <a:ext uri="{FF2B5EF4-FFF2-40B4-BE49-F238E27FC236}">
                <a16:creationId xmlns:a16="http://schemas.microsoft.com/office/drawing/2014/main" id="{7633543B-0975-48C4-937C-ABCA7E76CAAC}"/>
              </a:ext>
            </a:extLst>
          </p:cNvPr>
          <p:cNvSpPr txBox="1"/>
          <p:nvPr/>
        </p:nvSpPr>
        <p:spPr>
          <a:xfrm>
            <a:off x="5633683" y="6034778"/>
            <a:ext cx="3849899" cy="400110"/>
          </a:xfrm>
          <a:prstGeom prst="rect">
            <a:avLst/>
          </a:prstGeom>
          <a:noFill/>
          <a:ln>
            <a:solidFill>
              <a:schemeClr val="tx1"/>
            </a:solidFill>
          </a:ln>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2000">
                <a:solidFill>
                  <a:srgbClr val="FF0000"/>
                </a:solidFill>
                <a:latin typeface="+mn-ea"/>
              </a:rPr>
              <a:t>〇〇地方気象台：</a:t>
            </a:r>
            <a:r>
              <a:rPr lang="en-US" altLang="ja-JP" sz="2000">
                <a:solidFill>
                  <a:srgbClr val="FF0000"/>
                </a:solidFill>
                <a:latin typeface="+mn-ea"/>
              </a:rPr>
              <a:t>000-000-0000</a:t>
            </a:r>
            <a:endParaRPr lang="en-US" altLang="ja-JP" sz="2000" u="sng">
              <a:latin typeface="+mn-ea"/>
            </a:endParaRPr>
          </a:p>
        </p:txBody>
      </p:sp>
      <p:sp>
        <p:nvSpPr>
          <p:cNvPr id="3" name="スライド番号プレースホルダー 2">
            <a:extLst>
              <a:ext uri="{FF2B5EF4-FFF2-40B4-BE49-F238E27FC236}">
                <a16:creationId xmlns:a16="http://schemas.microsoft.com/office/drawing/2014/main" id="{637AECA5-5AAD-4405-B0F2-C8FF52D0F64C}"/>
              </a:ext>
            </a:extLst>
          </p:cNvPr>
          <p:cNvSpPr>
            <a:spLocks noGrp="1"/>
          </p:cNvSpPr>
          <p:nvPr>
            <p:ph type="sldNum" sz="quarter" idx="12"/>
          </p:nvPr>
        </p:nvSpPr>
        <p:spPr/>
        <p:txBody>
          <a:bodyPr/>
          <a:lstStyle/>
          <a:p>
            <a:r>
              <a:rPr kumimoji="1" lang="en-US" altLang="ja-JP" dirty="0"/>
              <a:t>43</a:t>
            </a:r>
            <a:endParaRPr kumimoji="1" lang="ja-JP" altLang="en-US" dirty="0"/>
          </a:p>
        </p:txBody>
      </p:sp>
      <p:grpSp>
        <p:nvGrpSpPr>
          <p:cNvPr id="21" name="グループ化 20">
            <a:extLst>
              <a:ext uri="{FF2B5EF4-FFF2-40B4-BE49-F238E27FC236}">
                <a16:creationId xmlns:a16="http://schemas.microsoft.com/office/drawing/2014/main" id="{E1557AB4-CA2B-49E8-86FC-DE665BAE5A10}"/>
              </a:ext>
            </a:extLst>
          </p:cNvPr>
          <p:cNvGrpSpPr/>
          <p:nvPr/>
        </p:nvGrpSpPr>
        <p:grpSpPr>
          <a:xfrm>
            <a:off x="6699618" y="1382807"/>
            <a:ext cx="1240791" cy="584775"/>
            <a:chOff x="2228296" y="2803241"/>
            <a:chExt cx="1240791" cy="584775"/>
          </a:xfrm>
        </p:grpSpPr>
        <p:sp>
          <p:nvSpPr>
            <p:cNvPr id="27" name="吹き出し: 角を丸めた四角形 26">
              <a:extLst>
                <a:ext uri="{FF2B5EF4-FFF2-40B4-BE49-F238E27FC236}">
                  <a16:creationId xmlns:a16="http://schemas.microsoft.com/office/drawing/2014/main" id="{E6AA368C-82B6-42C5-B25F-83E0F04099C0}"/>
                </a:ext>
              </a:extLst>
            </p:cNvPr>
            <p:cNvSpPr/>
            <p:nvPr/>
          </p:nvSpPr>
          <p:spPr>
            <a:xfrm>
              <a:off x="2228296" y="2843751"/>
              <a:ext cx="1240791" cy="492679"/>
            </a:xfrm>
            <a:prstGeom prst="wedgeRoundRectCallout">
              <a:avLst>
                <a:gd name="adj1" fmla="val -58538"/>
                <a:gd name="adj2" fmla="val 28264"/>
                <a:gd name="adj3" fmla="val 16667"/>
              </a:avLst>
            </a:prstGeom>
            <a:solidFill>
              <a:srgbClr val="FFCCCC"/>
            </a:solidFill>
            <a:ln>
              <a:solidFill>
                <a:schemeClr val="tx1"/>
              </a:solidFill>
            </a:ln>
          </p:spPr>
          <p:style>
            <a:lnRef idx="1">
              <a:schemeClr val="accent4"/>
            </a:lnRef>
            <a:fillRef idx="2">
              <a:schemeClr val="accent4"/>
            </a:fillRef>
            <a:effectRef idx="1">
              <a:schemeClr val="accent4"/>
            </a:effectRef>
            <a:fontRef idx="minor">
              <a:schemeClr val="dk1"/>
            </a:fontRef>
          </p:style>
          <p:txBody>
            <a:bodyPr wrap="square" lIns="36000" tIns="0" rIns="36000" bIns="0" rtlCol="0" anchor="ctr">
              <a:spAutoFit/>
            </a:bodyPr>
            <a:lstStyle/>
            <a:p>
              <a:pPr algn="ctr"/>
              <a:endParaRPr kumimoji="1" lang="ja-JP" altLang="en-US" sz="1200" dirty="0">
                <a:latin typeface="メイリオ" panose="020B0604030504040204" pitchFamily="50" charset="-128"/>
                <a:ea typeface="メイリオ" panose="020B0604030504040204" pitchFamily="50" charset="-128"/>
              </a:endParaRPr>
            </a:p>
          </p:txBody>
        </p:sp>
        <p:sp>
          <p:nvSpPr>
            <p:cNvPr id="28" name="テキスト ボックス 27">
              <a:extLst>
                <a:ext uri="{FF2B5EF4-FFF2-40B4-BE49-F238E27FC236}">
                  <a16:creationId xmlns:a16="http://schemas.microsoft.com/office/drawing/2014/main" id="{85749ABD-33D9-4E74-965B-C7795EB0354A}"/>
                </a:ext>
              </a:extLst>
            </p:cNvPr>
            <p:cNvSpPr txBox="1"/>
            <p:nvPr/>
          </p:nvSpPr>
          <p:spPr>
            <a:xfrm>
              <a:off x="2331940" y="2803241"/>
              <a:ext cx="1068690" cy="584775"/>
            </a:xfrm>
            <a:prstGeom prst="rect">
              <a:avLst/>
            </a:prstGeom>
            <a:noFill/>
          </p:spPr>
          <p:txBody>
            <a:bodyPr wrap="none" rtlCol="0">
              <a:spAutoFit/>
            </a:bodyPr>
            <a:lstStyle/>
            <a:p>
              <a:pPr algn="ctr"/>
              <a:r>
                <a:rPr kumimoji="1" lang="ja-JP" altLang="en-US" sz="1400" dirty="0"/>
                <a:t>作成ガイド</a:t>
              </a:r>
              <a:endParaRPr kumimoji="1" lang="en-US" altLang="ja-JP" sz="1400" dirty="0"/>
            </a:p>
            <a:p>
              <a:r>
                <a:rPr lang="en-US" altLang="ja-JP" dirty="0"/>
                <a:t>31</a:t>
              </a:r>
              <a:r>
                <a:rPr lang="ja-JP" altLang="en-US" dirty="0"/>
                <a:t>ページ</a:t>
              </a:r>
              <a:endParaRPr kumimoji="1" lang="ja-JP" altLang="en-US" dirty="0"/>
            </a:p>
          </p:txBody>
        </p:sp>
      </p:grpSp>
      <p:sp>
        <p:nvSpPr>
          <p:cNvPr id="34" name="テキスト ボックス 33">
            <a:extLst>
              <a:ext uri="{FF2B5EF4-FFF2-40B4-BE49-F238E27FC236}">
                <a16:creationId xmlns:a16="http://schemas.microsoft.com/office/drawing/2014/main" id="{1808BBF5-EBCD-4E3B-AE4B-2CB37576D4C6}"/>
              </a:ext>
            </a:extLst>
          </p:cNvPr>
          <p:cNvSpPr txBox="1"/>
          <p:nvPr/>
        </p:nvSpPr>
        <p:spPr>
          <a:xfrm>
            <a:off x="408981" y="6600090"/>
            <a:ext cx="3764172" cy="276999"/>
          </a:xfrm>
          <a:prstGeom prst="rect">
            <a:avLst/>
          </a:prstGeom>
          <a:noFill/>
        </p:spPr>
        <p:txBody>
          <a:bodyPr wrap="none" rtlCol="0">
            <a:spAutoFit/>
          </a:bodyPr>
          <a:lstStyle/>
          <a:p>
            <a:r>
              <a:rPr kumimoji="1" lang="en-US" altLang="ja-JP" sz="1200" dirty="0"/>
              <a:t>※</a:t>
            </a:r>
            <a:r>
              <a:rPr kumimoji="1" lang="ja-JP" altLang="en-US" sz="1200" dirty="0"/>
              <a:t>作成ガイドの参照ページは「火口周辺の単独施設版」</a:t>
            </a:r>
          </a:p>
        </p:txBody>
      </p:sp>
    </p:spTree>
    <p:extLst>
      <p:ext uri="{BB962C8B-B14F-4D97-AF65-F5344CB8AC3E}">
        <p14:creationId xmlns:p14="http://schemas.microsoft.com/office/powerpoint/2010/main" val="36726686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455FAD8D-FF79-4685-B506-7EE7FC9D60B0}"/>
              </a:ext>
            </a:extLst>
          </p:cNvPr>
          <p:cNvSpPr txBox="1"/>
          <p:nvPr/>
        </p:nvSpPr>
        <p:spPr>
          <a:xfrm>
            <a:off x="1" y="0"/>
            <a:ext cx="9906000" cy="584775"/>
          </a:xfrm>
          <a:prstGeom prst="rect">
            <a:avLst/>
          </a:prstGeom>
          <a:solidFill>
            <a:srgbClr val="1212E0"/>
          </a:solidFill>
        </p:spPr>
        <p:txBody>
          <a:bodyPr wrap="square" rtlCol="0">
            <a:spAutoFit/>
          </a:bodyPr>
          <a:lstStyle/>
          <a:p>
            <a:r>
              <a:rPr lang="ja-JP" altLang="en-US" sz="3200" dirty="0">
                <a:solidFill>
                  <a:schemeClr val="bg1"/>
                </a:solidFill>
                <a:latin typeface="HGS創英角ｺﾞｼｯｸUB" panose="020B0900000000000000" pitchFamily="50" charset="-128"/>
                <a:ea typeface="HGS創英角ｺﾞｼｯｸUB" panose="020B0900000000000000" pitchFamily="50" charset="-128"/>
              </a:rPr>
              <a:t>避難確保計画作成のポイント</a:t>
            </a:r>
            <a:endParaRPr lang="zh-TW" altLang="en-US" sz="3200" dirty="0">
              <a:solidFill>
                <a:schemeClr val="bg1"/>
              </a:solidFill>
              <a:latin typeface="HGS創英角ｺﾞｼｯｸUB" panose="020B0900000000000000" pitchFamily="50" charset="-128"/>
              <a:ea typeface="HGS創英角ｺﾞｼｯｸUB" panose="020B0900000000000000" pitchFamily="50" charset="-128"/>
            </a:endParaRPr>
          </a:p>
        </p:txBody>
      </p:sp>
      <p:sp>
        <p:nvSpPr>
          <p:cNvPr id="3" name="スライド番号プレースホルダー 2">
            <a:extLst>
              <a:ext uri="{FF2B5EF4-FFF2-40B4-BE49-F238E27FC236}">
                <a16:creationId xmlns:a16="http://schemas.microsoft.com/office/drawing/2014/main" id="{2E7A18FA-D373-4E81-A5B7-AD062D483C37}"/>
              </a:ext>
            </a:extLst>
          </p:cNvPr>
          <p:cNvSpPr>
            <a:spLocks noGrp="1"/>
          </p:cNvSpPr>
          <p:nvPr>
            <p:ph type="sldNum" sz="quarter" idx="12"/>
          </p:nvPr>
        </p:nvSpPr>
        <p:spPr/>
        <p:txBody>
          <a:bodyPr/>
          <a:lstStyle/>
          <a:p>
            <a:r>
              <a:rPr kumimoji="1" lang="en-US" altLang="ja-JP" dirty="0"/>
              <a:t>26</a:t>
            </a:r>
            <a:endParaRPr kumimoji="1" lang="ja-JP" altLang="en-US" dirty="0"/>
          </a:p>
        </p:txBody>
      </p:sp>
      <p:sp>
        <p:nvSpPr>
          <p:cNvPr id="8" name="テキスト ボックス 7">
            <a:extLst>
              <a:ext uri="{FF2B5EF4-FFF2-40B4-BE49-F238E27FC236}">
                <a16:creationId xmlns:a16="http://schemas.microsoft.com/office/drawing/2014/main" id="{08F0D0DC-031C-4B9E-88C4-255F76A86361}"/>
              </a:ext>
            </a:extLst>
          </p:cNvPr>
          <p:cNvSpPr txBox="1"/>
          <p:nvPr/>
        </p:nvSpPr>
        <p:spPr>
          <a:xfrm>
            <a:off x="-1" y="621090"/>
            <a:ext cx="9863999" cy="523220"/>
          </a:xfrm>
          <a:prstGeom prst="rect">
            <a:avLst/>
          </a:prstGeom>
          <a:noFill/>
          <a:ln>
            <a:noFill/>
          </a:ln>
        </p:spPr>
        <p:txBody>
          <a:bodyPr wrap="square" rtlCol="0">
            <a:spAutoFit/>
          </a:bodyPr>
          <a:lstStyle/>
          <a:p>
            <a:r>
              <a:rPr lang="ja-JP" altLang="en-US" sz="2800" dirty="0">
                <a:latin typeface="+mn-ea"/>
              </a:rPr>
              <a:t>どの作成ガイド・ひな形を使ったらよいでしょうか？</a:t>
            </a:r>
            <a:endParaRPr lang="en-US" altLang="ja-JP" sz="2800" dirty="0">
              <a:latin typeface="+mn-ea"/>
            </a:endParaRPr>
          </a:p>
        </p:txBody>
      </p:sp>
      <p:sp>
        <p:nvSpPr>
          <p:cNvPr id="4" name="四角形: 角を丸くする 3">
            <a:extLst>
              <a:ext uri="{FF2B5EF4-FFF2-40B4-BE49-F238E27FC236}">
                <a16:creationId xmlns:a16="http://schemas.microsoft.com/office/drawing/2014/main" id="{9254D89B-B250-43DC-9630-1072F5729BDC}"/>
              </a:ext>
            </a:extLst>
          </p:cNvPr>
          <p:cNvSpPr/>
          <p:nvPr/>
        </p:nvSpPr>
        <p:spPr>
          <a:xfrm>
            <a:off x="606123" y="2596441"/>
            <a:ext cx="1867301" cy="817245"/>
          </a:xfrm>
          <a:prstGeom prst="roundRect">
            <a:avLst/>
          </a:prstGeom>
          <a:solidFill>
            <a:schemeClr val="bg1">
              <a:lumMod val="85000"/>
            </a:schemeClr>
          </a:solidFill>
          <a:ln>
            <a:noFill/>
          </a:ln>
        </p:spPr>
        <p:style>
          <a:lnRef idx="1">
            <a:schemeClr val="accent4"/>
          </a:lnRef>
          <a:fillRef idx="2">
            <a:schemeClr val="accent4"/>
          </a:fillRef>
          <a:effectRef idx="1">
            <a:schemeClr val="accent4"/>
          </a:effectRef>
          <a:fontRef idx="minor">
            <a:schemeClr val="dk1"/>
          </a:fontRef>
        </p:style>
        <p:txBody>
          <a:bodyPr wrap="square" lIns="36000" tIns="0" rIns="36000" bIns="0" rtlCol="0" anchor="ctr">
            <a:spAutoFit/>
          </a:bodyPr>
          <a:lstStyle/>
          <a:p>
            <a:pPr algn="ctr"/>
            <a:endParaRPr lang="en-US" altLang="ja-JP" sz="1200" dirty="0">
              <a:latin typeface="メイリオ" panose="020B0604030504040204" pitchFamily="50" charset="-128"/>
              <a:ea typeface="メイリオ" panose="020B0604030504040204" pitchFamily="50" charset="-128"/>
            </a:endParaRPr>
          </a:p>
          <a:p>
            <a:pPr algn="ctr"/>
            <a:r>
              <a:rPr kumimoji="1" lang="ja-JP" altLang="en-US" sz="1200" dirty="0">
                <a:latin typeface="メイリオ" panose="020B0604030504040204" pitchFamily="50" charset="-128"/>
                <a:ea typeface="メイリオ" panose="020B0604030504040204" pitchFamily="50" charset="-128"/>
              </a:rPr>
              <a:t>避難促進施設はどこに位置していますか？</a:t>
            </a:r>
            <a:endParaRPr kumimoji="1" lang="en-US" altLang="ja-JP" sz="1200" dirty="0">
              <a:latin typeface="メイリオ" panose="020B0604030504040204" pitchFamily="50" charset="-128"/>
              <a:ea typeface="メイリオ" panose="020B0604030504040204" pitchFamily="50" charset="-128"/>
            </a:endParaRPr>
          </a:p>
          <a:p>
            <a:pPr algn="ctr"/>
            <a:endParaRPr kumimoji="1" lang="ja-JP" altLang="en-US" sz="1200" dirty="0">
              <a:latin typeface="メイリオ" panose="020B0604030504040204" pitchFamily="50" charset="-128"/>
              <a:ea typeface="メイリオ" panose="020B0604030504040204" pitchFamily="50" charset="-128"/>
            </a:endParaRPr>
          </a:p>
        </p:txBody>
      </p:sp>
      <p:sp>
        <p:nvSpPr>
          <p:cNvPr id="10" name="四角形: 角を丸くする 9">
            <a:extLst>
              <a:ext uri="{FF2B5EF4-FFF2-40B4-BE49-F238E27FC236}">
                <a16:creationId xmlns:a16="http://schemas.microsoft.com/office/drawing/2014/main" id="{DDC4EF6B-D7E0-43E5-8DC3-A05645B00C1D}"/>
              </a:ext>
            </a:extLst>
          </p:cNvPr>
          <p:cNvSpPr/>
          <p:nvPr/>
        </p:nvSpPr>
        <p:spPr>
          <a:xfrm>
            <a:off x="3101594" y="1766558"/>
            <a:ext cx="2119163" cy="817245"/>
          </a:xfrm>
          <a:prstGeom prst="roundRect">
            <a:avLst/>
          </a:prstGeom>
          <a:solidFill>
            <a:schemeClr val="bg1">
              <a:lumMod val="85000"/>
            </a:schemeClr>
          </a:solidFill>
          <a:ln>
            <a:noFill/>
          </a:ln>
        </p:spPr>
        <p:style>
          <a:lnRef idx="1">
            <a:schemeClr val="accent4"/>
          </a:lnRef>
          <a:fillRef idx="2">
            <a:schemeClr val="accent4"/>
          </a:fillRef>
          <a:effectRef idx="1">
            <a:schemeClr val="accent4"/>
          </a:effectRef>
          <a:fontRef idx="minor">
            <a:schemeClr val="dk1"/>
          </a:fontRef>
        </p:style>
        <p:txBody>
          <a:bodyPr wrap="square" lIns="36000" tIns="0" rIns="36000" bIns="0" rtlCol="0" anchor="ctr">
            <a:spAutoFit/>
          </a:bodyPr>
          <a:lstStyle/>
          <a:p>
            <a:pPr algn="ctr"/>
            <a:endParaRPr lang="en-US" altLang="ja-JP" sz="1200" dirty="0">
              <a:latin typeface="メイリオ" panose="020B0604030504040204" pitchFamily="50" charset="-128"/>
              <a:ea typeface="メイリオ" panose="020B0604030504040204" pitchFamily="50" charset="-128"/>
            </a:endParaRPr>
          </a:p>
          <a:p>
            <a:pPr algn="ctr"/>
            <a:r>
              <a:rPr kumimoji="1" lang="ja-JP" altLang="en-US" sz="1200" dirty="0">
                <a:latin typeface="メイリオ" panose="020B0604030504040204" pitchFamily="50" charset="-128"/>
                <a:ea typeface="メイリオ" panose="020B0604030504040204" pitchFamily="50" charset="-128"/>
              </a:rPr>
              <a:t>どのように避難確保計画を作成しますか？</a:t>
            </a:r>
            <a:endParaRPr kumimoji="1" lang="en-US" altLang="ja-JP" sz="1200" dirty="0">
              <a:latin typeface="メイリオ" panose="020B0604030504040204" pitchFamily="50" charset="-128"/>
              <a:ea typeface="メイリオ" panose="020B0604030504040204" pitchFamily="50" charset="-128"/>
            </a:endParaRPr>
          </a:p>
          <a:p>
            <a:pPr algn="ctr"/>
            <a:endParaRPr kumimoji="1" lang="ja-JP" altLang="en-US" sz="1200" dirty="0">
              <a:latin typeface="メイリオ" panose="020B0604030504040204" pitchFamily="50" charset="-128"/>
              <a:ea typeface="メイリオ" panose="020B0604030504040204" pitchFamily="50" charset="-128"/>
            </a:endParaRPr>
          </a:p>
        </p:txBody>
      </p:sp>
      <p:sp>
        <p:nvSpPr>
          <p:cNvPr id="11" name="四角形: 角を丸くする 10">
            <a:extLst>
              <a:ext uri="{FF2B5EF4-FFF2-40B4-BE49-F238E27FC236}">
                <a16:creationId xmlns:a16="http://schemas.microsoft.com/office/drawing/2014/main" id="{2CAADC41-C07C-48EA-9305-232CF0C572BC}"/>
              </a:ext>
            </a:extLst>
          </p:cNvPr>
          <p:cNvSpPr/>
          <p:nvPr/>
        </p:nvSpPr>
        <p:spPr>
          <a:xfrm>
            <a:off x="3207474" y="3622019"/>
            <a:ext cx="2119163" cy="817245"/>
          </a:xfrm>
          <a:prstGeom prst="roundRect">
            <a:avLst/>
          </a:prstGeom>
          <a:solidFill>
            <a:schemeClr val="bg1">
              <a:lumMod val="85000"/>
            </a:schemeClr>
          </a:solidFill>
          <a:ln>
            <a:noFill/>
          </a:ln>
        </p:spPr>
        <p:style>
          <a:lnRef idx="1">
            <a:schemeClr val="accent4"/>
          </a:lnRef>
          <a:fillRef idx="2">
            <a:schemeClr val="accent4"/>
          </a:fillRef>
          <a:effectRef idx="1">
            <a:schemeClr val="accent4"/>
          </a:effectRef>
          <a:fontRef idx="minor">
            <a:schemeClr val="dk1"/>
          </a:fontRef>
        </p:style>
        <p:txBody>
          <a:bodyPr wrap="square" lIns="36000" tIns="0" rIns="36000" bIns="0" rtlCol="0" anchor="ctr">
            <a:spAutoFit/>
          </a:bodyPr>
          <a:lstStyle/>
          <a:p>
            <a:pPr algn="ctr"/>
            <a:endParaRPr lang="en-US" altLang="ja-JP" sz="1200" dirty="0">
              <a:latin typeface="メイリオ" panose="020B0604030504040204" pitchFamily="50" charset="-128"/>
              <a:ea typeface="メイリオ" panose="020B0604030504040204" pitchFamily="50" charset="-128"/>
            </a:endParaRPr>
          </a:p>
          <a:p>
            <a:pPr algn="ctr"/>
            <a:r>
              <a:rPr kumimoji="1" lang="ja-JP" altLang="en-US" sz="1200" dirty="0">
                <a:latin typeface="メイリオ" panose="020B0604030504040204" pitchFamily="50" charset="-128"/>
                <a:ea typeface="メイリオ" panose="020B0604030504040204" pitchFamily="50" charset="-128"/>
              </a:rPr>
              <a:t>どのように避難確保計画を作成しますか？</a:t>
            </a:r>
            <a:endParaRPr kumimoji="1" lang="en-US" altLang="ja-JP" sz="1200" dirty="0">
              <a:latin typeface="メイリオ" panose="020B0604030504040204" pitchFamily="50" charset="-128"/>
              <a:ea typeface="メイリオ" panose="020B0604030504040204" pitchFamily="50" charset="-128"/>
            </a:endParaRPr>
          </a:p>
          <a:p>
            <a:pPr algn="ctr"/>
            <a:endParaRPr kumimoji="1" lang="ja-JP" altLang="en-US" sz="1200" dirty="0">
              <a:latin typeface="メイリオ" panose="020B0604030504040204" pitchFamily="50" charset="-128"/>
              <a:ea typeface="メイリオ" panose="020B0604030504040204" pitchFamily="50" charset="-128"/>
            </a:endParaRPr>
          </a:p>
        </p:txBody>
      </p:sp>
      <p:sp>
        <p:nvSpPr>
          <p:cNvPr id="12" name="四角形: 角を丸くする 11">
            <a:extLst>
              <a:ext uri="{FF2B5EF4-FFF2-40B4-BE49-F238E27FC236}">
                <a16:creationId xmlns:a16="http://schemas.microsoft.com/office/drawing/2014/main" id="{4AA0C65E-3445-4773-A7F3-EEE44AC1B7E2}"/>
              </a:ext>
            </a:extLst>
          </p:cNvPr>
          <p:cNvSpPr/>
          <p:nvPr/>
        </p:nvSpPr>
        <p:spPr>
          <a:xfrm>
            <a:off x="6599722" y="1470529"/>
            <a:ext cx="2119163" cy="612934"/>
          </a:xfrm>
          <a:prstGeom prst="roundRect">
            <a:avLst/>
          </a:prstGeom>
          <a:solidFill>
            <a:schemeClr val="accent2">
              <a:lumMod val="20000"/>
              <a:lumOff val="80000"/>
            </a:schemeClr>
          </a:solidFill>
          <a:ln>
            <a:noFill/>
          </a:ln>
        </p:spPr>
        <p:style>
          <a:lnRef idx="1">
            <a:schemeClr val="accent4"/>
          </a:lnRef>
          <a:fillRef idx="2">
            <a:schemeClr val="accent4"/>
          </a:fillRef>
          <a:effectRef idx="1">
            <a:schemeClr val="accent4"/>
          </a:effectRef>
          <a:fontRef idx="minor">
            <a:schemeClr val="dk1"/>
          </a:fontRef>
        </p:style>
        <p:txBody>
          <a:bodyPr wrap="square" lIns="36000" tIns="0" rIns="36000" bIns="0" rtlCol="0" anchor="ctr">
            <a:spAutoFit/>
          </a:bodyPr>
          <a:lstStyle/>
          <a:p>
            <a:pPr algn="ctr"/>
            <a:endParaRPr lang="en-US" altLang="ja-JP" sz="1200" dirty="0">
              <a:latin typeface="メイリオ" panose="020B0604030504040204" pitchFamily="50" charset="-128"/>
              <a:ea typeface="メイリオ" panose="020B0604030504040204" pitchFamily="50" charset="-128"/>
            </a:endParaRPr>
          </a:p>
          <a:p>
            <a:pPr algn="ctr"/>
            <a:r>
              <a:rPr kumimoji="1" lang="ja-JP" altLang="en-US" sz="1200" dirty="0">
                <a:latin typeface="メイリオ" panose="020B0604030504040204" pitchFamily="50" charset="-128"/>
                <a:ea typeface="メイリオ" panose="020B0604030504040204" pitchFamily="50" charset="-128"/>
              </a:rPr>
              <a:t>火口周辺の単独施設版</a:t>
            </a:r>
            <a:endParaRPr kumimoji="1" lang="en-US" altLang="ja-JP" sz="1200" dirty="0">
              <a:latin typeface="メイリオ" panose="020B0604030504040204" pitchFamily="50" charset="-128"/>
              <a:ea typeface="メイリオ" panose="020B0604030504040204" pitchFamily="50" charset="-128"/>
            </a:endParaRPr>
          </a:p>
          <a:p>
            <a:pPr algn="ctr"/>
            <a:endParaRPr kumimoji="1" lang="ja-JP" altLang="en-US" sz="1200" dirty="0">
              <a:latin typeface="メイリオ" panose="020B0604030504040204" pitchFamily="50" charset="-128"/>
              <a:ea typeface="メイリオ" panose="020B0604030504040204" pitchFamily="50" charset="-128"/>
            </a:endParaRPr>
          </a:p>
        </p:txBody>
      </p:sp>
      <p:sp>
        <p:nvSpPr>
          <p:cNvPr id="13" name="四角形: 角を丸くする 12">
            <a:extLst>
              <a:ext uri="{FF2B5EF4-FFF2-40B4-BE49-F238E27FC236}">
                <a16:creationId xmlns:a16="http://schemas.microsoft.com/office/drawing/2014/main" id="{A7BF3F41-2EEA-41B0-9DD0-4E681A097981}"/>
              </a:ext>
            </a:extLst>
          </p:cNvPr>
          <p:cNvSpPr/>
          <p:nvPr/>
        </p:nvSpPr>
        <p:spPr>
          <a:xfrm>
            <a:off x="6599722" y="2392130"/>
            <a:ext cx="2119163" cy="612934"/>
          </a:xfrm>
          <a:prstGeom prst="roundRect">
            <a:avLst/>
          </a:prstGeom>
          <a:solidFill>
            <a:schemeClr val="accent2">
              <a:lumMod val="20000"/>
              <a:lumOff val="80000"/>
            </a:schemeClr>
          </a:solidFill>
          <a:ln>
            <a:noFill/>
          </a:ln>
        </p:spPr>
        <p:style>
          <a:lnRef idx="1">
            <a:schemeClr val="accent4"/>
          </a:lnRef>
          <a:fillRef idx="2">
            <a:schemeClr val="accent4"/>
          </a:fillRef>
          <a:effectRef idx="1">
            <a:schemeClr val="accent4"/>
          </a:effectRef>
          <a:fontRef idx="minor">
            <a:schemeClr val="dk1"/>
          </a:fontRef>
        </p:style>
        <p:txBody>
          <a:bodyPr wrap="square" lIns="36000" tIns="0" rIns="36000" bIns="0" rtlCol="0" anchor="ctr">
            <a:spAutoFit/>
          </a:bodyPr>
          <a:lstStyle/>
          <a:p>
            <a:pPr algn="ctr"/>
            <a:endParaRPr lang="en-US" altLang="ja-JP" sz="1200" dirty="0">
              <a:latin typeface="メイリオ" panose="020B0604030504040204" pitchFamily="50" charset="-128"/>
              <a:ea typeface="メイリオ" panose="020B0604030504040204" pitchFamily="50" charset="-128"/>
            </a:endParaRPr>
          </a:p>
          <a:p>
            <a:pPr algn="ctr"/>
            <a:r>
              <a:rPr kumimoji="1" lang="ja-JP" altLang="en-US" sz="1200" dirty="0">
                <a:latin typeface="メイリオ" panose="020B0604030504040204" pitchFamily="50" charset="-128"/>
                <a:ea typeface="メイリオ" panose="020B0604030504040204" pitchFamily="50" charset="-128"/>
              </a:rPr>
              <a:t>火口周辺の地区一体版</a:t>
            </a:r>
            <a:endParaRPr kumimoji="1" lang="en-US" altLang="ja-JP" sz="1200" dirty="0">
              <a:latin typeface="メイリオ" panose="020B0604030504040204" pitchFamily="50" charset="-128"/>
              <a:ea typeface="メイリオ" panose="020B0604030504040204" pitchFamily="50" charset="-128"/>
            </a:endParaRPr>
          </a:p>
          <a:p>
            <a:pPr algn="ctr"/>
            <a:endParaRPr kumimoji="1" lang="ja-JP" altLang="en-US" sz="1200" dirty="0">
              <a:latin typeface="メイリオ" panose="020B0604030504040204" pitchFamily="50" charset="-128"/>
              <a:ea typeface="メイリオ" panose="020B0604030504040204" pitchFamily="50" charset="-128"/>
            </a:endParaRPr>
          </a:p>
        </p:txBody>
      </p:sp>
      <p:sp>
        <p:nvSpPr>
          <p:cNvPr id="14" name="四角形: 角を丸くする 13">
            <a:extLst>
              <a:ext uri="{FF2B5EF4-FFF2-40B4-BE49-F238E27FC236}">
                <a16:creationId xmlns:a16="http://schemas.microsoft.com/office/drawing/2014/main" id="{1A2B73CA-A4A7-4EEE-9B4C-B66F413A3D0B}"/>
              </a:ext>
            </a:extLst>
          </p:cNvPr>
          <p:cNvSpPr/>
          <p:nvPr/>
        </p:nvSpPr>
        <p:spPr>
          <a:xfrm>
            <a:off x="6599720" y="4183250"/>
            <a:ext cx="2119163" cy="612934"/>
          </a:xfrm>
          <a:prstGeom prst="roundRect">
            <a:avLst/>
          </a:prstGeom>
          <a:solidFill>
            <a:schemeClr val="accent6">
              <a:lumMod val="20000"/>
              <a:lumOff val="80000"/>
            </a:schemeClr>
          </a:solidFill>
          <a:ln>
            <a:noFill/>
          </a:ln>
        </p:spPr>
        <p:style>
          <a:lnRef idx="1">
            <a:schemeClr val="accent4"/>
          </a:lnRef>
          <a:fillRef idx="2">
            <a:schemeClr val="accent4"/>
          </a:fillRef>
          <a:effectRef idx="1">
            <a:schemeClr val="accent4"/>
          </a:effectRef>
          <a:fontRef idx="minor">
            <a:schemeClr val="dk1"/>
          </a:fontRef>
        </p:style>
        <p:txBody>
          <a:bodyPr wrap="square" lIns="36000" tIns="0" rIns="36000" bIns="0" rtlCol="0" anchor="ctr">
            <a:spAutoFit/>
          </a:bodyPr>
          <a:lstStyle/>
          <a:p>
            <a:pPr algn="ctr"/>
            <a:endParaRPr lang="en-US" altLang="ja-JP" sz="1200" dirty="0">
              <a:latin typeface="メイリオ" panose="020B0604030504040204" pitchFamily="50" charset="-128"/>
              <a:ea typeface="メイリオ" panose="020B0604030504040204" pitchFamily="50" charset="-128"/>
            </a:endParaRPr>
          </a:p>
          <a:p>
            <a:pPr algn="ctr"/>
            <a:r>
              <a:rPr kumimoji="1" lang="ja-JP" altLang="en-US" sz="1200" dirty="0">
                <a:latin typeface="メイリオ" panose="020B0604030504040204" pitchFamily="50" charset="-128"/>
                <a:ea typeface="メイリオ" panose="020B0604030504040204" pitchFamily="50" charset="-128"/>
              </a:rPr>
              <a:t>居住地域の地区一体版</a:t>
            </a:r>
            <a:endParaRPr kumimoji="1" lang="en-US" altLang="ja-JP" sz="1200" dirty="0">
              <a:latin typeface="メイリオ" panose="020B0604030504040204" pitchFamily="50" charset="-128"/>
              <a:ea typeface="メイリオ" panose="020B0604030504040204" pitchFamily="50" charset="-128"/>
            </a:endParaRPr>
          </a:p>
          <a:p>
            <a:pPr algn="ctr"/>
            <a:endParaRPr kumimoji="1" lang="ja-JP" altLang="en-US" sz="1200" dirty="0">
              <a:latin typeface="メイリオ" panose="020B0604030504040204" pitchFamily="50" charset="-128"/>
              <a:ea typeface="メイリオ" panose="020B0604030504040204" pitchFamily="50" charset="-128"/>
            </a:endParaRPr>
          </a:p>
        </p:txBody>
      </p:sp>
      <p:sp>
        <p:nvSpPr>
          <p:cNvPr id="15" name="四角形: 角を丸くする 14">
            <a:extLst>
              <a:ext uri="{FF2B5EF4-FFF2-40B4-BE49-F238E27FC236}">
                <a16:creationId xmlns:a16="http://schemas.microsoft.com/office/drawing/2014/main" id="{3E10949A-B7DE-497E-9277-A60848637BC0}"/>
              </a:ext>
            </a:extLst>
          </p:cNvPr>
          <p:cNvSpPr/>
          <p:nvPr/>
        </p:nvSpPr>
        <p:spPr>
          <a:xfrm>
            <a:off x="6599721" y="3275093"/>
            <a:ext cx="2119163" cy="612934"/>
          </a:xfrm>
          <a:prstGeom prst="roundRect">
            <a:avLst/>
          </a:prstGeom>
          <a:solidFill>
            <a:schemeClr val="accent6">
              <a:lumMod val="20000"/>
              <a:lumOff val="80000"/>
            </a:schemeClr>
          </a:solidFill>
          <a:ln>
            <a:noFill/>
          </a:ln>
        </p:spPr>
        <p:style>
          <a:lnRef idx="1">
            <a:schemeClr val="accent4"/>
          </a:lnRef>
          <a:fillRef idx="2">
            <a:schemeClr val="accent4"/>
          </a:fillRef>
          <a:effectRef idx="1">
            <a:schemeClr val="accent4"/>
          </a:effectRef>
          <a:fontRef idx="minor">
            <a:schemeClr val="dk1"/>
          </a:fontRef>
        </p:style>
        <p:txBody>
          <a:bodyPr wrap="square" lIns="36000" tIns="0" rIns="36000" bIns="0" rtlCol="0" anchor="ctr">
            <a:spAutoFit/>
          </a:bodyPr>
          <a:lstStyle/>
          <a:p>
            <a:pPr algn="ctr"/>
            <a:endParaRPr lang="en-US" altLang="ja-JP" sz="1200" dirty="0">
              <a:latin typeface="メイリオ" panose="020B0604030504040204" pitchFamily="50" charset="-128"/>
              <a:ea typeface="メイリオ" panose="020B0604030504040204" pitchFamily="50" charset="-128"/>
            </a:endParaRPr>
          </a:p>
          <a:p>
            <a:pPr algn="ctr"/>
            <a:r>
              <a:rPr kumimoji="1" lang="ja-JP" altLang="en-US" sz="1200" dirty="0">
                <a:latin typeface="メイリオ" panose="020B0604030504040204" pitchFamily="50" charset="-128"/>
                <a:ea typeface="メイリオ" panose="020B0604030504040204" pitchFamily="50" charset="-128"/>
              </a:rPr>
              <a:t>居住地域の単独施設版</a:t>
            </a:r>
            <a:endParaRPr kumimoji="1" lang="en-US" altLang="ja-JP" sz="1200" dirty="0">
              <a:latin typeface="メイリオ" panose="020B0604030504040204" pitchFamily="50" charset="-128"/>
              <a:ea typeface="メイリオ" panose="020B0604030504040204" pitchFamily="50" charset="-128"/>
            </a:endParaRPr>
          </a:p>
          <a:p>
            <a:pPr algn="ctr"/>
            <a:endParaRPr kumimoji="1" lang="ja-JP" altLang="en-US" sz="1200" dirty="0">
              <a:latin typeface="メイリオ" panose="020B0604030504040204" pitchFamily="50" charset="-128"/>
              <a:ea typeface="メイリオ" panose="020B0604030504040204" pitchFamily="50" charset="-128"/>
            </a:endParaRPr>
          </a:p>
        </p:txBody>
      </p:sp>
      <p:cxnSp>
        <p:nvCxnSpPr>
          <p:cNvPr id="7" name="直線矢印コネクタ 6">
            <a:extLst>
              <a:ext uri="{FF2B5EF4-FFF2-40B4-BE49-F238E27FC236}">
                <a16:creationId xmlns:a16="http://schemas.microsoft.com/office/drawing/2014/main" id="{A5F15FFF-F1CF-4A98-A88E-60DBF8DC2160}"/>
              </a:ext>
            </a:extLst>
          </p:cNvPr>
          <p:cNvCxnSpPr>
            <a:cxnSpLocks/>
            <a:stCxn id="4" idx="3"/>
            <a:endCxn id="10" idx="1"/>
          </p:cNvCxnSpPr>
          <p:nvPr/>
        </p:nvCxnSpPr>
        <p:spPr>
          <a:xfrm flipV="1">
            <a:off x="2473424" y="2175181"/>
            <a:ext cx="628170" cy="829883"/>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直線矢印コネクタ 15">
            <a:extLst>
              <a:ext uri="{FF2B5EF4-FFF2-40B4-BE49-F238E27FC236}">
                <a16:creationId xmlns:a16="http://schemas.microsoft.com/office/drawing/2014/main" id="{1E053A9A-764D-4BC2-A17F-EC5373E3780A}"/>
              </a:ext>
            </a:extLst>
          </p:cNvPr>
          <p:cNvCxnSpPr>
            <a:stCxn id="4" idx="3"/>
            <a:endCxn id="11" idx="1"/>
          </p:cNvCxnSpPr>
          <p:nvPr/>
        </p:nvCxnSpPr>
        <p:spPr>
          <a:xfrm>
            <a:off x="2473424" y="3005064"/>
            <a:ext cx="734050" cy="1025578"/>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直線矢印コネクタ 17">
            <a:extLst>
              <a:ext uri="{FF2B5EF4-FFF2-40B4-BE49-F238E27FC236}">
                <a16:creationId xmlns:a16="http://schemas.microsoft.com/office/drawing/2014/main" id="{E6C91BED-C84F-48CF-93E6-745EEAE3B1DD}"/>
              </a:ext>
            </a:extLst>
          </p:cNvPr>
          <p:cNvCxnSpPr>
            <a:stCxn id="10" idx="3"/>
            <a:endCxn id="12" idx="1"/>
          </p:cNvCxnSpPr>
          <p:nvPr/>
        </p:nvCxnSpPr>
        <p:spPr>
          <a:xfrm flipV="1">
            <a:off x="5220757" y="1776996"/>
            <a:ext cx="1378965" cy="39818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直線矢印コネクタ 19">
            <a:extLst>
              <a:ext uri="{FF2B5EF4-FFF2-40B4-BE49-F238E27FC236}">
                <a16:creationId xmlns:a16="http://schemas.microsoft.com/office/drawing/2014/main" id="{3D6295DA-25EB-4879-811C-586CD1349378}"/>
              </a:ext>
            </a:extLst>
          </p:cNvPr>
          <p:cNvCxnSpPr>
            <a:stCxn id="10" idx="3"/>
            <a:endCxn id="13" idx="1"/>
          </p:cNvCxnSpPr>
          <p:nvPr/>
        </p:nvCxnSpPr>
        <p:spPr>
          <a:xfrm>
            <a:off x="5220757" y="2175181"/>
            <a:ext cx="1378965" cy="52341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2" name="直線矢印コネクタ 21">
            <a:extLst>
              <a:ext uri="{FF2B5EF4-FFF2-40B4-BE49-F238E27FC236}">
                <a16:creationId xmlns:a16="http://schemas.microsoft.com/office/drawing/2014/main" id="{81E1B2C7-7514-445A-82A6-38287AFF6C23}"/>
              </a:ext>
            </a:extLst>
          </p:cNvPr>
          <p:cNvCxnSpPr>
            <a:stCxn id="11" idx="3"/>
            <a:endCxn id="15" idx="1"/>
          </p:cNvCxnSpPr>
          <p:nvPr/>
        </p:nvCxnSpPr>
        <p:spPr>
          <a:xfrm flipV="1">
            <a:off x="5326637" y="3581560"/>
            <a:ext cx="1273084" cy="44908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直線矢印コネクタ 25">
            <a:extLst>
              <a:ext uri="{FF2B5EF4-FFF2-40B4-BE49-F238E27FC236}">
                <a16:creationId xmlns:a16="http://schemas.microsoft.com/office/drawing/2014/main" id="{C2AD40CB-E6B3-4F1A-AFE0-7578A8FBB5B7}"/>
              </a:ext>
            </a:extLst>
          </p:cNvPr>
          <p:cNvCxnSpPr>
            <a:cxnSpLocks/>
            <a:stCxn id="11" idx="3"/>
            <a:endCxn id="14" idx="1"/>
          </p:cNvCxnSpPr>
          <p:nvPr/>
        </p:nvCxnSpPr>
        <p:spPr>
          <a:xfrm>
            <a:off x="5326637" y="4030642"/>
            <a:ext cx="1273083" cy="45907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8" name="テキスト ボックス 37">
            <a:extLst>
              <a:ext uri="{FF2B5EF4-FFF2-40B4-BE49-F238E27FC236}">
                <a16:creationId xmlns:a16="http://schemas.microsoft.com/office/drawing/2014/main" id="{A3CC26D5-D883-4D65-8119-0E69B95D9859}"/>
              </a:ext>
            </a:extLst>
          </p:cNvPr>
          <p:cNvSpPr txBox="1"/>
          <p:nvPr/>
        </p:nvSpPr>
        <p:spPr>
          <a:xfrm>
            <a:off x="1757312" y="2067557"/>
            <a:ext cx="1107996" cy="369332"/>
          </a:xfrm>
          <a:prstGeom prst="rect">
            <a:avLst/>
          </a:prstGeom>
          <a:noFill/>
        </p:spPr>
        <p:txBody>
          <a:bodyPr wrap="none" rtlCol="0">
            <a:spAutoFit/>
          </a:bodyPr>
          <a:lstStyle/>
          <a:p>
            <a:r>
              <a:rPr kumimoji="1" lang="ja-JP" altLang="en-US" dirty="0"/>
              <a:t>火口周辺</a:t>
            </a:r>
          </a:p>
        </p:txBody>
      </p:sp>
      <p:sp>
        <p:nvSpPr>
          <p:cNvPr id="39" name="テキスト ボックス 38">
            <a:extLst>
              <a:ext uri="{FF2B5EF4-FFF2-40B4-BE49-F238E27FC236}">
                <a16:creationId xmlns:a16="http://schemas.microsoft.com/office/drawing/2014/main" id="{00920D57-CEEB-40B1-B614-B67D402319A3}"/>
              </a:ext>
            </a:extLst>
          </p:cNvPr>
          <p:cNvSpPr txBox="1"/>
          <p:nvPr/>
        </p:nvSpPr>
        <p:spPr>
          <a:xfrm>
            <a:off x="1764513" y="3680955"/>
            <a:ext cx="1107996" cy="369332"/>
          </a:xfrm>
          <a:prstGeom prst="rect">
            <a:avLst/>
          </a:prstGeom>
          <a:noFill/>
        </p:spPr>
        <p:txBody>
          <a:bodyPr wrap="none" rtlCol="0">
            <a:spAutoFit/>
          </a:bodyPr>
          <a:lstStyle/>
          <a:p>
            <a:r>
              <a:rPr kumimoji="1" lang="ja-JP" altLang="en-US" dirty="0"/>
              <a:t>居住地域</a:t>
            </a:r>
          </a:p>
        </p:txBody>
      </p:sp>
      <p:sp>
        <p:nvSpPr>
          <p:cNvPr id="40" name="テキスト ボックス 39">
            <a:extLst>
              <a:ext uri="{FF2B5EF4-FFF2-40B4-BE49-F238E27FC236}">
                <a16:creationId xmlns:a16="http://schemas.microsoft.com/office/drawing/2014/main" id="{3B791D49-4C34-468E-A029-0D8A46D89CC8}"/>
              </a:ext>
            </a:extLst>
          </p:cNvPr>
          <p:cNvSpPr txBox="1"/>
          <p:nvPr/>
        </p:nvSpPr>
        <p:spPr>
          <a:xfrm>
            <a:off x="5326637" y="1598156"/>
            <a:ext cx="1064715" cy="307777"/>
          </a:xfrm>
          <a:prstGeom prst="rect">
            <a:avLst/>
          </a:prstGeom>
          <a:noFill/>
        </p:spPr>
        <p:txBody>
          <a:bodyPr wrap="none" rtlCol="0">
            <a:spAutoFit/>
          </a:bodyPr>
          <a:lstStyle/>
          <a:p>
            <a:r>
              <a:rPr lang="ja-JP" altLang="en-US" sz="1400" dirty="0"/>
              <a:t>施設単独で</a:t>
            </a:r>
            <a:endParaRPr kumimoji="1" lang="ja-JP" altLang="en-US" sz="1400" dirty="0"/>
          </a:p>
        </p:txBody>
      </p:sp>
      <p:sp>
        <p:nvSpPr>
          <p:cNvPr id="41" name="テキスト ボックス 40">
            <a:extLst>
              <a:ext uri="{FF2B5EF4-FFF2-40B4-BE49-F238E27FC236}">
                <a16:creationId xmlns:a16="http://schemas.microsoft.com/office/drawing/2014/main" id="{6187FC9A-2312-43CE-A213-11C0494F632D}"/>
              </a:ext>
            </a:extLst>
          </p:cNvPr>
          <p:cNvSpPr txBox="1"/>
          <p:nvPr/>
        </p:nvSpPr>
        <p:spPr>
          <a:xfrm>
            <a:off x="5186374" y="2716966"/>
            <a:ext cx="1345240" cy="461665"/>
          </a:xfrm>
          <a:prstGeom prst="rect">
            <a:avLst/>
          </a:prstGeom>
          <a:noFill/>
        </p:spPr>
        <p:txBody>
          <a:bodyPr wrap="none" rtlCol="0">
            <a:spAutoFit/>
          </a:bodyPr>
          <a:lstStyle/>
          <a:p>
            <a:pPr algn="ctr"/>
            <a:r>
              <a:rPr kumimoji="1" lang="ja-JP" altLang="en-US" sz="1200" dirty="0"/>
              <a:t>他の施設と共同し</a:t>
            </a:r>
            <a:endParaRPr kumimoji="1" lang="en-US" altLang="ja-JP" sz="1200" dirty="0"/>
          </a:p>
          <a:p>
            <a:pPr algn="ctr"/>
            <a:r>
              <a:rPr lang="ja-JP" altLang="en-US" sz="1200" dirty="0"/>
              <a:t>地区一体で</a:t>
            </a:r>
            <a:endParaRPr kumimoji="1" lang="ja-JP" altLang="en-US" sz="1200" dirty="0"/>
          </a:p>
        </p:txBody>
      </p:sp>
      <p:sp>
        <p:nvSpPr>
          <p:cNvPr id="48" name="テキスト ボックス 47">
            <a:extLst>
              <a:ext uri="{FF2B5EF4-FFF2-40B4-BE49-F238E27FC236}">
                <a16:creationId xmlns:a16="http://schemas.microsoft.com/office/drawing/2014/main" id="{A888062E-C1D7-464C-8C87-9328D322DBBF}"/>
              </a:ext>
            </a:extLst>
          </p:cNvPr>
          <p:cNvSpPr txBox="1"/>
          <p:nvPr/>
        </p:nvSpPr>
        <p:spPr>
          <a:xfrm>
            <a:off x="5321503" y="3429036"/>
            <a:ext cx="1064715" cy="307777"/>
          </a:xfrm>
          <a:prstGeom prst="rect">
            <a:avLst/>
          </a:prstGeom>
          <a:noFill/>
        </p:spPr>
        <p:txBody>
          <a:bodyPr wrap="none" rtlCol="0">
            <a:spAutoFit/>
          </a:bodyPr>
          <a:lstStyle/>
          <a:p>
            <a:r>
              <a:rPr lang="ja-JP" altLang="en-US" sz="1400" dirty="0"/>
              <a:t>施設単独で</a:t>
            </a:r>
            <a:endParaRPr kumimoji="1" lang="ja-JP" altLang="en-US" sz="1400" dirty="0"/>
          </a:p>
        </p:txBody>
      </p:sp>
      <p:sp>
        <p:nvSpPr>
          <p:cNvPr id="49" name="テキスト ボックス 48">
            <a:extLst>
              <a:ext uri="{FF2B5EF4-FFF2-40B4-BE49-F238E27FC236}">
                <a16:creationId xmlns:a16="http://schemas.microsoft.com/office/drawing/2014/main" id="{DDFDC163-425A-48B0-ADC9-C49ECD4204AB}"/>
              </a:ext>
            </a:extLst>
          </p:cNvPr>
          <p:cNvSpPr txBox="1"/>
          <p:nvPr/>
        </p:nvSpPr>
        <p:spPr>
          <a:xfrm>
            <a:off x="5186374" y="4474030"/>
            <a:ext cx="1345240" cy="461665"/>
          </a:xfrm>
          <a:prstGeom prst="rect">
            <a:avLst/>
          </a:prstGeom>
          <a:noFill/>
        </p:spPr>
        <p:txBody>
          <a:bodyPr wrap="none" rtlCol="0">
            <a:spAutoFit/>
          </a:bodyPr>
          <a:lstStyle/>
          <a:p>
            <a:pPr algn="ctr"/>
            <a:r>
              <a:rPr kumimoji="1" lang="ja-JP" altLang="en-US" sz="1200" dirty="0"/>
              <a:t>他の施設と共同し</a:t>
            </a:r>
            <a:endParaRPr kumimoji="1" lang="en-US" altLang="ja-JP" sz="1200" dirty="0"/>
          </a:p>
          <a:p>
            <a:pPr algn="ctr"/>
            <a:r>
              <a:rPr lang="ja-JP" altLang="en-US" sz="1200" dirty="0"/>
              <a:t>地区一体で</a:t>
            </a:r>
            <a:endParaRPr kumimoji="1" lang="ja-JP" altLang="en-US" sz="1200" dirty="0"/>
          </a:p>
        </p:txBody>
      </p:sp>
      <p:sp>
        <p:nvSpPr>
          <p:cNvPr id="69" name="テキスト ボックス 68">
            <a:extLst>
              <a:ext uri="{FF2B5EF4-FFF2-40B4-BE49-F238E27FC236}">
                <a16:creationId xmlns:a16="http://schemas.microsoft.com/office/drawing/2014/main" id="{0E002E09-4E18-44A4-9C5B-EC8D31CD6265}"/>
              </a:ext>
            </a:extLst>
          </p:cNvPr>
          <p:cNvSpPr txBox="1"/>
          <p:nvPr/>
        </p:nvSpPr>
        <p:spPr>
          <a:xfrm>
            <a:off x="335241" y="5216308"/>
            <a:ext cx="9124748" cy="646331"/>
          </a:xfrm>
          <a:prstGeom prst="rect">
            <a:avLst/>
          </a:prstGeom>
          <a:noFill/>
        </p:spPr>
        <p:txBody>
          <a:bodyPr wrap="square" rtlCol="0">
            <a:spAutoFit/>
          </a:bodyPr>
          <a:lstStyle/>
          <a:p>
            <a:pPr marL="182563" indent="-182563"/>
            <a:r>
              <a:rPr lang="ja-JP" altLang="en-US" dirty="0"/>
              <a:t>●気象庁が公開している各火山のリーフレットを参考に、避難促進施設が防災対応をとるべき噴火警戒レベルを確認しましょう</a:t>
            </a:r>
            <a:endParaRPr kumimoji="1" lang="ja-JP" altLang="en-US" dirty="0"/>
          </a:p>
        </p:txBody>
      </p:sp>
      <p:sp>
        <p:nvSpPr>
          <p:cNvPr id="70" name="テキスト ボックス 69">
            <a:extLst>
              <a:ext uri="{FF2B5EF4-FFF2-40B4-BE49-F238E27FC236}">
                <a16:creationId xmlns:a16="http://schemas.microsoft.com/office/drawing/2014/main" id="{44820CB8-C81F-4EB9-A313-F3F3B7AF487B}"/>
              </a:ext>
            </a:extLst>
          </p:cNvPr>
          <p:cNvSpPr txBox="1"/>
          <p:nvPr/>
        </p:nvSpPr>
        <p:spPr>
          <a:xfrm>
            <a:off x="1020278" y="5900038"/>
            <a:ext cx="6530955" cy="461665"/>
          </a:xfrm>
          <a:prstGeom prst="rect">
            <a:avLst/>
          </a:prstGeom>
          <a:noFill/>
        </p:spPr>
        <p:txBody>
          <a:bodyPr wrap="none" rtlCol="0">
            <a:spAutoFit/>
          </a:bodyPr>
          <a:lstStyle/>
          <a:p>
            <a:r>
              <a:rPr kumimoji="1" lang="en-US" altLang="ja-JP" sz="1200" dirty="0"/>
              <a:t>※</a:t>
            </a:r>
            <a:r>
              <a:rPr kumimoji="1" lang="ja-JP" altLang="en-US" sz="1200" dirty="0"/>
              <a:t>噴火警戒レベル２又は３に応じた規制等の範囲に避難促進施設が位置す</a:t>
            </a:r>
            <a:r>
              <a:rPr lang="ja-JP" altLang="en-US" sz="1200" dirty="0"/>
              <a:t>る場合は「</a:t>
            </a:r>
            <a:r>
              <a:rPr lang="ja-JP" altLang="en-US" sz="1200" b="1" dirty="0"/>
              <a:t>火口周辺</a:t>
            </a:r>
            <a:r>
              <a:rPr lang="ja-JP" altLang="en-US" sz="1200" dirty="0"/>
              <a:t>」、</a:t>
            </a:r>
            <a:endParaRPr lang="en-US" altLang="ja-JP" sz="1200" dirty="0"/>
          </a:p>
          <a:p>
            <a:r>
              <a:rPr kumimoji="1" lang="en-US" altLang="ja-JP" sz="1200" dirty="0"/>
              <a:t>※</a:t>
            </a:r>
            <a:r>
              <a:rPr kumimoji="1" lang="ja-JP" altLang="en-US" sz="1200" dirty="0"/>
              <a:t>噴火警戒レベル４・５の範囲に位置する場合は「</a:t>
            </a:r>
            <a:r>
              <a:rPr kumimoji="1" lang="ja-JP" altLang="en-US" sz="1200" b="1" dirty="0"/>
              <a:t>居住地域</a:t>
            </a:r>
            <a:r>
              <a:rPr kumimoji="1" lang="ja-JP" altLang="en-US" sz="1200" dirty="0"/>
              <a:t>」です。</a:t>
            </a:r>
          </a:p>
        </p:txBody>
      </p:sp>
    </p:spTree>
    <p:extLst>
      <p:ext uri="{BB962C8B-B14F-4D97-AF65-F5344CB8AC3E}">
        <p14:creationId xmlns:p14="http://schemas.microsoft.com/office/powerpoint/2010/main" val="21070367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454221" y="2088855"/>
            <a:ext cx="8901796" cy="2092881"/>
          </a:xfrm>
          <a:prstGeom prst="rect">
            <a:avLst/>
          </a:prstGeom>
          <a:noFill/>
        </p:spPr>
        <p:txBody>
          <a:bodyPr wrap="none" rtlCol="0">
            <a:spAutoFit/>
          </a:bodyPr>
          <a:lstStyle/>
          <a:p>
            <a:r>
              <a:rPr kumimoji="1" lang="ja-JP" altLang="en-US" sz="2800" dirty="0"/>
              <a:t>〇　施設が把握している火山活動の状況</a:t>
            </a:r>
            <a:endParaRPr kumimoji="1" lang="en-US" altLang="ja-JP" sz="2800" dirty="0"/>
          </a:p>
          <a:p>
            <a:endParaRPr lang="en-US" altLang="ja-JP" sz="2800" dirty="0"/>
          </a:p>
          <a:p>
            <a:r>
              <a:rPr kumimoji="1" lang="ja-JP" altLang="en-US" sz="2800" dirty="0"/>
              <a:t>〇　施設の利用者等の人数、被災状況（けが人等の有無）</a:t>
            </a:r>
            <a:endParaRPr kumimoji="1" lang="en-US" altLang="ja-JP" sz="2800" dirty="0"/>
          </a:p>
          <a:p>
            <a:endParaRPr lang="en-US" altLang="ja-JP" sz="2800" dirty="0"/>
          </a:p>
          <a:p>
            <a:endParaRPr lang="en-US" altLang="ja-JP" dirty="0"/>
          </a:p>
        </p:txBody>
      </p:sp>
      <p:sp>
        <p:nvSpPr>
          <p:cNvPr id="5" name="テキスト ボックス 4">
            <a:extLst>
              <a:ext uri="{FF2B5EF4-FFF2-40B4-BE49-F238E27FC236}">
                <a16:creationId xmlns:a16="http://schemas.microsoft.com/office/drawing/2014/main" id="{455FAD8D-FF79-4685-B506-7EE7FC9D60B0}"/>
              </a:ext>
            </a:extLst>
          </p:cNvPr>
          <p:cNvSpPr txBox="1"/>
          <p:nvPr/>
        </p:nvSpPr>
        <p:spPr>
          <a:xfrm>
            <a:off x="1" y="0"/>
            <a:ext cx="9906000" cy="584775"/>
          </a:xfrm>
          <a:prstGeom prst="rect">
            <a:avLst/>
          </a:prstGeom>
          <a:solidFill>
            <a:srgbClr val="1212E0"/>
          </a:solidFill>
        </p:spPr>
        <p:txBody>
          <a:bodyPr wrap="square" rtlCol="0">
            <a:spAutoFit/>
          </a:bodyPr>
          <a:lstStyle/>
          <a:p>
            <a:r>
              <a:rPr lang="ja-JP" altLang="en-US" sz="3200" dirty="0">
                <a:solidFill>
                  <a:schemeClr val="bg1"/>
                </a:solidFill>
                <a:latin typeface="HGS創英角ｺﾞｼｯｸUB" panose="020B0900000000000000" pitchFamily="50" charset="-128"/>
                <a:ea typeface="HGS創英角ｺﾞｼｯｸUB" panose="020B0900000000000000" pitchFamily="50" charset="-128"/>
              </a:rPr>
              <a:t>（参考）教えていただきたい情報</a:t>
            </a:r>
            <a:endParaRPr lang="zh-TW" altLang="en-US" sz="3200" dirty="0">
              <a:solidFill>
                <a:schemeClr val="bg1"/>
              </a:solidFill>
              <a:latin typeface="HGS創英角ｺﾞｼｯｸUB" panose="020B0900000000000000" pitchFamily="50" charset="-128"/>
              <a:ea typeface="HGS創英角ｺﾞｼｯｸUB" panose="020B0900000000000000" pitchFamily="50" charset="-128"/>
            </a:endParaRPr>
          </a:p>
        </p:txBody>
      </p:sp>
      <p:sp>
        <p:nvSpPr>
          <p:cNvPr id="8" name="テキスト ボックス 7"/>
          <p:cNvSpPr txBox="1"/>
          <p:nvPr/>
        </p:nvSpPr>
        <p:spPr>
          <a:xfrm>
            <a:off x="84347" y="704596"/>
            <a:ext cx="9641544" cy="830997"/>
          </a:xfrm>
          <a:prstGeom prst="rect">
            <a:avLst/>
          </a:prstGeom>
          <a:noFill/>
          <a:ln>
            <a:noFill/>
          </a:ln>
        </p:spPr>
        <p:txBody>
          <a:bodyPr wrap="square" rtlCol="0">
            <a:spAutoFit/>
          </a:bodyPr>
          <a:lstStyle/>
          <a:p>
            <a:r>
              <a:rPr lang="ja-JP" altLang="en-US" sz="2400">
                <a:solidFill>
                  <a:srgbClr val="0000FF"/>
                </a:solidFill>
                <a:latin typeface="+mn-ea"/>
              </a:rPr>
              <a:t>突発的な噴火時や噴火警戒レベルが上がったときなどに、</a:t>
            </a:r>
            <a:endParaRPr lang="en-US" altLang="ja-JP" sz="2400">
              <a:solidFill>
                <a:srgbClr val="0000FF"/>
              </a:solidFill>
              <a:latin typeface="+mn-ea"/>
            </a:endParaRPr>
          </a:p>
          <a:p>
            <a:r>
              <a:rPr lang="ja-JP" altLang="en-US" sz="2400">
                <a:solidFill>
                  <a:srgbClr val="0000FF"/>
                </a:solidFill>
                <a:latin typeface="+mn-ea"/>
              </a:rPr>
              <a:t>下記の情報提供をお願いします。</a:t>
            </a:r>
            <a:endParaRPr lang="en-US" altLang="ja-JP" sz="2400">
              <a:solidFill>
                <a:srgbClr val="0000FF"/>
              </a:solidFill>
              <a:latin typeface="+mn-ea"/>
            </a:endParaRPr>
          </a:p>
        </p:txBody>
      </p:sp>
      <p:sp>
        <p:nvSpPr>
          <p:cNvPr id="22" name="正方形/長方形 21">
            <a:extLst>
              <a:ext uri="{FF2B5EF4-FFF2-40B4-BE49-F238E27FC236}">
                <a16:creationId xmlns:a16="http://schemas.microsoft.com/office/drawing/2014/main" id="{00AE5599-157A-4271-BF0B-FBCBF853E595}"/>
              </a:ext>
            </a:extLst>
          </p:cNvPr>
          <p:cNvSpPr/>
          <p:nvPr/>
        </p:nvSpPr>
        <p:spPr>
          <a:xfrm>
            <a:off x="288207" y="1655415"/>
            <a:ext cx="9233824" cy="4497990"/>
          </a:xfrm>
          <a:prstGeom prst="rect">
            <a:avLst/>
          </a:prstGeom>
          <a:noFill/>
          <a:ln w="2857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テキスト ボックス 25">
            <a:extLst>
              <a:ext uri="{FF2B5EF4-FFF2-40B4-BE49-F238E27FC236}">
                <a16:creationId xmlns:a16="http://schemas.microsoft.com/office/drawing/2014/main" id="{1B079F78-181F-4062-9251-7AD11F0F5BBD}"/>
              </a:ext>
            </a:extLst>
          </p:cNvPr>
          <p:cNvSpPr txBox="1"/>
          <p:nvPr/>
        </p:nvSpPr>
        <p:spPr>
          <a:xfrm>
            <a:off x="7235306" y="100859"/>
            <a:ext cx="2560078" cy="369332"/>
          </a:xfrm>
          <a:prstGeom prst="rect">
            <a:avLst/>
          </a:prstGeom>
          <a:solidFill>
            <a:srgbClr val="FFFF00"/>
          </a:solidFill>
        </p:spPr>
        <p:txBody>
          <a:bodyPr wrap="square" rtlCol="0">
            <a:spAutoFit/>
          </a:bodyPr>
          <a:lstStyle/>
          <a:p>
            <a:pPr algn="ctr"/>
            <a:r>
              <a:rPr lang="ja-JP" altLang="en-US"/>
              <a:t>当該火山版に要変更</a:t>
            </a:r>
            <a:endParaRPr lang="ja-JP" altLang="ja-JP"/>
          </a:p>
        </p:txBody>
      </p:sp>
      <p:sp>
        <p:nvSpPr>
          <p:cNvPr id="27" name="四角形: 角を丸くする 26">
            <a:extLst>
              <a:ext uri="{FF2B5EF4-FFF2-40B4-BE49-F238E27FC236}">
                <a16:creationId xmlns:a16="http://schemas.microsoft.com/office/drawing/2014/main" id="{A9D07FEA-5B8C-4FC3-8E4F-5304AC46614F}"/>
              </a:ext>
            </a:extLst>
          </p:cNvPr>
          <p:cNvSpPr/>
          <p:nvPr/>
        </p:nvSpPr>
        <p:spPr>
          <a:xfrm>
            <a:off x="1861679" y="4822994"/>
            <a:ext cx="7264394" cy="774039"/>
          </a:xfrm>
          <a:prstGeom prst="roundRect">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正方形/長方形 28">
            <a:extLst>
              <a:ext uri="{FF2B5EF4-FFF2-40B4-BE49-F238E27FC236}">
                <a16:creationId xmlns:a16="http://schemas.microsoft.com/office/drawing/2014/main" id="{064776D9-6C06-45F4-9504-70CDB2173106}"/>
              </a:ext>
            </a:extLst>
          </p:cNvPr>
          <p:cNvSpPr/>
          <p:nvPr/>
        </p:nvSpPr>
        <p:spPr>
          <a:xfrm>
            <a:off x="1872148" y="4900945"/>
            <a:ext cx="7349175" cy="646331"/>
          </a:xfrm>
          <a:prstGeom prst="rect">
            <a:avLst/>
          </a:prstGeom>
        </p:spPr>
        <p:txBody>
          <a:bodyPr wrap="square">
            <a:spAutoFit/>
          </a:bodyPr>
          <a:lstStyle/>
          <a:p>
            <a:r>
              <a:rPr lang="ja-JP" altLang="en-US">
                <a:solidFill>
                  <a:srgbClr val="FF0000"/>
                </a:solidFill>
              </a:rPr>
              <a:t>突発的な噴火時や噴火警戒レベルが上がったときに、市町村が避難促進施設から提供していただきたい情報等について伝えましょう。</a:t>
            </a:r>
            <a:endParaRPr lang="en-US" altLang="ja-JP">
              <a:solidFill>
                <a:srgbClr val="FF0000"/>
              </a:solidFill>
            </a:endParaRPr>
          </a:p>
        </p:txBody>
      </p:sp>
      <p:pic>
        <p:nvPicPr>
          <p:cNvPr id="30" name="図 29">
            <a:extLst>
              <a:ext uri="{FF2B5EF4-FFF2-40B4-BE49-F238E27FC236}">
                <a16:creationId xmlns:a16="http://schemas.microsoft.com/office/drawing/2014/main" id="{46546202-8E5D-4ADD-9C94-7850F644B52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74139" y="4822994"/>
            <a:ext cx="1240790" cy="923330"/>
          </a:xfrm>
          <a:prstGeom prst="rect">
            <a:avLst/>
          </a:prstGeom>
        </p:spPr>
      </p:pic>
      <p:sp>
        <p:nvSpPr>
          <p:cNvPr id="19" name="矢印: 下 24">
            <a:extLst>
              <a:ext uri="{FF2B5EF4-FFF2-40B4-BE49-F238E27FC236}">
                <a16:creationId xmlns:a16="http://schemas.microsoft.com/office/drawing/2014/main" id="{B78C5DF0-D69F-4000-9715-6B1A762F81B5}"/>
              </a:ext>
            </a:extLst>
          </p:cNvPr>
          <p:cNvSpPr/>
          <p:nvPr/>
        </p:nvSpPr>
        <p:spPr>
          <a:xfrm rot="16200000">
            <a:off x="841182" y="3651688"/>
            <a:ext cx="595113" cy="740042"/>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テキスト ボックス 2"/>
          <p:cNvSpPr txBox="1"/>
          <p:nvPr/>
        </p:nvSpPr>
        <p:spPr>
          <a:xfrm>
            <a:off x="700921" y="3857881"/>
            <a:ext cx="800219" cy="338554"/>
          </a:xfrm>
          <a:prstGeom prst="rect">
            <a:avLst/>
          </a:prstGeom>
          <a:noFill/>
        </p:spPr>
        <p:txBody>
          <a:bodyPr wrap="none" rtlCol="0">
            <a:spAutoFit/>
          </a:bodyPr>
          <a:lstStyle/>
          <a:p>
            <a:r>
              <a:rPr kumimoji="1" lang="ja-JP" altLang="en-US" sz="1600">
                <a:solidFill>
                  <a:schemeClr val="bg1"/>
                </a:solidFill>
              </a:rPr>
              <a:t>連絡先</a:t>
            </a:r>
          </a:p>
        </p:txBody>
      </p:sp>
      <p:sp>
        <p:nvSpPr>
          <p:cNvPr id="4" name="テキスト ボックス 3"/>
          <p:cNvSpPr txBox="1"/>
          <p:nvPr/>
        </p:nvSpPr>
        <p:spPr>
          <a:xfrm>
            <a:off x="1674774" y="3790577"/>
            <a:ext cx="5977919" cy="461665"/>
          </a:xfrm>
          <a:prstGeom prst="rect">
            <a:avLst/>
          </a:prstGeom>
          <a:noFill/>
          <a:ln>
            <a:solidFill>
              <a:schemeClr val="tx1">
                <a:lumMod val="50000"/>
                <a:lumOff val="50000"/>
              </a:schemeClr>
            </a:solidFill>
            <a:prstDash val="sysDash"/>
          </a:ln>
        </p:spPr>
        <p:txBody>
          <a:bodyPr wrap="none" rtlCol="0">
            <a:spAutoFit/>
          </a:bodyPr>
          <a:lstStyle/>
          <a:p>
            <a:r>
              <a:rPr kumimoji="1" lang="ja-JP" altLang="en-US" sz="2400"/>
              <a:t>〇〇市役所　防災課　　００００－００－００００</a:t>
            </a:r>
          </a:p>
        </p:txBody>
      </p:sp>
      <p:sp>
        <p:nvSpPr>
          <p:cNvPr id="23" name="テキスト ボックス 22"/>
          <p:cNvSpPr txBox="1"/>
          <p:nvPr/>
        </p:nvSpPr>
        <p:spPr>
          <a:xfrm>
            <a:off x="1674774" y="4253607"/>
            <a:ext cx="5977919" cy="461665"/>
          </a:xfrm>
          <a:prstGeom prst="rect">
            <a:avLst/>
          </a:prstGeom>
          <a:noFill/>
          <a:ln>
            <a:solidFill>
              <a:schemeClr val="tx1">
                <a:lumMod val="50000"/>
                <a:lumOff val="50000"/>
              </a:schemeClr>
            </a:solidFill>
            <a:prstDash val="sysDash"/>
          </a:ln>
        </p:spPr>
        <p:txBody>
          <a:bodyPr wrap="square" rtlCol="0">
            <a:spAutoFit/>
          </a:bodyPr>
          <a:lstStyle/>
          <a:p>
            <a:r>
              <a:rPr kumimoji="1" lang="ja-JP" altLang="en-US" sz="2400"/>
              <a:t>〇〇地方気象台　</a:t>
            </a:r>
            <a:r>
              <a:rPr kumimoji="1" lang="ja-JP" altLang="en-US" sz="1000"/>
              <a:t>　        </a:t>
            </a:r>
            <a:r>
              <a:rPr kumimoji="1" lang="ja-JP" altLang="en-US" sz="2400"/>
              <a:t>　　００００－００－００００</a:t>
            </a:r>
          </a:p>
        </p:txBody>
      </p:sp>
      <p:sp>
        <p:nvSpPr>
          <p:cNvPr id="6" name="スライド番号プレースホルダー 5">
            <a:extLst>
              <a:ext uri="{FF2B5EF4-FFF2-40B4-BE49-F238E27FC236}">
                <a16:creationId xmlns:a16="http://schemas.microsoft.com/office/drawing/2014/main" id="{56D411A1-9AAA-4B64-B3DA-BDEA2B37B36C}"/>
              </a:ext>
            </a:extLst>
          </p:cNvPr>
          <p:cNvSpPr>
            <a:spLocks noGrp="1"/>
          </p:cNvSpPr>
          <p:nvPr>
            <p:ph type="sldNum" sz="quarter" idx="12"/>
          </p:nvPr>
        </p:nvSpPr>
        <p:spPr/>
        <p:txBody>
          <a:bodyPr/>
          <a:lstStyle/>
          <a:p>
            <a:r>
              <a:rPr kumimoji="1" lang="en-US" altLang="ja-JP" dirty="0"/>
              <a:t>44</a:t>
            </a:r>
            <a:endParaRPr kumimoji="1" lang="ja-JP" altLang="en-US" dirty="0"/>
          </a:p>
        </p:txBody>
      </p:sp>
    </p:spTree>
    <p:extLst>
      <p:ext uri="{BB962C8B-B14F-4D97-AF65-F5344CB8AC3E}">
        <p14:creationId xmlns:p14="http://schemas.microsoft.com/office/powerpoint/2010/main" val="24261563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525867" y="1053217"/>
            <a:ext cx="2693324" cy="5253644"/>
          </a:xfrm>
          <a:prstGeom prst="rect">
            <a:avLst/>
          </a:prstGeom>
          <a:solidFill>
            <a:schemeClr val="accent1">
              <a:lumMod val="20000"/>
              <a:lumOff val="80000"/>
            </a:schemeClr>
          </a:solidFill>
          <a:ln>
            <a:solidFill>
              <a:srgbClr val="00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a:extLst>
              <a:ext uri="{FF2B5EF4-FFF2-40B4-BE49-F238E27FC236}">
                <a16:creationId xmlns:a16="http://schemas.microsoft.com/office/drawing/2014/main" id="{455FAD8D-FF79-4685-B506-7EE7FC9D60B0}"/>
              </a:ext>
            </a:extLst>
          </p:cNvPr>
          <p:cNvSpPr txBox="1"/>
          <p:nvPr/>
        </p:nvSpPr>
        <p:spPr>
          <a:xfrm>
            <a:off x="1" y="0"/>
            <a:ext cx="9906000" cy="584775"/>
          </a:xfrm>
          <a:prstGeom prst="rect">
            <a:avLst/>
          </a:prstGeom>
          <a:solidFill>
            <a:srgbClr val="1212E0"/>
          </a:solidFill>
        </p:spPr>
        <p:txBody>
          <a:bodyPr wrap="square" rtlCol="0">
            <a:spAutoFit/>
          </a:bodyPr>
          <a:lstStyle/>
          <a:p>
            <a:r>
              <a:rPr lang="ja-JP" altLang="en-US" sz="3200">
                <a:solidFill>
                  <a:schemeClr val="bg1"/>
                </a:solidFill>
                <a:latin typeface="HGS創英角ｺﾞｼｯｸUB" panose="020B0900000000000000" pitchFamily="50" charset="-128"/>
                <a:ea typeface="HGS創英角ｺﾞｼｯｸUB" panose="020B0900000000000000" pitchFamily="50" charset="-128"/>
              </a:rPr>
              <a:t>避難確保計画の報告方法（案）</a:t>
            </a:r>
            <a:endParaRPr lang="zh-TW" altLang="en-US" sz="3200">
              <a:solidFill>
                <a:schemeClr val="bg1"/>
              </a:solidFill>
              <a:latin typeface="HGS創英角ｺﾞｼｯｸUB" panose="020B0900000000000000" pitchFamily="50" charset="-128"/>
              <a:ea typeface="HGS創英角ｺﾞｼｯｸUB" panose="020B0900000000000000" pitchFamily="50" charset="-128"/>
            </a:endParaRPr>
          </a:p>
        </p:txBody>
      </p:sp>
      <p:sp>
        <p:nvSpPr>
          <p:cNvPr id="3" name="右矢印 2"/>
          <p:cNvSpPr/>
          <p:nvPr/>
        </p:nvSpPr>
        <p:spPr>
          <a:xfrm>
            <a:off x="3567545" y="948481"/>
            <a:ext cx="2801389" cy="1562794"/>
          </a:xfrm>
          <a:prstGeom prst="rightArrow">
            <a:avLst/>
          </a:prstGeom>
          <a:solidFill>
            <a:srgbClr val="FFFF00"/>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a:solidFill>
                  <a:schemeClr val="tx1"/>
                </a:solidFill>
              </a:rPr>
              <a:t>①　避難促進施設</a:t>
            </a:r>
            <a:endParaRPr kumimoji="1" lang="en-US" altLang="ja-JP">
              <a:solidFill>
                <a:schemeClr val="tx1"/>
              </a:solidFill>
            </a:endParaRPr>
          </a:p>
          <a:p>
            <a:pPr algn="ctr"/>
            <a:r>
              <a:rPr lang="ja-JP" altLang="en-US">
                <a:solidFill>
                  <a:schemeClr val="tx1"/>
                </a:solidFill>
              </a:rPr>
              <a:t>として指定</a:t>
            </a:r>
            <a:endParaRPr kumimoji="1" lang="ja-JP" altLang="en-US">
              <a:solidFill>
                <a:schemeClr val="tx1"/>
              </a:solidFill>
            </a:endParaRPr>
          </a:p>
        </p:txBody>
      </p:sp>
      <p:sp>
        <p:nvSpPr>
          <p:cNvPr id="6" name="正方形/長方形 5"/>
          <p:cNvSpPr/>
          <p:nvPr/>
        </p:nvSpPr>
        <p:spPr>
          <a:xfrm>
            <a:off x="6727767" y="1042416"/>
            <a:ext cx="2693324" cy="5253644"/>
          </a:xfrm>
          <a:prstGeom prst="rect">
            <a:avLst/>
          </a:prstGeom>
          <a:solidFill>
            <a:schemeClr val="accent1">
              <a:lumMod val="20000"/>
              <a:lumOff val="80000"/>
            </a:schemeClr>
          </a:solidFill>
          <a:ln>
            <a:solidFill>
              <a:srgbClr val="00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正方形/長方形 3"/>
          <p:cNvSpPr/>
          <p:nvPr/>
        </p:nvSpPr>
        <p:spPr>
          <a:xfrm>
            <a:off x="849442" y="1147053"/>
            <a:ext cx="2067099" cy="556954"/>
          </a:xfrm>
          <a:prstGeom prst="rect">
            <a:avLst/>
          </a:prstGeom>
          <a:solidFill>
            <a:schemeClr val="bg1"/>
          </a:solidFill>
          <a:ln>
            <a:solidFill>
              <a:srgbClr val="33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a:solidFill>
                  <a:schemeClr val="tx1"/>
                </a:solidFill>
              </a:rPr>
              <a:t>○○町役場</a:t>
            </a:r>
            <a:endParaRPr kumimoji="1" lang="ja-JP" altLang="en-US">
              <a:solidFill>
                <a:schemeClr val="tx1"/>
              </a:solidFill>
            </a:endParaRPr>
          </a:p>
        </p:txBody>
      </p:sp>
      <p:sp>
        <p:nvSpPr>
          <p:cNvPr id="7" name="右矢印 6"/>
          <p:cNvSpPr/>
          <p:nvPr/>
        </p:nvSpPr>
        <p:spPr>
          <a:xfrm>
            <a:off x="3670069" y="3569761"/>
            <a:ext cx="2801389" cy="1562794"/>
          </a:xfrm>
          <a:prstGeom prst="rightArrow">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a:solidFill>
                  <a:schemeClr val="tx1"/>
                </a:solidFill>
              </a:rPr>
              <a:t>③計画案を確認し、</a:t>
            </a:r>
            <a:endParaRPr lang="en-US" altLang="ja-JP">
              <a:solidFill>
                <a:schemeClr val="tx1"/>
              </a:solidFill>
            </a:endParaRPr>
          </a:p>
          <a:p>
            <a:pPr algn="ctr"/>
            <a:r>
              <a:rPr lang="ja-JP" altLang="en-US">
                <a:solidFill>
                  <a:schemeClr val="tx1"/>
                </a:solidFill>
              </a:rPr>
              <a:t>修正箇所を助言</a:t>
            </a:r>
            <a:endParaRPr lang="en-US" altLang="ja-JP">
              <a:solidFill>
                <a:schemeClr val="tx1"/>
              </a:solidFill>
            </a:endParaRPr>
          </a:p>
        </p:txBody>
      </p:sp>
      <p:sp>
        <p:nvSpPr>
          <p:cNvPr id="8" name="正方形/長方形 7"/>
          <p:cNvSpPr/>
          <p:nvPr/>
        </p:nvSpPr>
        <p:spPr>
          <a:xfrm>
            <a:off x="7101528" y="1120960"/>
            <a:ext cx="2067099" cy="556954"/>
          </a:xfrm>
          <a:prstGeom prst="rect">
            <a:avLst/>
          </a:prstGeom>
          <a:solidFill>
            <a:schemeClr val="bg1"/>
          </a:solidFill>
          <a:ln>
            <a:solidFill>
              <a:srgbClr val="33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a:solidFill>
                  <a:schemeClr val="tx1"/>
                </a:solidFill>
              </a:rPr>
              <a:t>避難促進施設</a:t>
            </a:r>
          </a:p>
        </p:txBody>
      </p:sp>
      <p:sp>
        <p:nvSpPr>
          <p:cNvPr id="9" name="右矢印 8"/>
          <p:cNvSpPr/>
          <p:nvPr/>
        </p:nvSpPr>
        <p:spPr>
          <a:xfrm rot="10800000">
            <a:off x="3311236" y="2297912"/>
            <a:ext cx="2801389" cy="1562794"/>
          </a:xfrm>
          <a:prstGeom prst="rightArrow">
            <a:avLst/>
          </a:prstGeom>
          <a:solidFill>
            <a:schemeClr val="accent4">
              <a:lumMod val="40000"/>
              <a:lumOff val="6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0" name="テキスト ボックス 9"/>
          <p:cNvSpPr txBox="1"/>
          <p:nvPr/>
        </p:nvSpPr>
        <p:spPr>
          <a:xfrm>
            <a:off x="3823855" y="2756143"/>
            <a:ext cx="2262158" cy="646331"/>
          </a:xfrm>
          <a:prstGeom prst="rect">
            <a:avLst/>
          </a:prstGeom>
          <a:noFill/>
        </p:spPr>
        <p:txBody>
          <a:bodyPr wrap="none" rtlCol="0">
            <a:spAutoFit/>
          </a:bodyPr>
          <a:lstStyle/>
          <a:p>
            <a:r>
              <a:rPr kumimoji="1" lang="ja-JP" altLang="en-US"/>
              <a:t>②避難確保計画</a:t>
            </a:r>
            <a:r>
              <a:rPr kumimoji="1" lang="ja-JP" altLang="en-US">
                <a:solidFill>
                  <a:srgbClr val="FF0000"/>
                </a:solidFill>
              </a:rPr>
              <a:t>（案）</a:t>
            </a:r>
            <a:endParaRPr kumimoji="1" lang="en-US" altLang="ja-JP">
              <a:solidFill>
                <a:srgbClr val="FF0000"/>
              </a:solidFill>
            </a:endParaRPr>
          </a:p>
          <a:p>
            <a:r>
              <a:rPr lang="ja-JP" altLang="en-US"/>
              <a:t>　  </a:t>
            </a:r>
            <a:r>
              <a:rPr kumimoji="1" lang="ja-JP" altLang="en-US"/>
              <a:t>を提出</a:t>
            </a:r>
          </a:p>
        </p:txBody>
      </p:sp>
      <p:sp>
        <p:nvSpPr>
          <p:cNvPr id="11" name="右矢印 10"/>
          <p:cNvSpPr/>
          <p:nvPr/>
        </p:nvSpPr>
        <p:spPr>
          <a:xfrm rot="10800000">
            <a:off x="3311236" y="4898411"/>
            <a:ext cx="2801389" cy="1562794"/>
          </a:xfrm>
          <a:prstGeom prst="rightArrow">
            <a:avLst/>
          </a:prstGeom>
          <a:solidFill>
            <a:srgbClr val="FECCF7"/>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2" name="テキスト ボックス 11"/>
          <p:cNvSpPr txBox="1"/>
          <p:nvPr/>
        </p:nvSpPr>
        <p:spPr>
          <a:xfrm>
            <a:off x="3823855" y="5356642"/>
            <a:ext cx="2327881" cy="646331"/>
          </a:xfrm>
          <a:prstGeom prst="rect">
            <a:avLst/>
          </a:prstGeom>
          <a:noFill/>
        </p:spPr>
        <p:txBody>
          <a:bodyPr wrap="none" rtlCol="0">
            <a:spAutoFit/>
          </a:bodyPr>
          <a:lstStyle/>
          <a:p>
            <a:r>
              <a:rPr lang="ja-JP" altLang="en-US"/>
              <a:t>④助言内容を反映し、</a:t>
            </a:r>
            <a:endParaRPr lang="en-US" altLang="ja-JP"/>
          </a:p>
          <a:p>
            <a:r>
              <a:rPr kumimoji="1" lang="ja-JP" altLang="en-US"/>
              <a:t>　 計画を報告・公表</a:t>
            </a:r>
          </a:p>
        </p:txBody>
      </p:sp>
      <p:sp>
        <p:nvSpPr>
          <p:cNvPr id="26" name="正方形/長方形 25">
            <a:extLst>
              <a:ext uri="{FF2B5EF4-FFF2-40B4-BE49-F238E27FC236}">
                <a16:creationId xmlns:a16="http://schemas.microsoft.com/office/drawing/2014/main" id="{45E55609-6C3C-4F09-8BE2-97B09FA1EB1F}"/>
              </a:ext>
            </a:extLst>
          </p:cNvPr>
          <p:cNvSpPr/>
          <p:nvPr/>
        </p:nvSpPr>
        <p:spPr>
          <a:xfrm>
            <a:off x="21000" y="718185"/>
            <a:ext cx="9864000" cy="5800244"/>
          </a:xfrm>
          <a:prstGeom prst="rect">
            <a:avLst/>
          </a:prstGeom>
          <a:noFill/>
          <a:ln w="2857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正方形/長方形 14">
            <a:extLst>
              <a:ext uri="{FF2B5EF4-FFF2-40B4-BE49-F238E27FC236}">
                <a16:creationId xmlns:a16="http://schemas.microsoft.com/office/drawing/2014/main" id="{F18DB0A1-F248-450B-B312-D583C6734C00}"/>
              </a:ext>
            </a:extLst>
          </p:cNvPr>
          <p:cNvSpPr/>
          <p:nvPr/>
        </p:nvSpPr>
        <p:spPr>
          <a:xfrm>
            <a:off x="770109" y="1688210"/>
            <a:ext cx="2377574" cy="646331"/>
          </a:xfrm>
          <a:prstGeom prst="rect">
            <a:avLst/>
          </a:prstGeom>
        </p:spPr>
        <p:txBody>
          <a:bodyPr wrap="none">
            <a:spAutoFit/>
          </a:bodyPr>
          <a:lstStyle/>
          <a:p>
            <a:r>
              <a:rPr lang="ja-JP" altLang="en-US"/>
              <a:t>（○○火山の火山災害</a:t>
            </a:r>
            <a:endParaRPr lang="en-US" altLang="ja-JP"/>
          </a:p>
          <a:p>
            <a:r>
              <a:rPr lang="ja-JP" altLang="en-US"/>
              <a:t>　警戒地域に指定）</a:t>
            </a:r>
          </a:p>
        </p:txBody>
      </p:sp>
      <p:sp>
        <p:nvSpPr>
          <p:cNvPr id="16" name="正方形/長方形 15">
            <a:extLst>
              <a:ext uri="{FF2B5EF4-FFF2-40B4-BE49-F238E27FC236}">
                <a16:creationId xmlns:a16="http://schemas.microsoft.com/office/drawing/2014/main" id="{317DBFC6-290B-4E3E-8612-981130726968}"/>
              </a:ext>
            </a:extLst>
          </p:cNvPr>
          <p:cNvSpPr/>
          <p:nvPr/>
        </p:nvSpPr>
        <p:spPr>
          <a:xfrm>
            <a:off x="3377515" y="1046383"/>
            <a:ext cx="2098651" cy="307777"/>
          </a:xfrm>
          <a:prstGeom prst="rect">
            <a:avLst/>
          </a:prstGeom>
        </p:spPr>
        <p:txBody>
          <a:bodyPr wrap="none">
            <a:spAutoFit/>
          </a:bodyPr>
          <a:lstStyle/>
          <a:p>
            <a:r>
              <a:rPr lang="ja-JP" altLang="en-US" sz="1400"/>
              <a:t>指定要件にかかる施設を</a:t>
            </a:r>
          </a:p>
        </p:txBody>
      </p:sp>
      <p:grpSp>
        <p:nvGrpSpPr>
          <p:cNvPr id="35" name="グループ化 34">
            <a:extLst>
              <a:ext uri="{FF2B5EF4-FFF2-40B4-BE49-F238E27FC236}">
                <a16:creationId xmlns:a16="http://schemas.microsoft.com/office/drawing/2014/main" id="{AC84A107-BC55-4957-82F8-B359E8CB26FA}"/>
              </a:ext>
            </a:extLst>
          </p:cNvPr>
          <p:cNvGrpSpPr/>
          <p:nvPr/>
        </p:nvGrpSpPr>
        <p:grpSpPr>
          <a:xfrm rot="20564611">
            <a:off x="6161986" y="1861170"/>
            <a:ext cx="803975" cy="1055294"/>
            <a:chOff x="6242540" y="275954"/>
            <a:chExt cx="1521316" cy="1996869"/>
          </a:xfrm>
        </p:grpSpPr>
        <p:grpSp>
          <p:nvGrpSpPr>
            <p:cNvPr id="36" name="グループ化 35">
              <a:extLst>
                <a:ext uri="{FF2B5EF4-FFF2-40B4-BE49-F238E27FC236}">
                  <a16:creationId xmlns:a16="http://schemas.microsoft.com/office/drawing/2014/main" id="{1F2FC3AD-45E7-41CE-95FA-E7C44781B605}"/>
                </a:ext>
              </a:extLst>
            </p:cNvPr>
            <p:cNvGrpSpPr/>
            <p:nvPr/>
          </p:nvGrpSpPr>
          <p:grpSpPr>
            <a:xfrm>
              <a:off x="6242540" y="461665"/>
              <a:ext cx="1414399" cy="1811158"/>
              <a:chOff x="1732086" y="993587"/>
              <a:chExt cx="1414399" cy="1811158"/>
            </a:xfrm>
          </p:grpSpPr>
          <p:sp>
            <p:nvSpPr>
              <p:cNvPr id="38" name="正方形/長方形 37">
                <a:extLst>
                  <a:ext uri="{FF2B5EF4-FFF2-40B4-BE49-F238E27FC236}">
                    <a16:creationId xmlns:a16="http://schemas.microsoft.com/office/drawing/2014/main" id="{A9DA7E78-46EB-48E4-B5BC-6F47A16F1668}"/>
                  </a:ext>
                </a:extLst>
              </p:cNvPr>
              <p:cNvSpPr/>
              <p:nvPr/>
            </p:nvSpPr>
            <p:spPr>
              <a:xfrm>
                <a:off x="1732086" y="1107831"/>
                <a:ext cx="1318847" cy="169691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39" name="正方形/長方形 38">
                <a:extLst>
                  <a:ext uri="{FF2B5EF4-FFF2-40B4-BE49-F238E27FC236}">
                    <a16:creationId xmlns:a16="http://schemas.microsoft.com/office/drawing/2014/main" id="{C2267A4C-D94B-46AA-ACC0-99E96C84EAFA}"/>
                  </a:ext>
                </a:extLst>
              </p:cNvPr>
              <p:cNvSpPr/>
              <p:nvPr/>
            </p:nvSpPr>
            <p:spPr>
              <a:xfrm>
                <a:off x="1778427" y="1050709"/>
                <a:ext cx="1318846" cy="169691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40" name="正方形/長方形 39">
                <a:extLst>
                  <a:ext uri="{FF2B5EF4-FFF2-40B4-BE49-F238E27FC236}">
                    <a16:creationId xmlns:a16="http://schemas.microsoft.com/office/drawing/2014/main" id="{24839A8B-FD26-44DC-A73D-35500512A7D0}"/>
                  </a:ext>
                </a:extLst>
              </p:cNvPr>
              <p:cNvSpPr/>
              <p:nvPr/>
            </p:nvSpPr>
            <p:spPr>
              <a:xfrm>
                <a:off x="1827639" y="993587"/>
                <a:ext cx="1318846" cy="1696913"/>
              </a:xfrm>
              <a:prstGeom prst="rect">
                <a:avLst/>
              </a:prstGeom>
              <a:solidFill>
                <a:schemeClr val="bg1"/>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grpSp>
        <p:sp>
          <p:nvSpPr>
            <p:cNvPr id="37" name="テキスト ボックス 36">
              <a:extLst>
                <a:ext uri="{FF2B5EF4-FFF2-40B4-BE49-F238E27FC236}">
                  <a16:creationId xmlns:a16="http://schemas.microsoft.com/office/drawing/2014/main" id="{1AAA75FE-2426-464C-A691-6FC0D0C46139}"/>
                </a:ext>
              </a:extLst>
            </p:cNvPr>
            <p:cNvSpPr txBox="1"/>
            <p:nvPr/>
          </p:nvSpPr>
          <p:spPr>
            <a:xfrm>
              <a:off x="6249646" y="275954"/>
              <a:ext cx="1514210" cy="1863638"/>
            </a:xfrm>
            <a:prstGeom prst="rect">
              <a:avLst/>
            </a:prstGeom>
            <a:noFill/>
          </p:spPr>
          <p:txBody>
            <a:bodyPr wrap="none" rtlCol="0">
              <a:spAutoFit/>
            </a:bodyPr>
            <a:lstStyle/>
            <a:p>
              <a:pPr algn="ctr"/>
              <a:endParaRPr kumimoji="1" lang="en-US" altLang="ja-JP" sz="800" b="1"/>
            </a:p>
            <a:p>
              <a:pPr algn="ctr"/>
              <a:r>
                <a:rPr lang="ja-JP" altLang="en-US" sz="800" b="1"/>
                <a:t>○○小屋</a:t>
              </a:r>
              <a:endParaRPr lang="en-US" altLang="ja-JP" sz="800" b="1"/>
            </a:p>
            <a:p>
              <a:pPr algn="ctr"/>
              <a:r>
                <a:rPr kumimoji="1" lang="ja-JP" altLang="en-US" sz="800" b="1"/>
                <a:t>避難確保計画</a:t>
              </a:r>
              <a:endParaRPr kumimoji="1" lang="en-US" altLang="ja-JP" sz="800" b="1"/>
            </a:p>
            <a:p>
              <a:pPr algn="ctr"/>
              <a:r>
                <a:rPr lang="ja-JP" altLang="en-US" sz="1000" b="1">
                  <a:solidFill>
                    <a:srgbClr val="FF0000"/>
                  </a:solidFill>
                </a:rPr>
                <a:t>（案）</a:t>
              </a:r>
              <a:endParaRPr kumimoji="1" lang="en-US" altLang="ja-JP" sz="1000" b="1">
                <a:solidFill>
                  <a:srgbClr val="FF0000"/>
                </a:solidFill>
              </a:endParaRPr>
            </a:p>
            <a:p>
              <a:pPr algn="ctr"/>
              <a:endParaRPr lang="en-US" altLang="ja-JP" sz="800" b="1"/>
            </a:p>
            <a:p>
              <a:pPr algn="ctr"/>
              <a:endParaRPr lang="en-US" altLang="ja-JP" sz="800"/>
            </a:p>
            <a:p>
              <a:pPr algn="ctr"/>
              <a:r>
                <a:rPr kumimoji="1" lang="ja-JP" altLang="en-US" sz="800"/>
                <a:t>令和〇年〇月</a:t>
              </a:r>
            </a:p>
          </p:txBody>
        </p:sp>
      </p:grpSp>
      <p:sp>
        <p:nvSpPr>
          <p:cNvPr id="41" name="正方形/長方形 40">
            <a:extLst>
              <a:ext uri="{FF2B5EF4-FFF2-40B4-BE49-F238E27FC236}">
                <a16:creationId xmlns:a16="http://schemas.microsoft.com/office/drawing/2014/main" id="{F67C09CE-E74D-44CC-810C-1E9D277B8549}"/>
              </a:ext>
            </a:extLst>
          </p:cNvPr>
          <p:cNvSpPr/>
          <p:nvPr/>
        </p:nvSpPr>
        <p:spPr>
          <a:xfrm>
            <a:off x="2442626" y="5833022"/>
            <a:ext cx="753732" cy="461665"/>
          </a:xfrm>
          <a:prstGeom prst="rect">
            <a:avLst/>
          </a:prstGeom>
        </p:spPr>
        <p:txBody>
          <a:bodyPr wrap="none">
            <a:spAutoFit/>
          </a:bodyPr>
          <a:lstStyle/>
          <a:p>
            <a:r>
              <a:rPr lang="ja-JP" altLang="en-US" sz="1200" b="1"/>
              <a:t>修正した</a:t>
            </a:r>
            <a:endParaRPr lang="en-US" altLang="ja-JP" sz="1200" b="1"/>
          </a:p>
          <a:p>
            <a:r>
              <a:rPr lang="ja-JP" altLang="en-US" sz="1200" b="1"/>
              <a:t>提出版</a:t>
            </a:r>
          </a:p>
        </p:txBody>
      </p:sp>
      <p:grpSp>
        <p:nvGrpSpPr>
          <p:cNvPr id="43" name="グループ化 42">
            <a:extLst>
              <a:ext uri="{FF2B5EF4-FFF2-40B4-BE49-F238E27FC236}">
                <a16:creationId xmlns:a16="http://schemas.microsoft.com/office/drawing/2014/main" id="{8683858D-146C-42D7-A7CA-752F94B506A0}"/>
              </a:ext>
            </a:extLst>
          </p:cNvPr>
          <p:cNvGrpSpPr/>
          <p:nvPr/>
        </p:nvGrpSpPr>
        <p:grpSpPr>
          <a:xfrm rot="20564611">
            <a:off x="6357474" y="4558692"/>
            <a:ext cx="806158" cy="1017159"/>
            <a:chOff x="6242540" y="348114"/>
            <a:chExt cx="1525448" cy="1924709"/>
          </a:xfrm>
        </p:grpSpPr>
        <p:grpSp>
          <p:nvGrpSpPr>
            <p:cNvPr id="44" name="グループ化 43">
              <a:extLst>
                <a:ext uri="{FF2B5EF4-FFF2-40B4-BE49-F238E27FC236}">
                  <a16:creationId xmlns:a16="http://schemas.microsoft.com/office/drawing/2014/main" id="{3391727E-7779-4F2B-BE73-0FFB5B48D1BC}"/>
                </a:ext>
              </a:extLst>
            </p:cNvPr>
            <p:cNvGrpSpPr/>
            <p:nvPr/>
          </p:nvGrpSpPr>
          <p:grpSpPr>
            <a:xfrm>
              <a:off x="6242540" y="461665"/>
              <a:ext cx="1414399" cy="1811158"/>
              <a:chOff x="1732086" y="993587"/>
              <a:chExt cx="1414399" cy="1811158"/>
            </a:xfrm>
          </p:grpSpPr>
          <p:sp>
            <p:nvSpPr>
              <p:cNvPr id="46" name="正方形/長方形 45">
                <a:extLst>
                  <a:ext uri="{FF2B5EF4-FFF2-40B4-BE49-F238E27FC236}">
                    <a16:creationId xmlns:a16="http://schemas.microsoft.com/office/drawing/2014/main" id="{92FEF033-BCBF-4CC8-9688-1D166F307A28}"/>
                  </a:ext>
                </a:extLst>
              </p:cNvPr>
              <p:cNvSpPr/>
              <p:nvPr/>
            </p:nvSpPr>
            <p:spPr>
              <a:xfrm>
                <a:off x="1732086" y="1107831"/>
                <a:ext cx="1318847" cy="169691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47" name="正方形/長方形 46">
                <a:extLst>
                  <a:ext uri="{FF2B5EF4-FFF2-40B4-BE49-F238E27FC236}">
                    <a16:creationId xmlns:a16="http://schemas.microsoft.com/office/drawing/2014/main" id="{65349FC1-E7E0-474D-A256-D556E31A177C}"/>
                  </a:ext>
                </a:extLst>
              </p:cNvPr>
              <p:cNvSpPr/>
              <p:nvPr/>
            </p:nvSpPr>
            <p:spPr>
              <a:xfrm>
                <a:off x="1778427" y="1050709"/>
                <a:ext cx="1318846" cy="169691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48" name="正方形/長方形 47">
                <a:extLst>
                  <a:ext uri="{FF2B5EF4-FFF2-40B4-BE49-F238E27FC236}">
                    <a16:creationId xmlns:a16="http://schemas.microsoft.com/office/drawing/2014/main" id="{BAD74991-1589-435F-A462-83C93F978D07}"/>
                  </a:ext>
                </a:extLst>
              </p:cNvPr>
              <p:cNvSpPr/>
              <p:nvPr/>
            </p:nvSpPr>
            <p:spPr>
              <a:xfrm>
                <a:off x="1827639" y="993587"/>
                <a:ext cx="1318846" cy="1696913"/>
              </a:xfrm>
              <a:prstGeom prst="rect">
                <a:avLst/>
              </a:prstGeom>
              <a:solidFill>
                <a:schemeClr val="bg1"/>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grpSp>
        <p:sp>
          <p:nvSpPr>
            <p:cNvPr id="45" name="テキスト ボックス 44">
              <a:extLst>
                <a:ext uri="{FF2B5EF4-FFF2-40B4-BE49-F238E27FC236}">
                  <a16:creationId xmlns:a16="http://schemas.microsoft.com/office/drawing/2014/main" id="{05DF1F64-6E9D-4C19-B90D-E8077917A5CE}"/>
                </a:ext>
              </a:extLst>
            </p:cNvPr>
            <p:cNvSpPr txBox="1"/>
            <p:nvPr/>
          </p:nvSpPr>
          <p:spPr>
            <a:xfrm>
              <a:off x="6253778" y="348114"/>
              <a:ext cx="1514210" cy="1572446"/>
            </a:xfrm>
            <a:prstGeom prst="rect">
              <a:avLst/>
            </a:prstGeom>
            <a:noFill/>
          </p:spPr>
          <p:txBody>
            <a:bodyPr wrap="none" rtlCol="0">
              <a:spAutoFit/>
            </a:bodyPr>
            <a:lstStyle/>
            <a:p>
              <a:pPr algn="ctr"/>
              <a:endParaRPr kumimoji="1" lang="en-US" altLang="ja-JP" sz="800" b="1"/>
            </a:p>
            <a:p>
              <a:pPr algn="ctr"/>
              <a:r>
                <a:rPr lang="ja-JP" altLang="en-US" sz="800" b="1"/>
                <a:t>○○小屋</a:t>
              </a:r>
              <a:endParaRPr lang="en-US" altLang="ja-JP" sz="800" b="1"/>
            </a:p>
            <a:p>
              <a:pPr algn="ctr"/>
              <a:r>
                <a:rPr kumimoji="1" lang="ja-JP" altLang="en-US" sz="800" b="1"/>
                <a:t>避難確保計画</a:t>
              </a:r>
              <a:endParaRPr kumimoji="1" lang="en-US" altLang="ja-JP" sz="800" b="1"/>
            </a:p>
            <a:p>
              <a:pPr algn="ctr"/>
              <a:endParaRPr lang="en-US" altLang="ja-JP" sz="800" b="1"/>
            </a:p>
            <a:p>
              <a:pPr algn="ctr"/>
              <a:endParaRPr lang="en-US" altLang="ja-JP" sz="800"/>
            </a:p>
            <a:p>
              <a:pPr algn="ctr"/>
              <a:r>
                <a:rPr kumimoji="1" lang="ja-JP" altLang="en-US" sz="800"/>
                <a:t>令和〇年〇月</a:t>
              </a:r>
            </a:p>
          </p:txBody>
        </p:sp>
      </p:grpSp>
      <p:sp>
        <p:nvSpPr>
          <p:cNvPr id="49" name="正方形/長方形 48">
            <a:extLst>
              <a:ext uri="{FF2B5EF4-FFF2-40B4-BE49-F238E27FC236}">
                <a16:creationId xmlns:a16="http://schemas.microsoft.com/office/drawing/2014/main" id="{D99E01F5-D802-4EAE-B4BF-5124D3E35079}"/>
              </a:ext>
            </a:extLst>
          </p:cNvPr>
          <p:cNvSpPr/>
          <p:nvPr/>
        </p:nvSpPr>
        <p:spPr>
          <a:xfrm>
            <a:off x="6100890" y="5649651"/>
            <a:ext cx="846707" cy="769441"/>
          </a:xfrm>
          <a:prstGeom prst="rect">
            <a:avLst/>
          </a:prstGeom>
        </p:spPr>
        <p:txBody>
          <a:bodyPr wrap="none">
            <a:spAutoFit/>
          </a:bodyPr>
          <a:lstStyle/>
          <a:p>
            <a:r>
              <a:rPr lang="ja-JP" altLang="en-US" sz="1100" b="1"/>
              <a:t>修正した</a:t>
            </a:r>
            <a:endParaRPr lang="en-US" altLang="ja-JP" sz="1100" b="1"/>
          </a:p>
          <a:p>
            <a:r>
              <a:rPr lang="ja-JP" altLang="en-US" sz="1100" b="1"/>
              <a:t>提出版</a:t>
            </a:r>
            <a:endParaRPr lang="en-US" altLang="ja-JP" sz="1100" b="1"/>
          </a:p>
          <a:p>
            <a:r>
              <a:rPr lang="ja-JP" altLang="en-US" sz="1100" b="1"/>
              <a:t>（完成版）</a:t>
            </a:r>
            <a:endParaRPr lang="en-US" altLang="ja-JP" sz="1100" b="1"/>
          </a:p>
          <a:p>
            <a:r>
              <a:rPr lang="ja-JP" altLang="en-US" sz="1100" b="1"/>
              <a:t>を公表する</a:t>
            </a:r>
          </a:p>
        </p:txBody>
      </p:sp>
      <p:pic>
        <p:nvPicPr>
          <p:cNvPr id="17" name="図 16">
            <a:extLst>
              <a:ext uri="{FF2B5EF4-FFF2-40B4-BE49-F238E27FC236}">
                <a16:creationId xmlns:a16="http://schemas.microsoft.com/office/drawing/2014/main" id="{85B3E5D5-80AE-4203-93EC-59B76F5901C9}"/>
              </a:ext>
            </a:extLst>
          </p:cNvPr>
          <p:cNvPicPr>
            <a:picLocks noChangeAspect="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849442" y="2311968"/>
            <a:ext cx="1908523" cy="1446951"/>
          </a:xfrm>
          <a:prstGeom prst="rect">
            <a:avLst/>
          </a:prstGeom>
        </p:spPr>
      </p:pic>
      <p:pic>
        <p:nvPicPr>
          <p:cNvPr id="18" name="図 17">
            <a:extLst>
              <a:ext uri="{FF2B5EF4-FFF2-40B4-BE49-F238E27FC236}">
                <a16:creationId xmlns:a16="http://schemas.microsoft.com/office/drawing/2014/main" id="{CE56449A-3F30-416D-99EE-01E08AA698FE}"/>
              </a:ext>
            </a:extLst>
          </p:cNvPr>
          <p:cNvPicPr>
            <a:picLocks noChangeAspect="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504867" y="3814023"/>
            <a:ext cx="2535940" cy="1633731"/>
          </a:xfrm>
          <a:prstGeom prst="rect">
            <a:avLst/>
          </a:prstGeom>
        </p:spPr>
      </p:pic>
      <p:grpSp>
        <p:nvGrpSpPr>
          <p:cNvPr id="28" name="グループ化 27">
            <a:extLst>
              <a:ext uri="{FF2B5EF4-FFF2-40B4-BE49-F238E27FC236}">
                <a16:creationId xmlns:a16="http://schemas.microsoft.com/office/drawing/2014/main" id="{91F3072D-E432-4909-873E-AD79F79470B5}"/>
              </a:ext>
            </a:extLst>
          </p:cNvPr>
          <p:cNvGrpSpPr/>
          <p:nvPr/>
        </p:nvGrpSpPr>
        <p:grpSpPr>
          <a:xfrm rot="20564611">
            <a:off x="2129265" y="4800906"/>
            <a:ext cx="806158" cy="1017159"/>
            <a:chOff x="6242540" y="348114"/>
            <a:chExt cx="1525448" cy="1924709"/>
          </a:xfrm>
        </p:grpSpPr>
        <p:grpSp>
          <p:nvGrpSpPr>
            <p:cNvPr id="29" name="グループ化 28">
              <a:extLst>
                <a:ext uri="{FF2B5EF4-FFF2-40B4-BE49-F238E27FC236}">
                  <a16:creationId xmlns:a16="http://schemas.microsoft.com/office/drawing/2014/main" id="{91731735-049B-4F4F-BBB3-2E25B013E070}"/>
                </a:ext>
              </a:extLst>
            </p:cNvPr>
            <p:cNvGrpSpPr/>
            <p:nvPr/>
          </p:nvGrpSpPr>
          <p:grpSpPr>
            <a:xfrm>
              <a:off x="6242540" y="461665"/>
              <a:ext cx="1414399" cy="1811158"/>
              <a:chOff x="1732086" y="993587"/>
              <a:chExt cx="1414399" cy="1811158"/>
            </a:xfrm>
          </p:grpSpPr>
          <p:sp>
            <p:nvSpPr>
              <p:cNvPr id="32" name="正方形/長方形 31">
                <a:extLst>
                  <a:ext uri="{FF2B5EF4-FFF2-40B4-BE49-F238E27FC236}">
                    <a16:creationId xmlns:a16="http://schemas.microsoft.com/office/drawing/2014/main" id="{55BEDB4B-A658-45BD-8B36-33F73D651A7E}"/>
                  </a:ext>
                </a:extLst>
              </p:cNvPr>
              <p:cNvSpPr/>
              <p:nvPr/>
            </p:nvSpPr>
            <p:spPr>
              <a:xfrm>
                <a:off x="1732086" y="1107831"/>
                <a:ext cx="1318847" cy="169691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33" name="正方形/長方形 32">
                <a:extLst>
                  <a:ext uri="{FF2B5EF4-FFF2-40B4-BE49-F238E27FC236}">
                    <a16:creationId xmlns:a16="http://schemas.microsoft.com/office/drawing/2014/main" id="{4FA845CC-6B55-4EC8-B4F8-C2B333956000}"/>
                  </a:ext>
                </a:extLst>
              </p:cNvPr>
              <p:cNvSpPr/>
              <p:nvPr/>
            </p:nvSpPr>
            <p:spPr>
              <a:xfrm>
                <a:off x="1778427" y="1050709"/>
                <a:ext cx="1318846" cy="169691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34" name="正方形/長方形 33">
                <a:extLst>
                  <a:ext uri="{FF2B5EF4-FFF2-40B4-BE49-F238E27FC236}">
                    <a16:creationId xmlns:a16="http://schemas.microsoft.com/office/drawing/2014/main" id="{E6EF267C-12E7-49F8-938D-8DAEB7AAA2EE}"/>
                  </a:ext>
                </a:extLst>
              </p:cNvPr>
              <p:cNvSpPr/>
              <p:nvPr/>
            </p:nvSpPr>
            <p:spPr>
              <a:xfrm>
                <a:off x="1827639" y="993587"/>
                <a:ext cx="1318846" cy="1696913"/>
              </a:xfrm>
              <a:prstGeom prst="rect">
                <a:avLst/>
              </a:prstGeom>
              <a:solidFill>
                <a:schemeClr val="bg1"/>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grpSp>
        <p:sp>
          <p:nvSpPr>
            <p:cNvPr id="31" name="テキスト ボックス 30">
              <a:extLst>
                <a:ext uri="{FF2B5EF4-FFF2-40B4-BE49-F238E27FC236}">
                  <a16:creationId xmlns:a16="http://schemas.microsoft.com/office/drawing/2014/main" id="{8F5C46E3-5739-4199-8E3C-D3621F83452C}"/>
                </a:ext>
              </a:extLst>
            </p:cNvPr>
            <p:cNvSpPr txBox="1"/>
            <p:nvPr/>
          </p:nvSpPr>
          <p:spPr>
            <a:xfrm>
              <a:off x="6253778" y="348114"/>
              <a:ext cx="1514210" cy="1572446"/>
            </a:xfrm>
            <a:prstGeom prst="rect">
              <a:avLst/>
            </a:prstGeom>
            <a:noFill/>
          </p:spPr>
          <p:txBody>
            <a:bodyPr wrap="none" rtlCol="0">
              <a:spAutoFit/>
            </a:bodyPr>
            <a:lstStyle/>
            <a:p>
              <a:pPr algn="ctr"/>
              <a:endParaRPr kumimoji="1" lang="en-US" altLang="ja-JP" sz="800" b="1"/>
            </a:p>
            <a:p>
              <a:pPr algn="ctr"/>
              <a:r>
                <a:rPr lang="ja-JP" altLang="en-US" sz="800" b="1"/>
                <a:t>○○小屋</a:t>
              </a:r>
              <a:endParaRPr lang="en-US" altLang="ja-JP" sz="800" b="1"/>
            </a:p>
            <a:p>
              <a:pPr algn="ctr"/>
              <a:r>
                <a:rPr kumimoji="1" lang="ja-JP" altLang="en-US" sz="800" b="1"/>
                <a:t>避難確保計画</a:t>
              </a:r>
              <a:endParaRPr kumimoji="1" lang="en-US" altLang="ja-JP" sz="800" b="1"/>
            </a:p>
            <a:p>
              <a:pPr algn="ctr"/>
              <a:endParaRPr lang="en-US" altLang="ja-JP" sz="800" b="1"/>
            </a:p>
            <a:p>
              <a:pPr algn="ctr"/>
              <a:endParaRPr lang="en-US" altLang="ja-JP" sz="800"/>
            </a:p>
            <a:p>
              <a:pPr algn="ctr"/>
              <a:r>
                <a:rPr kumimoji="1" lang="ja-JP" altLang="en-US" sz="800"/>
                <a:t>令和〇年〇月</a:t>
              </a:r>
            </a:p>
          </p:txBody>
        </p:sp>
      </p:grpSp>
      <p:pic>
        <p:nvPicPr>
          <p:cNvPr id="20" name="図 19">
            <a:extLst>
              <a:ext uri="{FF2B5EF4-FFF2-40B4-BE49-F238E27FC236}">
                <a16:creationId xmlns:a16="http://schemas.microsoft.com/office/drawing/2014/main" id="{1AADD2E8-C7DD-4E59-8FF5-5C9D74C33D0F}"/>
              </a:ext>
            </a:extLst>
          </p:cNvPr>
          <p:cNvPicPr>
            <a:picLocks noChangeAspect="1"/>
          </p:cNvPicPr>
          <p:nvPr/>
        </p:nvPicPr>
        <p:blipFill>
          <a:blip r:embed="rId5"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7157257" y="1696689"/>
            <a:ext cx="1963251" cy="1672188"/>
          </a:xfrm>
          <a:prstGeom prst="rect">
            <a:avLst/>
          </a:prstGeom>
        </p:spPr>
      </p:pic>
      <p:pic>
        <p:nvPicPr>
          <p:cNvPr id="21" name="図 20">
            <a:extLst>
              <a:ext uri="{FF2B5EF4-FFF2-40B4-BE49-F238E27FC236}">
                <a16:creationId xmlns:a16="http://schemas.microsoft.com/office/drawing/2014/main" id="{FC1C5690-60E1-4F35-B510-E58C3CA3CF4A}"/>
              </a:ext>
            </a:extLst>
          </p:cNvPr>
          <p:cNvPicPr>
            <a:picLocks noChangeAspect="1"/>
          </p:cNvPicPr>
          <p:nvPr/>
        </p:nvPicPr>
        <p:blipFill>
          <a:blip r:embed="rId6"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6965847" y="3295809"/>
            <a:ext cx="2469081" cy="1627802"/>
          </a:xfrm>
          <a:prstGeom prst="rect">
            <a:avLst/>
          </a:prstGeom>
        </p:spPr>
      </p:pic>
      <p:pic>
        <p:nvPicPr>
          <p:cNvPr id="27" name="図 26">
            <a:extLst>
              <a:ext uri="{FF2B5EF4-FFF2-40B4-BE49-F238E27FC236}">
                <a16:creationId xmlns:a16="http://schemas.microsoft.com/office/drawing/2014/main" id="{3D56590A-7D07-4ABA-B747-B93DD27B85A2}"/>
              </a:ext>
            </a:extLst>
          </p:cNvPr>
          <p:cNvPicPr>
            <a:picLocks noChangeAspect="1"/>
          </p:cNvPicPr>
          <p:nvPr/>
        </p:nvPicPr>
        <p:blipFill>
          <a:blip r:embed="rId7"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7201797" y="4896873"/>
            <a:ext cx="2306149" cy="1395859"/>
          </a:xfrm>
          <a:prstGeom prst="rect">
            <a:avLst/>
          </a:prstGeom>
        </p:spPr>
      </p:pic>
      <p:sp>
        <p:nvSpPr>
          <p:cNvPr id="13" name="スライド番号プレースホルダー 12">
            <a:extLst>
              <a:ext uri="{FF2B5EF4-FFF2-40B4-BE49-F238E27FC236}">
                <a16:creationId xmlns:a16="http://schemas.microsoft.com/office/drawing/2014/main" id="{E971707F-7B75-4C29-BF93-0866C0FAD0D7}"/>
              </a:ext>
            </a:extLst>
          </p:cNvPr>
          <p:cNvSpPr>
            <a:spLocks noGrp="1"/>
          </p:cNvSpPr>
          <p:nvPr>
            <p:ph type="sldNum" sz="quarter" idx="12"/>
          </p:nvPr>
        </p:nvSpPr>
        <p:spPr/>
        <p:txBody>
          <a:bodyPr/>
          <a:lstStyle/>
          <a:p>
            <a:r>
              <a:rPr kumimoji="1" lang="en-US" altLang="ja-JP" dirty="0"/>
              <a:t>45</a:t>
            </a:r>
            <a:endParaRPr kumimoji="1" lang="ja-JP" altLang="en-US" dirty="0"/>
          </a:p>
        </p:txBody>
      </p:sp>
    </p:spTree>
    <p:extLst>
      <p:ext uri="{BB962C8B-B14F-4D97-AF65-F5344CB8AC3E}">
        <p14:creationId xmlns:p14="http://schemas.microsoft.com/office/powerpoint/2010/main" val="27261041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a:extLst>
              <a:ext uri="{FF2B5EF4-FFF2-40B4-BE49-F238E27FC236}">
                <a16:creationId xmlns:a16="http://schemas.microsoft.com/office/drawing/2014/main" id="{251371BD-2C45-4926-8CFB-30DF4EE032E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333500" y="5179043"/>
            <a:ext cx="2019757" cy="1605526"/>
          </a:xfrm>
          <a:prstGeom prst="rect">
            <a:avLst/>
          </a:prstGeom>
        </p:spPr>
      </p:pic>
      <p:pic>
        <p:nvPicPr>
          <p:cNvPr id="5" name="図 4">
            <a:extLst>
              <a:ext uri="{FF2B5EF4-FFF2-40B4-BE49-F238E27FC236}">
                <a16:creationId xmlns:a16="http://schemas.microsoft.com/office/drawing/2014/main" id="{6B20B6A1-A3BE-4CFA-A0D2-1881DF3C103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649204" y="1685351"/>
            <a:ext cx="1718906" cy="1458297"/>
          </a:xfrm>
          <a:prstGeom prst="rect">
            <a:avLst/>
          </a:prstGeom>
        </p:spPr>
      </p:pic>
      <p:pic>
        <p:nvPicPr>
          <p:cNvPr id="6" name="図 5">
            <a:extLst>
              <a:ext uri="{FF2B5EF4-FFF2-40B4-BE49-F238E27FC236}">
                <a16:creationId xmlns:a16="http://schemas.microsoft.com/office/drawing/2014/main" id="{7AEF7B68-3032-4E5C-9C0B-C962B99A22D6}"/>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539556" y="1752328"/>
            <a:ext cx="1998555" cy="1603560"/>
          </a:xfrm>
          <a:prstGeom prst="rect">
            <a:avLst/>
          </a:prstGeom>
        </p:spPr>
      </p:pic>
      <p:sp>
        <p:nvSpPr>
          <p:cNvPr id="41" name="楕円 40">
            <a:extLst>
              <a:ext uri="{FF2B5EF4-FFF2-40B4-BE49-F238E27FC236}">
                <a16:creationId xmlns:a16="http://schemas.microsoft.com/office/drawing/2014/main" id="{35F5AEC2-B1FB-4516-899B-8001F519967F}"/>
              </a:ext>
            </a:extLst>
          </p:cNvPr>
          <p:cNvSpPr/>
          <p:nvPr/>
        </p:nvSpPr>
        <p:spPr>
          <a:xfrm>
            <a:off x="3824533" y="1708788"/>
            <a:ext cx="2250830" cy="2180492"/>
          </a:xfrm>
          <a:prstGeom prst="ellipse">
            <a:avLst/>
          </a:prstGeom>
          <a:solidFill>
            <a:srgbClr val="92D050"/>
          </a:solidFill>
          <a:ln>
            <a:solidFill>
              <a:srgbClr val="00B05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42" name="楕円 41">
            <a:extLst>
              <a:ext uri="{FF2B5EF4-FFF2-40B4-BE49-F238E27FC236}">
                <a16:creationId xmlns:a16="http://schemas.microsoft.com/office/drawing/2014/main" id="{04636D4A-E9E3-44CB-A4CC-EEDCCEE4C9B0}"/>
              </a:ext>
            </a:extLst>
          </p:cNvPr>
          <p:cNvSpPr/>
          <p:nvPr/>
        </p:nvSpPr>
        <p:spPr>
          <a:xfrm>
            <a:off x="3822576" y="4496250"/>
            <a:ext cx="2250830" cy="2180492"/>
          </a:xfrm>
          <a:prstGeom prst="ellipse">
            <a:avLst/>
          </a:prstGeom>
          <a:solidFill>
            <a:srgbClr val="FFC0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43" name="楕円 42">
            <a:extLst>
              <a:ext uri="{FF2B5EF4-FFF2-40B4-BE49-F238E27FC236}">
                <a16:creationId xmlns:a16="http://schemas.microsoft.com/office/drawing/2014/main" id="{0D5B394D-44AC-4376-AF7B-C53E0FEECD34}"/>
              </a:ext>
            </a:extLst>
          </p:cNvPr>
          <p:cNvSpPr/>
          <p:nvPr/>
        </p:nvSpPr>
        <p:spPr>
          <a:xfrm>
            <a:off x="7272730" y="3264792"/>
            <a:ext cx="2250830" cy="2180492"/>
          </a:xfrm>
          <a:prstGeom prst="ellipse">
            <a:avLst/>
          </a:prstGeom>
          <a:solidFill>
            <a:srgbClr val="FF00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44" name="楕円 43">
            <a:extLst>
              <a:ext uri="{FF2B5EF4-FFF2-40B4-BE49-F238E27FC236}">
                <a16:creationId xmlns:a16="http://schemas.microsoft.com/office/drawing/2014/main" id="{29C77795-BFD1-4E5E-9849-61A749398ED6}"/>
              </a:ext>
            </a:extLst>
          </p:cNvPr>
          <p:cNvSpPr/>
          <p:nvPr/>
        </p:nvSpPr>
        <p:spPr>
          <a:xfrm>
            <a:off x="333414" y="3161758"/>
            <a:ext cx="2250830" cy="2180492"/>
          </a:xfrm>
          <a:prstGeom prst="ellipse">
            <a:avLst/>
          </a:prstGeom>
          <a:solidFill>
            <a:srgbClr val="FFFF00"/>
          </a:solidFill>
          <a:ln>
            <a:solidFill>
              <a:schemeClr val="accent4"/>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45" name="テキスト ボックス 44">
            <a:extLst>
              <a:ext uri="{FF2B5EF4-FFF2-40B4-BE49-F238E27FC236}">
                <a16:creationId xmlns:a16="http://schemas.microsoft.com/office/drawing/2014/main" id="{5FAA5B52-1E9F-4246-A7F1-CAAF7476D4FE}"/>
              </a:ext>
            </a:extLst>
          </p:cNvPr>
          <p:cNvSpPr txBox="1"/>
          <p:nvPr/>
        </p:nvSpPr>
        <p:spPr>
          <a:xfrm>
            <a:off x="3834361" y="2539030"/>
            <a:ext cx="2262158" cy="369332"/>
          </a:xfrm>
          <a:prstGeom prst="rect">
            <a:avLst/>
          </a:prstGeom>
          <a:noFill/>
        </p:spPr>
        <p:txBody>
          <a:bodyPr wrap="none" rtlCol="0">
            <a:spAutoFit/>
          </a:bodyPr>
          <a:lstStyle/>
          <a:p>
            <a:r>
              <a:rPr kumimoji="1" lang="ja-JP" altLang="en-US"/>
              <a:t>避難確保計画の作成</a:t>
            </a:r>
          </a:p>
        </p:txBody>
      </p:sp>
      <p:sp>
        <p:nvSpPr>
          <p:cNvPr id="52" name="テキスト ボックス 51">
            <a:extLst>
              <a:ext uri="{FF2B5EF4-FFF2-40B4-BE49-F238E27FC236}">
                <a16:creationId xmlns:a16="http://schemas.microsoft.com/office/drawing/2014/main" id="{ED8A0C67-9F4B-4A8C-9878-10DA4403302A}"/>
              </a:ext>
            </a:extLst>
          </p:cNvPr>
          <p:cNvSpPr txBox="1"/>
          <p:nvPr/>
        </p:nvSpPr>
        <p:spPr>
          <a:xfrm>
            <a:off x="7624305" y="3855853"/>
            <a:ext cx="1569660" cy="923330"/>
          </a:xfrm>
          <a:prstGeom prst="rect">
            <a:avLst/>
          </a:prstGeom>
          <a:noFill/>
        </p:spPr>
        <p:txBody>
          <a:bodyPr wrap="none" rtlCol="0">
            <a:spAutoFit/>
          </a:bodyPr>
          <a:lstStyle/>
          <a:p>
            <a:pPr algn="ctr"/>
            <a:r>
              <a:rPr kumimoji="1" lang="ja-JP" altLang="en-US"/>
              <a:t>避難確保計画</a:t>
            </a:r>
            <a:endParaRPr kumimoji="1" lang="en-US" altLang="ja-JP"/>
          </a:p>
          <a:p>
            <a:pPr algn="ctr"/>
            <a:r>
              <a:rPr kumimoji="1" lang="ja-JP" altLang="en-US"/>
              <a:t>に基づく</a:t>
            </a:r>
            <a:endParaRPr kumimoji="1" lang="en-US" altLang="ja-JP"/>
          </a:p>
          <a:p>
            <a:pPr algn="ctr"/>
            <a:r>
              <a:rPr kumimoji="1" lang="ja-JP" altLang="en-US"/>
              <a:t>訓練の実施</a:t>
            </a:r>
          </a:p>
        </p:txBody>
      </p:sp>
      <p:sp>
        <p:nvSpPr>
          <p:cNvPr id="54" name="テキスト ボックス 53">
            <a:extLst>
              <a:ext uri="{FF2B5EF4-FFF2-40B4-BE49-F238E27FC236}">
                <a16:creationId xmlns:a16="http://schemas.microsoft.com/office/drawing/2014/main" id="{15B56601-C25A-4056-A437-D37BC10EB67B}"/>
              </a:ext>
            </a:extLst>
          </p:cNvPr>
          <p:cNvSpPr txBox="1"/>
          <p:nvPr/>
        </p:nvSpPr>
        <p:spPr>
          <a:xfrm>
            <a:off x="4107418" y="5212754"/>
            <a:ext cx="1694695" cy="923330"/>
          </a:xfrm>
          <a:prstGeom prst="rect">
            <a:avLst/>
          </a:prstGeom>
          <a:noFill/>
        </p:spPr>
        <p:txBody>
          <a:bodyPr wrap="none" rtlCol="0">
            <a:spAutoFit/>
          </a:bodyPr>
          <a:lstStyle/>
          <a:p>
            <a:pPr algn="ctr"/>
            <a:r>
              <a:rPr kumimoji="1" lang="ja-JP" altLang="en-US"/>
              <a:t>訓練等を通じた</a:t>
            </a:r>
            <a:endParaRPr kumimoji="1" lang="en-US" altLang="ja-JP"/>
          </a:p>
          <a:p>
            <a:pPr algn="ctr"/>
            <a:r>
              <a:rPr kumimoji="1" lang="ja-JP" altLang="en-US"/>
              <a:t>避難確保計画</a:t>
            </a:r>
            <a:endParaRPr kumimoji="1" lang="en-US" altLang="ja-JP"/>
          </a:p>
          <a:p>
            <a:pPr algn="ctr"/>
            <a:r>
              <a:rPr kumimoji="1" lang="ja-JP" altLang="en-US"/>
              <a:t>の評価</a:t>
            </a:r>
          </a:p>
        </p:txBody>
      </p:sp>
      <p:sp>
        <p:nvSpPr>
          <p:cNvPr id="56" name="テキスト ボックス 55">
            <a:extLst>
              <a:ext uri="{FF2B5EF4-FFF2-40B4-BE49-F238E27FC236}">
                <a16:creationId xmlns:a16="http://schemas.microsoft.com/office/drawing/2014/main" id="{4B5920F7-CE17-41D0-B19E-CB6DC239051B}"/>
              </a:ext>
            </a:extLst>
          </p:cNvPr>
          <p:cNvSpPr txBox="1"/>
          <p:nvPr/>
        </p:nvSpPr>
        <p:spPr>
          <a:xfrm>
            <a:off x="532976" y="3855853"/>
            <a:ext cx="1800493" cy="646331"/>
          </a:xfrm>
          <a:prstGeom prst="rect">
            <a:avLst/>
          </a:prstGeom>
          <a:noFill/>
        </p:spPr>
        <p:txBody>
          <a:bodyPr wrap="none" rtlCol="0">
            <a:spAutoFit/>
          </a:bodyPr>
          <a:lstStyle/>
          <a:p>
            <a:pPr algn="ctr"/>
            <a:r>
              <a:rPr kumimoji="1" lang="ja-JP" altLang="en-US"/>
              <a:t>避難確保計画の</a:t>
            </a:r>
            <a:endParaRPr kumimoji="1" lang="en-US" altLang="ja-JP"/>
          </a:p>
          <a:p>
            <a:pPr algn="ctr"/>
            <a:r>
              <a:rPr lang="ja-JP" altLang="en-US"/>
              <a:t>見直し、改善</a:t>
            </a:r>
            <a:endParaRPr kumimoji="1" lang="ja-JP" altLang="en-US"/>
          </a:p>
        </p:txBody>
      </p:sp>
      <p:sp>
        <p:nvSpPr>
          <p:cNvPr id="62" name="タイトル 1">
            <a:extLst>
              <a:ext uri="{FF2B5EF4-FFF2-40B4-BE49-F238E27FC236}">
                <a16:creationId xmlns:a16="http://schemas.microsoft.com/office/drawing/2014/main" id="{B2E9F847-8FDE-40F6-BA3F-70C012ADDCA9}"/>
              </a:ext>
            </a:extLst>
          </p:cNvPr>
          <p:cNvSpPr txBox="1">
            <a:spLocks/>
          </p:cNvSpPr>
          <p:nvPr/>
        </p:nvSpPr>
        <p:spPr>
          <a:xfrm>
            <a:off x="64008" y="630949"/>
            <a:ext cx="9884870" cy="1015663"/>
          </a:xfrm>
          <a:prstGeom prst="rect">
            <a:avLst/>
          </a:prstGeom>
          <a:noFill/>
        </p:spPr>
        <p:txBody>
          <a:bodyPr wrap="square" rtlCol="0">
            <a:spAutoFit/>
          </a:bodyPr>
          <a:lstStyle>
            <a:defPPr>
              <a:defRPr lang="en-US"/>
            </a:defPPr>
            <a:lvl1pPr>
              <a:defRPr kumimoji="1" sz="1200"/>
            </a:lvl1pPr>
          </a:lstStyle>
          <a:p>
            <a:r>
              <a:rPr lang="ja-JP" altLang="en-US" sz="2000"/>
              <a:t>防災対応を円滑かつ迅速に実施するためには、施設の従業員等が日ごろから避難確保計画に習熟しておく必要があります。そのため、</a:t>
            </a:r>
            <a:r>
              <a:rPr lang="ja-JP" altLang="en-US" sz="2000">
                <a:solidFill>
                  <a:srgbClr val="FF0000"/>
                </a:solidFill>
              </a:rPr>
              <a:t>避難訓練の実施</a:t>
            </a:r>
            <a:r>
              <a:rPr lang="ja-JP" altLang="en-US" sz="2000"/>
              <a:t>が</a:t>
            </a:r>
            <a:r>
              <a:rPr lang="ja-JP" altLang="en-US" sz="2000">
                <a:solidFill>
                  <a:srgbClr val="FF0000"/>
                </a:solidFill>
              </a:rPr>
              <a:t>重要</a:t>
            </a:r>
            <a:r>
              <a:rPr lang="ja-JP" altLang="en-US" sz="2000"/>
              <a:t>です。</a:t>
            </a:r>
            <a:endParaRPr lang="en-US" altLang="ja-JP" sz="2000"/>
          </a:p>
          <a:p>
            <a:r>
              <a:rPr lang="ja-JP" altLang="en-US" sz="2000" b="1" u="sng"/>
              <a:t>避難訓練を通じて、作成した計画を検証し、見直すことが必要</a:t>
            </a:r>
            <a:r>
              <a:rPr lang="ja-JP" altLang="en-US" sz="2000"/>
              <a:t>です。</a:t>
            </a:r>
            <a:endParaRPr lang="en-US" altLang="ja-JP" sz="2000"/>
          </a:p>
        </p:txBody>
      </p:sp>
      <p:sp>
        <p:nvSpPr>
          <p:cNvPr id="26" name="テキスト ボックス 25">
            <a:extLst>
              <a:ext uri="{FF2B5EF4-FFF2-40B4-BE49-F238E27FC236}">
                <a16:creationId xmlns:a16="http://schemas.microsoft.com/office/drawing/2014/main" id="{455FAD8D-FF79-4685-B506-7EE7FC9D60B0}"/>
              </a:ext>
            </a:extLst>
          </p:cNvPr>
          <p:cNvSpPr txBox="1"/>
          <p:nvPr/>
        </p:nvSpPr>
        <p:spPr>
          <a:xfrm>
            <a:off x="1" y="0"/>
            <a:ext cx="9906000" cy="584775"/>
          </a:xfrm>
          <a:prstGeom prst="rect">
            <a:avLst/>
          </a:prstGeom>
          <a:solidFill>
            <a:srgbClr val="1212E0"/>
          </a:solidFill>
        </p:spPr>
        <p:txBody>
          <a:bodyPr wrap="square" rtlCol="0">
            <a:spAutoFit/>
          </a:bodyPr>
          <a:lstStyle/>
          <a:p>
            <a:r>
              <a:rPr lang="ja-JP" altLang="en-US" sz="3200">
                <a:solidFill>
                  <a:schemeClr val="bg1"/>
                </a:solidFill>
                <a:latin typeface="HGS創英角ｺﾞｼｯｸUB" panose="020B0900000000000000" pitchFamily="50" charset="-128"/>
                <a:ea typeface="HGS創英角ｺﾞｼｯｸUB" panose="020B0900000000000000" pitchFamily="50" charset="-128"/>
              </a:rPr>
              <a:t>避難確保計画の見直し</a:t>
            </a:r>
            <a:endParaRPr lang="zh-TW" altLang="en-US" sz="3200">
              <a:solidFill>
                <a:schemeClr val="bg1"/>
              </a:solidFill>
              <a:latin typeface="HGS創英角ｺﾞｼｯｸUB" panose="020B0900000000000000" pitchFamily="50" charset="-128"/>
              <a:ea typeface="HGS創英角ｺﾞｼｯｸUB" panose="020B0900000000000000" pitchFamily="50" charset="-128"/>
            </a:endParaRPr>
          </a:p>
        </p:txBody>
      </p:sp>
      <p:grpSp>
        <p:nvGrpSpPr>
          <p:cNvPr id="46" name="グループ化 45">
            <a:extLst>
              <a:ext uri="{FF2B5EF4-FFF2-40B4-BE49-F238E27FC236}">
                <a16:creationId xmlns:a16="http://schemas.microsoft.com/office/drawing/2014/main" id="{B7FE9485-D1DF-4BF6-A647-4EE702F95595}"/>
              </a:ext>
            </a:extLst>
          </p:cNvPr>
          <p:cNvGrpSpPr/>
          <p:nvPr/>
        </p:nvGrpSpPr>
        <p:grpSpPr>
          <a:xfrm rot="20564611">
            <a:off x="4277942" y="3332585"/>
            <a:ext cx="1362798" cy="1709593"/>
            <a:chOff x="6242540" y="461665"/>
            <a:chExt cx="1443760" cy="1811158"/>
          </a:xfrm>
        </p:grpSpPr>
        <p:grpSp>
          <p:nvGrpSpPr>
            <p:cNvPr id="47" name="グループ化 46">
              <a:extLst>
                <a:ext uri="{FF2B5EF4-FFF2-40B4-BE49-F238E27FC236}">
                  <a16:creationId xmlns:a16="http://schemas.microsoft.com/office/drawing/2014/main" id="{E4890B85-5D3F-4B2D-B03E-DCCACD87B57A}"/>
                </a:ext>
              </a:extLst>
            </p:cNvPr>
            <p:cNvGrpSpPr/>
            <p:nvPr/>
          </p:nvGrpSpPr>
          <p:grpSpPr>
            <a:xfrm>
              <a:off x="6242540" y="461665"/>
              <a:ext cx="1414399" cy="1811158"/>
              <a:chOff x="1732086" y="993587"/>
              <a:chExt cx="1414399" cy="1811158"/>
            </a:xfrm>
          </p:grpSpPr>
          <p:sp>
            <p:nvSpPr>
              <p:cNvPr id="49" name="正方形/長方形 48">
                <a:extLst>
                  <a:ext uri="{FF2B5EF4-FFF2-40B4-BE49-F238E27FC236}">
                    <a16:creationId xmlns:a16="http://schemas.microsoft.com/office/drawing/2014/main" id="{534176CF-BAF6-43E2-9D7B-3A57295B3CC9}"/>
                  </a:ext>
                </a:extLst>
              </p:cNvPr>
              <p:cNvSpPr/>
              <p:nvPr/>
            </p:nvSpPr>
            <p:spPr>
              <a:xfrm>
                <a:off x="1732086" y="1107831"/>
                <a:ext cx="1318847" cy="169691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 name="正方形/長方形 49">
                <a:extLst>
                  <a:ext uri="{FF2B5EF4-FFF2-40B4-BE49-F238E27FC236}">
                    <a16:creationId xmlns:a16="http://schemas.microsoft.com/office/drawing/2014/main" id="{89D62E72-B4DE-48CF-B872-5DE6B7CCC2BE}"/>
                  </a:ext>
                </a:extLst>
              </p:cNvPr>
              <p:cNvSpPr/>
              <p:nvPr/>
            </p:nvSpPr>
            <p:spPr>
              <a:xfrm>
                <a:off x="1778427" y="1050709"/>
                <a:ext cx="1318846" cy="169691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1" name="正方形/長方形 50">
                <a:extLst>
                  <a:ext uri="{FF2B5EF4-FFF2-40B4-BE49-F238E27FC236}">
                    <a16:creationId xmlns:a16="http://schemas.microsoft.com/office/drawing/2014/main" id="{C8939B43-D666-4D9A-B3B5-F7601D912AA5}"/>
                  </a:ext>
                </a:extLst>
              </p:cNvPr>
              <p:cNvSpPr/>
              <p:nvPr/>
            </p:nvSpPr>
            <p:spPr>
              <a:xfrm>
                <a:off x="1827639" y="993587"/>
                <a:ext cx="1318846" cy="169691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48" name="テキスト ボックス 47">
              <a:extLst>
                <a:ext uri="{FF2B5EF4-FFF2-40B4-BE49-F238E27FC236}">
                  <a16:creationId xmlns:a16="http://schemas.microsoft.com/office/drawing/2014/main" id="{8DAC9FFC-4CC7-474C-8CB0-E0C565686A9F}"/>
                </a:ext>
              </a:extLst>
            </p:cNvPr>
            <p:cNvSpPr txBox="1"/>
            <p:nvPr/>
          </p:nvSpPr>
          <p:spPr>
            <a:xfrm>
              <a:off x="6349449" y="577191"/>
              <a:ext cx="1336851" cy="1385760"/>
            </a:xfrm>
            <a:prstGeom prst="rect">
              <a:avLst/>
            </a:prstGeom>
            <a:noFill/>
          </p:spPr>
          <p:txBody>
            <a:bodyPr wrap="none" rtlCol="0">
              <a:spAutoFit/>
            </a:bodyPr>
            <a:lstStyle/>
            <a:p>
              <a:pPr algn="ctr"/>
              <a:r>
                <a:rPr lang="ja-JP" altLang="en-US" sz="1400" b="1"/>
                <a:t>○○小屋</a:t>
              </a:r>
              <a:endParaRPr kumimoji="1" lang="en-US" altLang="ja-JP" sz="1400" b="1"/>
            </a:p>
            <a:p>
              <a:pPr algn="ctr"/>
              <a:r>
                <a:rPr kumimoji="1" lang="ja-JP" altLang="en-US" sz="1400" b="1"/>
                <a:t>避難確保計画</a:t>
              </a:r>
              <a:endParaRPr kumimoji="1" lang="en-US" altLang="ja-JP" sz="1400" b="1"/>
            </a:p>
            <a:p>
              <a:pPr algn="ctr"/>
              <a:endParaRPr lang="en-US" altLang="ja-JP" sz="1400" b="1"/>
            </a:p>
            <a:p>
              <a:pPr algn="ctr"/>
              <a:endParaRPr lang="en-US" altLang="ja-JP" sz="1400"/>
            </a:p>
            <a:p>
              <a:pPr algn="ctr"/>
              <a:endParaRPr lang="en-US" altLang="ja-JP" sz="900"/>
            </a:p>
            <a:p>
              <a:pPr algn="ctr"/>
              <a:r>
                <a:rPr kumimoji="1" lang="ja-JP" altLang="en-US" sz="1400"/>
                <a:t>令和〇年〇月</a:t>
              </a:r>
            </a:p>
          </p:txBody>
        </p:sp>
      </p:grpSp>
      <p:sp>
        <p:nvSpPr>
          <p:cNvPr id="27" name="スライド番号プレースホルダー 3">
            <a:extLst>
              <a:ext uri="{FF2B5EF4-FFF2-40B4-BE49-F238E27FC236}">
                <a16:creationId xmlns:a16="http://schemas.microsoft.com/office/drawing/2014/main" id="{12995771-1DA7-484B-8010-2641CD42229A}"/>
              </a:ext>
            </a:extLst>
          </p:cNvPr>
          <p:cNvSpPr txBox="1">
            <a:spLocks/>
          </p:cNvSpPr>
          <p:nvPr/>
        </p:nvSpPr>
        <p:spPr>
          <a:xfrm>
            <a:off x="7677150" y="6492875"/>
            <a:ext cx="222885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dirty="0"/>
              <a:t>46</a:t>
            </a:r>
            <a:endParaRPr lang="ja-JP" altLang="en-US" dirty="0"/>
          </a:p>
        </p:txBody>
      </p:sp>
      <p:sp>
        <p:nvSpPr>
          <p:cNvPr id="31" name="矢印: 下 30">
            <a:extLst>
              <a:ext uri="{FF2B5EF4-FFF2-40B4-BE49-F238E27FC236}">
                <a16:creationId xmlns:a16="http://schemas.microsoft.com/office/drawing/2014/main" id="{011CE6B7-7321-47F1-9A39-C38A272E0B04}"/>
              </a:ext>
            </a:extLst>
          </p:cNvPr>
          <p:cNvSpPr/>
          <p:nvPr/>
        </p:nvSpPr>
        <p:spPr>
          <a:xfrm rot="14067877">
            <a:off x="2849641" y="3212888"/>
            <a:ext cx="648000" cy="792000"/>
          </a:xfrm>
          <a:prstGeom prst="down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矢印: 下 31">
            <a:extLst>
              <a:ext uri="{FF2B5EF4-FFF2-40B4-BE49-F238E27FC236}">
                <a16:creationId xmlns:a16="http://schemas.microsoft.com/office/drawing/2014/main" id="{40E919CC-3977-4F62-8A97-ED8BA87C128C}"/>
              </a:ext>
            </a:extLst>
          </p:cNvPr>
          <p:cNvSpPr/>
          <p:nvPr/>
        </p:nvSpPr>
        <p:spPr>
          <a:xfrm rot="17992394">
            <a:off x="6241804" y="3288747"/>
            <a:ext cx="648000" cy="792000"/>
          </a:xfrm>
          <a:prstGeom prst="down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矢印: 下 34">
            <a:extLst>
              <a:ext uri="{FF2B5EF4-FFF2-40B4-BE49-F238E27FC236}">
                <a16:creationId xmlns:a16="http://schemas.microsoft.com/office/drawing/2014/main" id="{BA33B2C5-4985-4527-9E10-6124714DE9D7}"/>
              </a:ext>
            </a:extLst>
          </p:cNvPr>
          <p:cNvSpPr/>
          <p:nvPr/>
        </p:nvSpPr>
        <p:spPr>
          <a:xfrm rot="7412583">
            <a:off x="2632632" y="4503120"/>
            <a:ext cx="648000" cy="792000"/>
          </a:xfrm>
          <a:prstGeom prst="down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矢印: 下 35">
            <a:extLst>
              <a:ext uri="{FF2B5EF4-FFF2-40B4-BE49-F238E27FC236}">
                <a16:creationId xmlns:a16="http://schemas.microsoft.com/office/drawing/2014/main" id="{A06D25BE-8AD2-48C8-BB69-CD71839ABD64}"/>
              </a:ext>
            </a:extLst>
          </p:cNvPr>
          <p:cNvSpPr/>
          <p:nvPr/>
        </p:nvSpPr>
        <p:spPr>
          <a:xfrm rot="2933959">
            <a:off x="6452282" y="4589922"/>
            <a:ext cx="648000" cy="792000"/>
          </a:xfrm>
          <a:prstGeom prst="down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正方形/長方形 36">
            <a:extLst>
              <a:ext uri="{FF2B5EF4-FFF2-40B4-BE49-F238E27FC236}">
                <a16:creationId xmlns:a16="http://schemas.microsoft.com/office/drawing/2014/main" id="{F00A76E3-4EAC-4E8E-B19C-7F6C402739D3}"/>
              </a:ext>
            </a:extLst>
          </p:cNvPr>
          <p:cNvSpPr/>
          <p:nvPr/>
        </p:nvSpPr>
        <p:spPr>
          <a:xfrm>
            <a:off x="21000" y="633876"/>
            <a:ext cx="9864000" cy="6186023"/>
          </a:xfrm>
          <a:prstGeom prst="rect">
            <a:avLst/>
          </a:prstGeom>
          <a:noFill/>
          <a:ln w="2857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9" name="図 8">
            <a:extLst>
              <a:ext uri="{FF2B5EF4-FFF2-40B4-BE49-F238E27FC236}">
                <a16:creationId xmlns:a16="http://schemas.microsoft.com/office/drawing/2014/main" id="{86F34C2B-85E2-4AE5-AC2B-9FDBCFD758D6}"/>
              </a:ext>
            </a:extLst>
          </p:cNvPr>
          <p:cNvPicPr>
            <a:picLocks noChangeAspect="1"/>
          </p:cNvPicPr>
          <p:nvPr/>
        </p:nvPicPr>
        <p:blipFill>
          <a:blip r:embed="rId6" cstate="email">
            <a:clrChange>
              <a:clrFrom>
                <a:srgbClr val="FEFEFE"/>
              </a:clrFrom>
              <a:clrTo>
                <a:srgbClr val="FEFEFE">
                  <a:alpha val="0"/>
                </a:srgbClr>
              </a:clrTo>
            </a:clrChange>
            <a:extLst>
              <a:ext uri="{28A0092B-C50C-407E-A947-70E740481C1C}">
                <a14:useLocalDpi xmlns:a14="http://schemas.microsoft.com/office/drawing/2010/main"/>
              </a:ext>
            </a:extLst>
          </a:blip>
          <a:stretch>
            <a:fillRect/>
          </a:stretch>
        </p:blipFill>
        <p:spPr>
          <a:xfrm>
            <a:off x="6186370" y="5267962"/>
            <a:ext cx="2462638" cy="1499594"/>
          </a:xfrm>
          <a:prstGeom prst="rect">
            <a:avLst/>
          </a:prstGeom>
        </p:spPr>
      </p:pic>
    </p:spTree>
    <p:extLst>
      <p:ext uri="{BB962C8B-B14F-4D97-AF65-F5344CB8AC3E}">
        <p14:creationId xmlns:p14="http://schemas.microsoft.com/office/powerpoint/2010/main" val="12192290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楕円 9">
            <a:extLst>
              <a:ext uri="{FF2B5EF4-FFF2-40B4-BE49-F238E27FC236}">
                <a16:creationId xmlns:a16="http://schemas.microsoft.com/office/drawing/2014/main" id="{BCF102DA-A892-4522-962B-5BD4CA27352B}"/>
              </a:ext>
            </a:extLst>
          </p:cNvPr>
          <p:cNvSpPr/>
          <p:nvPr/>
        </p:nvSpPr>
        <p:spPr>
          <a:xfrm>
            <a:off x="60958" y="107404"/>
            <a:ext cx="9810206" cy="6512143"/>
          </a:xfrm>
          <a:prstGeom prst="ellipse">
            <a:avLst/>
          </a:prstGeom>
          <a:solidFill>
            <a:schemeClr val="accent2">
              <a:lumMod val="40000"/>
              <a:lumOff val="6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コンテンツ プレースホルダー 2">
            <a:extLst>
              <a:ext uri="{FF2B5EF4-FFF2-40B4-BE49-F238E27FC236}">
                <a16:creationId xmlns:a16="http://schemas.microsoft.com/office/drawing/2014/main" id="{546D4228-1F48-4D90-AACB-29DEE0057C45}"/>
              </a:ext>
            </a:extLst>
          </p:cNvPr>
          <p:cNvSpPr>
            <a:spLocks noGrp="1"/>
          </p:cNvSpPr>
          <p:nvPr>
            <p:ph idx="1"/>
          </p:nvPr>
        </p:nvSpPr>
        <p:spPr>
          <a:xfrm>
            <a:off x="517201" y="1923689"/>
            <a:ext cx="8946290" cy="4502990"/>
          </a:xfrm>
        </p:spPr>
        <p:txBody>
          <a:bodyPr>
            <a:normAutofit/>
          </a:bodyPr>
          <a:lstStyle/>
          <a:p>
            <a:pPr marL="0" indent="0" algn="ctr">
              <a:buNone/>
            </a:pPr>
            <a:r>
              <a:rPr kumimoji="1" lang="ja-JP" altLang="en-US" u="sng"/>
              <a:t>火山を正しく恐れる。</a:t>
            </a:r>
            <a:endParaRPr kumimoji="1" lang="en-US" altLang="ja-JP" u="sng"/>
          </a:p>
          <a:p>
            <a:pPr marL="0" indent="0" algn="ctr">
              <a:buNone/>
            </a:pPr>
            <a:r>
              <a:rPr lang="ja-JP" altLang="en-US" u="sng"/>
              <a:t>自然豊かな恵みと上手く付き合うために、</a:t>
            </a:r>
            <a:endParaRPr lang="en-US" altLang="ja-JP" u="sng"/>
          </a:p>
          <a:p>
            <a:pPr marL="0" indent="0" algn="ctr">
              <a:buNone/>
            </a:pPr>
            <a:r>
              <a:rPr lang="ja-JP" altLang="en-US" u="sng"/>
              <a:t>火山活動が活発化したときには、</a:t>
            </a:r>
            <a:endParaRPr lang="en-US" altLang="ja-JP" u="sng"/>
          </a:p>
          <a:p>
            <a:pPr marL="0" indent="0" algn="ctr">
              <a:buNone/>
            </a:pPr>
            <a:r>
              <a:rPr lang="ja-JP" altLang="en-US" u="sng"/>
              <a:t>円滑かつ迅速に</a:t>
            </a:r>
            <a:endParaRPr lang="en-US" altLang="ja-JP" u="sng"/>
          </a:p>
          <a:p>
            <a:pPr marL="0" indent="0" algn="ctr">
              <a:buNone/>
            </a:pPr>
            <a:r>
              <a:rPr lang="ja-JP" altLang="en-US" u="sng"/>
              <a:t>施設利用者へ情報伝達・避難誘導を実施しましょう！</a:t>
            </a:r>
            <a:endParaRPr lang="en-US" altLang="ja-JP" u="sng"/>
          </a:p>
          <a:p>
            <a:pPr marL="0" indent="0" algn="ctr">
              <a:buNone/>
            </a:pPr>
            <a:endParaRPr kumimoji="1" lang="en-US" altLang="ja-JP" u="sng"/>
          </a:p>
          <a:p>
            <a:pPr marL="0" indent="0" algn="ctr">
              <a:buNone/>
            </a:pPr>
            <a:endParaRPr lang="en-US" altLang="ja-JP" u="sng"/>
          </a:p>
          <a:p>
            <a:pPr marL="0" indent="0" algn="ctr">
              <a:buNone/>
            </a:pPr>
            <a:r>
              <a:rPr lang="ja-JP" altLang="en-US">
                <a:solidFill>
                  <a:srgbClr val="FF0000"/>
                </a:solidFill>
                <a:latin typeface="HGP創英角ﾎﾟｯﾌﾟ体" panose="040B0A00000000000000" pitchFamily="50" charset="-128"/>
                <a:ea typeface="HGP創英角ﾎﾟｯﾌﾟ体" panose="040B0A00000000000000" pitchFamily="50" charset="-128"/>
              </a:rPr>
              <a:t>予め計画を立てて備えてきましょう</a:t>
            </a:r>
            <a:endParaRPr kumimoji="1" lang="en-US" altLang="ja-JP" u="sng"/>
          </a:p>
        </p:txBody>
      </p:sp>
      <p:sp>
        <p:nvSpPr>
          <p:cNvPr id="7" name="テキスト ボックス 6">
            <a:extLst>
              <a:ext uri="{FF2B5EF4-FFF2-40B4-BE49-F238E27FC236}">
                <a16:creationId xmlns:a16="http://schemas.microsoft.com/office/drawing/2014/main" id="{83FE4A96-22F6-4D05-AC13-E90617DE3EF8}"/>
              </a:ext>
            </a:extLst>
          </p:cNvPr>
          <p:cNvSpPr txBox="1"/>
          <p:nvPr/>
        </p:nvSpPr>
        <p:spPr>
          <a:xfrm flipH="1">
            <a:off x="2032110" y="803596"/>
            <a:ext cx="5916472" cy="707886"/>
          </a:xfrm>
          <a:prstGeom prst="rect">
            <a:avLst/>
          </a:prstGeom>
          <a:noFill/>
        </p:spPr>
        <p:txBody>
          <a:bodyPr wrap="square" rtlCol="0">
            <a:spAutoFit/>
          </a:bodyPr>
          <a:lstStyle/>
          <a:p>
            <a:pPr algn="ctr"/>
            <a:r>
              <a:rPr kumimoji="1" lang="ja-JP" altLang="en-US" sz="4000">
                <a:solidFill>
                  <a:srgbClr val="FF0000"/>
                </a:solidFill>
                <a:latin typeface="HGP創英角ﾎﾟｯﾌﾟ体" panose="040B0A00000000000000" pitchFamily="50" charset="-128"/>
                <a:ea typeface="HGP創英角ﾎﾟｯﾌﾟ体" panose="040B0A00000000000000" pitchFamily="50" charset="-128"/>
              </a:rPr>
              <a:t>いざという時のために！</a:t>
            </a:r>
          </a:p>
        </p:txBody>
      </p:sp>
      <p:sp>
        <p:nvSpPr>
          <p:cNvPr id="25" name="楕円 24">
            <a:extLst>
              <a:ext uri="{FF2B5EF4-FFF2-40B4-BE49-F238E27FC236}">
                <a16:creationId xmlns:a16="http://schemas.microsoft.com/office/drawing/2014/main" id="{9AE694A1-F30D-4587-9F9F-6D9C5D4E238C}"/>
              </a:ext>
            </a:extLst>
          </p:cNvPr>
          <p:cNvSpPr/>
          <p:nvPr/>
        </p:nvSpPr>
        <p:spPr>
          <a:xfrm>
            <a:off x="62863" y="141023"/>
            <a:ext cx="9767343" cy="648406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楕円 25">
            <a:extLst>
              <a:ext uri="{FF2B5EF4-FFF2-40B4-BE49-F238E27FC236}">
                <a16:creationId xmlns:a16="http://schemas.microsoft.com/office/drawing/2014/main" id="{A4C6F0E0-20E1-4778-8AC9-E4710E1A8A0D}"/>
              </a:ext>
            </a:extLst>
          </p:cNvPr>
          <p:cNvSpPr/>
          <p:nvPr/>
        </p:nvSpPr>
        <p:spPr>
          <a:xfrm>
            <a:off x="106677" y="223933"/>
            <a:ext cx="9767343" cy="649754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楕円 26">
            <a:extLst>
              <a:ext uri="{FF2B5EF4-FFF2-40B4-BE49-F238E27FC236}">
                <a16:creationId xmlns:a16="http://schemas.microsoft.com/office/drawing/2014/main" id="{6F7C1DD6-F8AD-49DA-AF10-F2F816F67727}"/>
              </a:ext>
            </a:extLst>
          </p:cNvPr>
          <p:cNvSpPr/>
          <p:nvPr/>
        </p:nvSpPr>
        <p:spPr>
          <a:xfrm>
            <a:off x="19049" y="51670"/>
            <a:ext cx="9767343" cy="647852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矢印: 下 35">
            <a:extLst>
              <a:ext uri="{FF2B5EF4-FFF2-40B4-BE49-F238E27FC236}">
                <a16:creationId xmlns:a16="http://schemas.microsoft.com/office/drawing/2014/main" id="{A06D25BE-8AD2-48C8-BB69-CD71839ABD64}"/>
              </a:ext>
            </a:extLst>
          </p:cNvPr>
          <p:cNvSpPr/>
          <p:nvPr/>
        </p:nvSpPr>
        <p:spPr>
          <a:xfrm>
            <a:off x="4578720" y="4679917"/>
            <a:ext cx="648000" cy="485090"/>
          </a:xfrm>
          <a:prstGeom prst="down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スライド番号プレースホルダー 1">
            <a:extLst>
              <a:ext uri="{FF2B5EF4-FFF2-40B4-BE49-F238E27FC236}">
                <a16:creationId xmlns:a16="http://schemas.microsoft.com/office/drawing/2014/main" id="{CB7E8356-2076-4A0B-A434-55DD7480CD97}"/>
              </a:ext>
            </a:extLst>
          </p:cNvPr>
          <p:cNvSpPr>
            <a:spLocks noGrp="1"/>
          </p:cNvSpPr>
          <p:nvPr>
            <p:ph type="sldNum" sz="quarter" idx="12"/>
          </p:nvPr>
        </p:nvSpPr>
        <p:spPr/>
        <p:txBody>
          <a:bodyPr/>
          <a:lstStyle/>
          <a:p>
            <a:r>
              <a:rPr kumimoji="1" lang="en-US" altLang="ja-JP" dirty="0"/>
              <a:t>47</a:t>
            </a:r>
            <a:endParaRPr kumimoji="1" lang="ja-JP" altLang="en-US" dirty="0"/>
          </a:p>
        </p:txBody>
      </p:sp>
    </p:spTree>
    <p:extLst>
      <p:ext uri="{BB962C8B-B14F-4D97-AF65-F5344CB8AC3E}">
        <p14:creationId xmlns:p14="http://schemas.microsoft.com/office/powerpoint/2010/main" val="2423095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455FAD8D-FF79-4685-B506-7EE7FC9D60B0}"/>
              </a:ext>
            </a:extLst>
          </p:cNvPr>
          <p:cNvSpPr txBox="1"/>
          <p:nvPr/>
        </p:nvSpPr>
        <p:spPr>
          <a:xfrm>
            <a:off x="1" y="0"/>
            <a:ext cx="9906000" cy="584775"/>
          </a:xfrm>
          <a:prstGeom prst="rect">
            <a:avLst/>
          </a:prstGeom>
          <a:solidFill>
            <a:srgbClr val="1212E0"/>
          </a:solidFill>
        </p:spPr>
        <p:txBody>
          <a:bodyPr wrap="square" rtlCol="0">
            <a:spAutoFit/>
          </a:bodyPr>
          <a:lstStyle/>
          <a:p>
            <a:r>
              <a:rPr lang="ja-JP" altLang="en-US" sz="3200" dirty="0">
                <a:solidFill>
                  <a:schemeClr val="bg1"/>
                </a:solidFill>
                <a:latin typeface="HGS創英角ｺﾞｼｯｸUB" panose="020B0900000000000000" pitchFamily="50" charset="-128"/>
                <a:ea typeface="HGS創英角ｺﾞｼｯｸUB" panose="020B0900000000000000" pitchFamily="50" charset="-128"/>
              </a:rPr>
              <a:t>避難確保計画作成のポイント</a:t>
            </a:r>
            <a:endParaRPr lang="zh-TW" altLang="en-US" sz="3200" dirty="0">
              <a:solidFill>
                <a:schemeClr val="bg1"/>
              </a:solidFill>
              <a:latin typeface="HGS創英角ｺﾞｼｯｸUB" panose="020B0900000000000000" pitchFamily="50" charset="-128"/>
              <a:ea typeface="HGS創英角ｺﾞｼｯｸUB" panose="020B0900000000000000" pitchFamily="50" charset="-128"/>
            </a:endParaRPr>
          </a:p>
        </p:txBody>
      </p:sp>
      <p:sp>
        <p:nvSpPr>
          <p:cNvPr id="25" name="テキスト ボックス 24">
            <a:extLst>
              <a:ext uri="{FF2B5EF4-FFF2-40B4-BE49-F238E27FC236}">
                <a16:creationId xmlns:a16="http://schemas.microsoft.com/office/drawing/2014/main" id="{1F5EE3EE-AFCC-48B1-95A7-FD218B38D3D7}"/>
              </a:ext>
            </a:extLst>
          </p:cNvPr>
          <p:cNvSpPr txBox="1"/>
          <p:nvPr/>
        </p:nvSpPr>
        <p:spPr>
          <a:xfrm>
            <a:off x="21000" y="683321"/>
            <a:ext cx="9864000" cy="461665"/>
          </a:xfrm>
          <a:prstGeom prst="rect">
            <a:avLst/>
          </a:prstGeom>
          <a:noFill/>
          <a:ln>
            <a:solidFill>
              <a:srgbClr val="0000FF"/>
            </a:solidFill>
          </a:ln>
        </p:spPr>
        <p:txBody>
          <a:bodyPr wrap="square" rtlCol="0">
            <a:spAutoFit/>
          </a:bodyPr>
          <a:lstStyle/>
          <a:p>
            <a:r>
              <a:rPr lang="ja-JP" altLang="en-US" sz="2400" dirty="0">
                <a:solidFill>
                  <a:srgbClr val="0000FF"/>
                </a:solidFill>
                <a:latin typeface="+mn-ea"/>
              </a:rPr>
              <a:t>作成時、ご配意いただきたい箇所</a:t>
            </a:r>
            <a:endParaRPr lang="en-US" altLang="ja-JP" sz="2400" dirty="0">
              <a:solidFill>
                <a:srgbClr val="0000FF"/>
              </a:solidFill>
              <a:latin typeface="+mn-ea"/>
            </a:endParaRPr>
          </a:p>
        </p:txBody>
      </p:sp>
      <p:sp>
        <p:nvSpPr>
          <p:cNvPr id="27" name="正方形/長方形 26">
            <a:extLst>
              <a:ext uri="{FF2B5EF4-FFF2-40B4-BE49-F238E27FC236}">
                <a16:creationId xmlns:a16="http://schemas.microsoft.com/office/drawing/2014/main" id="{05B90252-EFFE-47FB-A51F-4BEFA7D8FC6A}"/>
              </a:ext>
            </a:extLst>
          </p:cNvPr>
          <p:cNvSpPr/>
          <p:nvPr/>
        </p:nvSpPr>
        <p:spPr>
          <a:xfrm>
            <a:off x="21000" y="683321"/>
            <a:ext cx="9864000" cy="6063708"/>
          </a:xfrm>
          <a:prstGeom prst="rect">
            <a:avLst/>
          </a:prstGeom>
          <a:noFill/>
          <a:ln w="2857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2" name="表 1">
            <a:extLst>
              <a:ext uri="{FF2B5EF4-FFF2-40B4-BE49-F238E27FC236}">
                <a16:creationId xmlns:a16="http://schemas.microsoft.com/office/drawing/2014/main" id="{45E2001A-0959-49D2-8463-1F56D2B20B0D}"/>
              </a:ext>
            </a:extLst>
          </p:cNvPr>
          <p:cNvGraphicFramePr>
            <a:graphicFrameLocks noGrp="1"/>
          </p:cNvGraphicFramePr>
          <p:nvPr/>
        </p:nvGraphicFramePr>
        <p:xfrm>
          <a:off x="764117" y="1200394"/>
          <a:ext cx="8521448" cy="5155574"/>
        </p:xfrm>
        <a:graphic>
          <a:graphicData uri="http://schemas.openxmlformats.org/drawingml/2006/table">
            <a:tbl>
              <a:tblPr firstRow="1" firstCol="1" bandRow="1">
                <a:tableStyleId>{5C22544A-7EE6-4342-B048-85BDC9FD1C3A}</a:tableStyleId>
              </a:tblPr>
              <a:tblGrid>
                <a:gridCol w="427377">
                  <a:extLst>
                    <a:ext uri="{9D8B030D-6E8A-4147-A177-3AD203B41FA5}">
                      <a16:colId xmlns:a16="http://schemas.microsoft.com/office/drawing/2014/main" val="1273760805"/>
                    </a:ext>
                  </a:extLst>
                </a:gridCol>
                <a:gridCol w="2890979">
                  <a:extLst>
                    <a:ext uri="{9D8B030D-6E8A-4147-A177-3AD203B41FA5}">
                      <a16:colId xmlns:a16="http://schemas.microsoft.com/office/drawing/2014/main" val="3516188772"/>
                    </a:ext>
                  </a:extLst>
                </a:gridCol>
                <a:gridCol w="5203092">
                  <a:extLst>
                    <a:ext uri="{9D8B030D-6E8A-4147-A177-3AD203B41FA5}">
                      <a16:colId xmlns:a16="http://schemas.microsoft.com/office/drawing/2014/main" val="2080606730"/>
                    </a:ext>
                  </a:extLst>
                </a:gridCol>
              </a:tblGrid>
              <a:tr h="643715">
                <a:tc gridSpan="2">
                  <a:txBody>
                    <a:bodyPr/>
                    <a:lstStyle/>
                    <a:p>
                      <a:pPr algn="ctr">
                        <a:spcAft>
                          <a:spcPts val="0"/>
                        </a:spcAft>
                      </a:pPr>
                      <a:r>
                        <a:rPr lang="ja-JP" sz="1800" kern="100">
                          <a:effectLst/>
                        </a:rPr>
                        <a:t>噴火時等の施設の対応</a:t>
                      </a:r>
                      <a:endParaRPr lang="ja-JP" sz="18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105430" marR="105430" marT="52715" marB="52715" anchor="ctr"/>
                </a:tc>
                <a:tc hMerge="1">
                  <a:txBody>
                    <a:bodyPr/>
                    <a:lstStyle/>
                    <a:p>
                      <a:endParaRPr kumimoji="1" lang="ja-JP" altLang="en-US"/>
                    </a:p>
                  </a:txBody>
                  <a:tcPr/>
                </a:tc>
                <a:tc>
                  <a:txBody>
                    <a:bodyPr/>
                    <a:lstStyle/>
                    <a:p>
                      <a:pPr algn="ctr">
                        <a:spcAft>
                          <a:spcPts val="0"/>
                        </a:spcAft>
                      </a:pPr>
                      <a:r>
                        <a:rPr lang="ja-JP" sz="1800" kern="100">
                          <a:effectLst/>
                        </a:rPr>
                        <a:t>「避難確保計画」に記載する内容</a:t>
                      </a:r>
                      <a:endParaRPr lang="ja-JP" sz="18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101217" marR="101217" marT="0" marB="0" anchor="ctr"/>
                </a:tc>
                <a:extLst>
                  <a:ext uri="{0D108BD9-81ED-4DB2-BD59-A6C34878D82A}">
                    <a16:rowId xmlns:a16="http://schemas.microsoft.com/office/drawing/2014/main" val="1038576874"/>
                  </a:ext>
                </a:extLst>
              </a:tr>
              <a:tr h="791288">
                <a:tc>
                  <a:txBody>
                    <a:bodyPr/>
                    <a:lstStyle/>
                    <a:p>
                      <a:pPr algn="just">
                        <a:spcAft>
                          <a:spcPts val="0"/>
                        </a:spcAft>
                      </a:pPr>
                      <a:r>
                        <a:rPr lang="ja-JP" sz="1500" kern="100">
                          <a:effectLst/>
                        </a:rPr>
                        <a:t>①</a:t>
                      </a:r>
                      <a:endParaRPr lang="ja-JP" sz="15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101217" marR="101217" marT="0" marB="0" anchor="ctr"/>
                </a:tc>
                <a:tc>
                  <a:txBody>
                    <a:bodyPr/>
                    <a:lstStyle/>
                    <a:p>
                      <a:pPr algn="just">
                        <a:lnSpc>
                          <a:spcPts val="2000"/>
                        </a:lnSpc>
                        <a:spcAft>
                          <a:spcPts val="0"/>
                        </a:spcAft>
                      </a:pPr>
                      <a:r>
                        <a:rPr lang="ja-JP" sz="1500" kern="100">
                          <a:effectLst/>
                        </a:rPr>
                        <a:t>施設の</a:t>
                      </a:r>
                      <a:r>
                        <a:rPr lang="ja-JP" sz="1800" b="1" kern="100">
                          <a:solidFill>
                            <a:srgbClr val="0000FF"/>
                          </a:solidFill>
                          <a:effectLst/>
                        </a:rPr>
                        <a:t>防災体制</a:t>
                      </a:r>
                      <a:endParaRPr lang="ja-JP" sz="1500" b="1" kern="100">
                        <a:solidFill>
                          <a:srgbClr val="0000FF"/>
                        </a:solidFill>
                        <a:effectLst/>
                        <a:latin typeface="游明朝" panose="02020400000000000000" pitchFamily="18" charset="-128"/>
                        <a:ea typeface="游明朝" panose="02020400000000000000" pitchFamily="18" charset="-128"/>
                        <a:cs typeface="Times New Roman" panose="02020603050405020304" pitchFamily="18" charset="0"/>
                      </a:endParaRPr>
                    </a:p>
                  </a:txBody>
                  <a:tcPr marL="101217" marR="101217" marT="0" marB="0" anchor="ctr"/>
                </a:tc>
                <a:tc>
                  <a:txBody>
                    <a:bodyPr/>
                    <a:lstStyle/>
                    <a:p>
                      <a:pPr algn="just">
                        <a:lnSpc>
                          <a:spcPts val="1700"/>
                        </a:lnSpc>
                        <a:spcAft>
                          <a:spcPts val="0"/>
                        </a:spcAft>
                      </a:pPr>
                      <a:r>
                        <a:rPr lang="ja-JP" sz="1500" kern="100">
                          <a:effectLst/>
                        </a:rPr>
                        <a:t>噴火時等に気象庁や自治体の発表情報に応じて、</a:t>
                      </a:r>
                    </a:p>
                    <a:p>
                      <a:pPr algn="just">
                        <a:lnSpc>
                          <a:spcPts val="1700"/>
                        </a:lnSpc>
                        <a:spcAft>
                          <a:spcPts val="0"/>
                        </a:spcAft>
                      </a:pPr>
                      <a:r>
                        <a:rPr lang="ja-JP" altLang="en-US" sz="1500" kern="100">
                          <a:effectLst/>
                        </a:rPr>
                        <a:t>　</a:t>
                      </a:r>
                      <a:r>
                        <a:rPr lang="ja-JP" sz="1500" kern="100">
                          <a:effectLst/>
                        </a:rPr>
                        <a:t>・誰が（どの従業員が）</a:t>
                      </a:r>
                    </a:p>
                    <a:p>
                      <a:pPr algn="just">
                        <a:lnSpc>
                          <a:spcPts val="1700"/>
                        </a:lnSpc>
                        <a:spcAft>
                          <a:spcPts val="0"/>
                        </a:spcAft>
                      </a:pPr>
                      <a:r>
                        <a:rPr lang="ja-JP" altLang="en-US" sz="1500" kern="100">
                          <a:effectLst/>
                        </a:rPr>
                        <a:t>　</a:t>
                      </a:r>
                      <a:r>
                        <a:rPr lang="ja-JP" sz="1500" kern="100">
                          <a:effectLst/>
                        </a:rPr>
                        <a:t>・何をする（どのような防災活動を行う）</a:t>
                      </a:r>
                      <a:endParaRPr lang="ja-JP" sz="15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101217" marR="101217" marT="0" marB="0" anchor="ctr"/>
                </a:tc>
                <a:extLst>
                  <a:ext uri="{0D108BD9-81ED-4DB2-BD59-A6C34878D82A}">
                    <a16:rowId xmlns:a16="http://schemas.microsoft.com/office/drawing/2014/main" val="1298104845"/>
                  </a:ext>
                </a:extLst>
              </a:tr>
              <a:tr h="1060629">
                <a:tc>
                  <a:txBody>
                    <a:bodyPr/>
                    <a:lstStyle/>
                    <a:p>
                      <a:pPr algn="just">
                        <a:spcAft>
                          <a:spcPts val="0"/>
                        </a:spcAft>
                      </a:pPr>
                      <a:r>
                        <a:rPr lang="ja-JP" sz="1500" kern="100">
                          <a:effectLst/>
                        </a:rPr>
                        <a:t>②</a:t>
                      </a:r>
                      <a:endParaRPr lang="ja-JP" sz="15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101217" marR="101217" marT="0" marB="0" anchor="ctr"/>
                </a:tc>
                <a:tc>
                  <a:txBody>
                    <a:bodyPr/>
                    <a:lstStyle/>
                    <a:p>
                      <a:pPr algn="just">
                        <a:lnSpc>
                          <a:spcPts val="2000"/>
                        </a:lnSpc>
                        <a:spcAft>
                          <a:spcPts val="0"/>
                        </a:spcAft>
                      </a:pPr>
                      <a:r>
                        <a:rPr lang="ja-JP" sz="1500" kern="100">
                          <a:effectLst/>
                        </a:rPr>
                        <a:t>施設利用者の</a:t>
                      </a:r>
                      <a:r>
                        <a:rPr lang="ja-JP" sz="1800" b="1" kern="100">
                          <a:solidFill>
                            <a:srgbClr val="0000FF"/>
                          </a:solidFill>
                          <a:effectLst/>
                        </a:rPr>
                        <a:t>避難誘導</a:t>
                      </a:r>
                      <a:endParaRPr lang="ja-JP" sz="1500" b="1" kern="100">
                        <a:solidFill>
                          <a:srgbClr val="0000FF"/>
                        </a:solidFill>
                        <a:effectLst/>
                        <a:latin typeface="游明朝" panose="02020400000000000000" pitchFamily="18" charset="-128"/>
                        <a:ea typeface="游明朝" panose="02020400000000000000" pitchFamily="18" charset="-128"/>
                        <a:cs typeface="Times New Roman" panose="02020603050405020304" pitchFamily="18" charset="0"/>
                      </a:endParaRPr>
                    </a:p>
                  </a:txBody>
                  <a:tcPr marL="101217" marR="101217" marT="0" marB="0" anchor="ctr"/>
                </a:tc>
                <a:tc>
                  <a:txBody>
                    <a:bodyPr/>
                    <a:lstStyle/>
                    <a:p>
                      <a:pPr algn="just">
                        <a:lnSpc>
                          <a:spcPts val="1700"/>
                        </a:lnSpc>
                        <a:spcAft>
                          <a:spcPts val="0"/>
                        </a:spcAft>
                      </a:pPr>
                      <a:r>
                        <a:rPr lang="ja-JP" sz="1500" kern="100">
                          <a:effectLst/>
                        </a:rPr>
                        <a:t>施設の利用者等への情報の伝達方法</a:t>
                      </a:r>
                    </a:p>
                    <a:p>
                      <a:pPr algn="just">
                        <a:lnSpc>
                          <a:spcPts val="1700"/>
                        </a:lnSpc>
                        <a:spcAft>
                          <a:spcPts val="0"/>
                        </a:spcAft>
                      </a:pPr>
                      <a:r>
                        <a:rPr lang="ja-JP" altLang="en-US" sz="1500" kern="100">
                          <a:effectLst/>
                        </a:rPr>
                        <a:t>　</a:t>
                      </a:r>
                      <a:r>
                        <a:rPr lang="ja-JP" sz="1500" kern="100">
                          <a:effectLst/>
                        </a:rPr>
                        <a:t>・噴火等に関する気象庁や自治体の発表情報</a:t>
                      </a:r>
                    </a:p>
                    <a:p>
                      <a:pPr algn="just">
                        <a:lnSpc>
                          <a:spcPts val="1700"/>
                        </a:lnSpc>
                        <a:spcAft>
                          <a:spcPts val="0"/>
                        </a:spcAft>
                      </a:pPr>
                      <a:r>
                        <a:rPr lang="ja-JP" altLang="en-US" sz="1500" kern="100">
                          <a:effectLst/>
                        </a:rPr>
                        <a:t>　</a:t>
                      </a:r>
                      <a:r>
                        <a:rPr lang="ja-JP" sz="1500" kern="100">
                          <a:effectLst/>
                        </a:rPr>
                        <a:t>・避難場所や避難経路</a:t>
                      </a:r>
                    </a:p>
                    <a:p>
                      <a:pPr algn="just">
                        <a:lnSpc>
                          <a:spcPts val="1700"/>
                        </a:lnSpc>
                        <a:spcAft>
                          <a:spcPts val="0"/>
                        </a:spcAft>
                      </a:pPr>
                      <a:r>
                        <a:rPr lang="ja-JP" altLang="en-US" sz="1500" kern="100">
                          <a:effectLst/>
                        </a:rPr>
                        <a:t>　</a:t>
                      </a:r>
                      <a:r>
                        <a:rPr lang="ja-JP" sz="1500" kern="100">
                          <a:effectLst/>
                        </a:rPr>
                        <a:t>・避難誘導の方法</a:t>
                      </a:r>
                      <a:endParaRPr lang="ja-JP" sz="15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101217" marR="101217" marT="0" marB="0" anchor="ctr"/>
                </a:tc>
                <a:extLst>
                  <a:ext uri="{0D108BD9-81ED-4DB2-BD59-A6C34878D82A}">
                    <a16:rowId xmlns:a16="http://schemas.microsoft.com/office/drawing/2014/main" val="4238721314"/>
                  </a:ext>
                </a:extLst>
              </a:tr>
              <a:tr h="1599313">
                <a:tc>
                  <a:txBody>
                    <a:bodyPr/>
                    <a:lstStyle/>
                    <a:p>
                      <a:pPr algn="just">
                        <a:spcAft>
                          <a:spcPts val="0"/>
                        </a:spcAft>
                      </a:pPr>
                      <a:r>
                        <a:rPr lang="ja-JP" sz="1500" kern="100">
                          <a:effectLst/>
                        </a:rPr>
                        <a:t>③</a:t>
                      </a:r>
                      <a:endParaRPr lang="ja-JP" sz="15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101217" marR="101217" marT="0" marB="0" anchor="ctr"/>
                </a:tc>
                <a:tc>
                  <a:txBody>
                    <a:bodyPr/>
                    <a:lstStyle/>
                    <a:p>
                      <a:pPr algn="just">
                        <a:lnSpc>
                          <a:spcPts val="2000"/>
                        </a:lnSpc>
                        <a:spcAft>
                          <a:spcPts val="0"/>
                        </a:spcAft>
                      </a:pPr>
                      <a:r>
                        <a:rPr lang="ja-JP" sz="1500" kern="100">
                          <a:effectLst/>
                        </a:rPr>
                        <a:t>噴火を想定した</a:t>
                      </a:r>
                      <a:r>
                        <a:rPr lang="ja-JP" sz="1800" b="1" kern="100">
                          <a:solidFill>
                            <a:srgbClr val="0000FF"/>
                          </a:solidFill>
                          <a:effectLst/>
                        </a:rPr>
                        <a:t>避難訓練</a:t>
                      </a:r>
                      <a:r>
                        <a:rPr lang="ja-JP" sz="1500" kern="100">
                          <a:effectLst/>
                        </a:rPr>
                        <a:t>や</a:t>
                      </a:r>
                    </a:p>
                    <a:p>
                      <a:pPr algn="just">
                        <a:lnSpc>
                          <a:spcPts val="2000"/>
                        </a:lnSpc>
                        <a:spcAft>
                          <a:spcPts val="0"/>
                        </a:spcAft>
                      </a:pPr>
                      <a:r>
                        <a:rPr lang="ja-JP" sz="1800" b="1" kern="100">
                          <a:solidFill>
                            <a:srgbClr val="0000FF"/>
                          </a:solidFill>
                          <a:effectLst/>
                        </a:rPr>
                        <a:t>防災教育</a:t>
                      </a:r>
                      <a:endParaRPr lang="ja-JP" sz="1800" b="1" kern="100">
                        <a:solidFill>
                          <a:srgbClr val="0000FF"/>
                        </a:solidFill>
                        <a:effectLst/>
                        <a:latin typeface="游明朝" panose="02020400000000000000" pitchFamily="18" charset="-128"/>
                        <a:ea typeface="游明朝" panose="02020400000000000000" pitchFamily="18" charset="-128"/>
                        <a:cs typeface="Times New Roman" panose="02020603050405020304" pitchFamily="18" charset="0"/>
                      </a:endParaRPr>
                    </a:p>
                  </a:txBody>
                  <a:tcPr marL="101217" marR="101217" marT="0" marB="0" anchor="ctr"/>
                </a:tc>
                <a:tc>
                  <a:txBody>
                    <a:bodyPr/>
                    <a:lstStyle/>
                    <a:p>
                      <a:pPr algn="just">
                        <a:lnSpc>
                          <a:spcPts val="1700"/>
                        </a:lnSpc>
                        <a:spcAft>
                          <a:spcPts val="0"/>
                        </a:spcAft>
                      </a:pPr>
                      <a:r>
                        <a:rPr lang="ja-JP" sz="1500" kern="100">
                          <a:effectLst/>
                        </a:rPr>
                        <a:t>火山防災に関する訓練や防災教育</a:t>
                      </a:r>
                    </a:p>
                    <a:p>
                      <a:pPr algn="just">
                        <a:lnSpc>
                          <a:spcPts val="1700"/>
                        </a:lnSpc>
                        <a:spcAft>
                          <a:spcPts val="0"/>
                        </a:spcAft>
                      </a:pPr>
                      <a:r>
                        <a:rPr lang="ja-JP" altLang="en-US" sz="1500" kern="100">
                          <a:effectLst/>
                        </a:rPr>
                        <a:t>　</a:t>
                      </a:r>
                      <a:r>
                        <a:rPr lang="ja-JP" sz="1500" kern="100">
                          <a:effectLst/>
                        </a:rPr>
                        <a:t>・従業員を対象</a:t>
                      </a:r>
                    </a:p>
                    <a:p>
                      <a:pPr indent="266700" algn="just">
                        <a:lnSpc>
                          <a:spcPts val="1700"/>
                        </a:lnSpc>
                        <a:spcAft>
                          <a:spcPts val="0"/>
                        </a:spcAft>
                      </a:pPr>
                      <a:r>
                        <a:rPr lang="ja-JP" altLang="en-US" sz="1500" kern="100">
                          <a:effectLst/>
                        </a:rPr>
                        <a:t>　</a:t>
                      </a:r>
                      <a:r>
                        <a:rPr lang="ja-JP" sz="1500" kern="100">
                          <a:effectLst/>
                        </a:rPr>
                        <a:t>火山防災知識を向上する研修等</a:t>
                      </a:r>
                      <a:r>
                        <a:rPr lang="ja-JP" altLang="en-US" sz="1500" kern="100">
                          <a:effectLst/>
                        </a:rPr>
                        <a:t>　　</a:t>
                      </a:r>
                      <a:endParaRPr lang="ja-JP" sz="1500" kern="100">
                        <a:effectLst/>
                      </a:endParaRPr>
                    </a:p>
                    <a:p>
                      <a:pPr indent="266700" algn="just">
                        <a:lnSpc>
                          <a:spcPts val="1700"/>
                        </a:lnSpc>
                        <a:spcAft>
                          <a:spcPts val="0"/>
                        </a:spcAft>
                      </a:pPr>
                      <a:r>
                        <a:rPr lang="ja-JP" altLang="en-US" sz="1500" kern="100">
                          <a:effectLst/>
                        </a:rPr>
                        <a:t>　</a:t>
                      </a:r>
                      <a:r>
                        <a:rPr lang="ja-JP" sz="1500" kern="100">
                          <a:effectLst/>
                        </a:rPr>
                        <a:t>噴火を想定した訓練（利用者の誘導を含む）</a:t>
                      </a:r>
                    </a:p>
                    <a:p>
                      <a:pPr algn="just">
                        <a:lnSpc>
                          <a:spcPts val="1700"/>
                        </a:lnSpc>
                        <a:spcAft>
                          <a:spcPts val="0"/>
                        </a:spcAft>
                      </a:pPr>
                      <a:r>
                        <a:rPr lang="ja-JP" altLang="en-US" sz="1500" kern="100">
                          <a:effectLst/>
                        </a:rPr>
                        <a:t>　</a:t>
                      </a:r>
                      <a:r>
                        <a:rPr lang="ja-JP" sz="1500" kern="100">
                          <a:effectLst/>
                        </a:rPr>
                        <a:t>・利用者を対象（避難訓練）</a:t>
                      </a:r>
                    </a:p>
                    <a:p>
                      <a:pPr algn="just">
                        <a:lnSpc>
                          <a:spcPts val="1700"/>
                        </a:lnSpc>
                        <a:spcAft>
                          <a:spcPts val="0"/>
                        </a:spcAft>
                      </a:pPr>
                      <a:r>
                        <a:rPr lang="ja-JP" altLang="en-US" sz="1500" kern="100">
                          <a:effectLst/>
                        </a:rPr>
                        <a:t>　</a:t>
                      </a:r>
                      <a:r>
                        <a:rPr lang="ja-JP" sz="1500" kern="100">
                          <a:effectLst/>
                        </a:rPr>
                        <a:t>・研修や訓練等の実施時期（年○回など）</a:t>
                      </a:r>
                      <a:endParaRPr lang="ja-JP" sz="15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101217" marR="101217" marT="0" marB="0" anchor="ctr"/>
                </a:tc>
                <a:extLst>
                  <a:ext uri="{0D108BD9-81ED-4DB2-BD59-A6C34878D82A}">
                    <a16:rowId xmlns:a16="http://schemas.microsoft.com/office/drawing/2014/main" val="1931630148"/>
                  </a:ext>
                </a:extLst>
              </a:tr>
              <a:tr h="1060629">
                <a:tc>
                  <a:txBody>
                    <a:bodyPr/>
                    <a:lstStyle/>
                    <a:p>
                      <a:pPr algn="just">
                        <a:spcAft>
                          <a:spcPts val="0"/>
                        </a:spcAft>
                      </a:pPr>
                      <a:r>
                        <a:rPr lang="ja-JP" sz="1500" kern="100">
                          <a:effectLst/>
                        </a:rPr>
                        <a:t>④</a:t>
                      </a:r>
                      <a:endParaRPr lang="ja-JP" sz="15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101217" marR="101217" marT="0" marB="0" anchor="ctr"/>
                </a:tc>
                <a:tc>
                  <a:txBody>
                    <a:bodyPr/>
                    <a:lstStyle/>
                    <a:p>
                      <a:pPr algn="just">
                        <a:lnSpc>
                          <a:spcPts val="2000"/>
                        </a:lnSpc>
                        <a:spcAft>
                          <a:spcPts val="0"/>
                        </a:spcAft>
                      </a:pPr>
                      <a:r>
                        <a:rPr lang="ja-JP" sz="1500" kern="100">
                          <a:effectLst/>
                        </a:rPr>
                        <a:t>その他、施設利用者の</a:t>
                      </a:r>
                      <a:r>
                        <a:rPr lang="ja-JP" sz="1600" b="1" kern="100">
                          <a:solidFill>
                            <a:srgbClr val="0000FF"/>
                          </a:solidFill>
                          <a:effectLst/>
                        </a:rPr>
                        <a:t>円滑かつ迅速な避難の確保を図るために必要な措置</a:t>
                      </a:r>
                      <a:endParaRPr lang="ja-JP" sz="1500" b="1" kern="100">
                        <a:solidFill>
                          <a:srgbClr val="0000FF"/>
                        </a:solidFill>
                        <a:effectLst/>
                        <a:latin typeface="游明朝" panose="02020400000000000000" pitchFamily="18" charset="-128"/>
                        <a:ea typeface="游明朝" panose="02020400000000000000" pitchFamily="18" charset="-128"/>
                        <a:cs typeface="Times New Roman" panose="02020603050405020304" pitchFamily="18" charset="0"/>
                      </a:endParaRPr>
                    </a:p>
                  </a:txBody>
                  <a:tcPr marL="101217" marR="101217" marT="0" marB="0" anchor="ctr"/>
                </a:tc>
                <a:tc>
                  <a:txBody>
                    <a:bodyPr/>
                    <a:lstStyle/>
                    <a:p>
                      <a:pPr algn="just">
                        <a:lnSpc>
                          <a:spcPts val="1700"/>
                        </a:lnSpc>
                        <a:spcAft>
                          <a:spcPts val="0"/>
                        </a:spcAft>
                      </a:pPr>
                      <a:r>
                        <a:rPr lang="ja-JP" sz="1500" kern="100">
                          <a:effectLst/>
                        </a:rPr>
                        <a:t>噴火時等への備え</a:t>
                      </a:r>
                    </a:p>
                    <a:p>
                      <a:pPr algn="just">
                        <a:lnSpc>
                          <a:spcPts val="1700"/>
                        </a:lnSpc>
                        <a:spcAft>
                          <a:spcPts val="0"/>
                        </a:spcAft>
                      </a:pPr>
                      <a:r>
                        <a:rPr lang="ja-JP" altLang="en-US" sz="1500" kern="100">
                          <a:effectLst/>
                        </a:rPr>
                        <a:t>　</a:t>
                      </a:r>
                      <a:r>
                        <a:rPr lang="ja-JP" sz="1500" kern="100">
                          <a:effectLst/>
                        </a:rPr>
                        <a:t>・資器材の配備（通信機器やヘルメット、食料等）</a:t>
                      </a:r>
                    </a:p>
                    <a:p>
                      <a:pPr algn="just">
                        <a:lnSpc>
                          <a:spcPts val="1700"/>
                        </a:lnSpc>
                        <a:spcAft>
                          <a:spcPts val="0"/>
                        </a:spcAft>
                      </a:pPr>
                      <a:r>
                        <a:rPr lang="ja-JP" altLang="en-US" sz="1500" kern="100">
                          <a:effectLst/>
                        </a:rPr>
                        <a:t>　</a:t>
                      </a:r>
                      <a:r>
                        <a:rPr lang="ja-JP" sz="1500" kern="100">
                          <a:effectLst/>
                        </a:rPr>
                        <a:t>・火山防災に関する日頃の啓発（利用者含む）</a:t>
                      </a:r>
                    </a:p>
                    <a:p>
                      <a:pPr algn="just">
                        <a:lnSpc>
                          <a:spcPts val="1700"/>
                        </a:lnSpc>
                        <a:spcAft>
                          <a:spcPts val="0"/>
                        </a:spcAft>
                      </a:pPr>
                      <a:r>
                        <a:rPr lang="ja-JP" altLang="en-US" sz="1500" kern="100">
                          <a:effectLst/>
                        </a:rPr>
                        <a:t>　</a:t>
                      </a:r>
                      <a:r>
                        <a:rPr lang="ja-JP" sz="1500" kern="100">
                          <a:effectLst/>
                        </a:rPr>
                        <a:t>・その他必要と考えられる事項</a:t>
                      </a:r>
                      <a:endParaRPr lang="ja-JP" sz="15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101217" marR="101217" marT="0" marB="0" anchor="ctr"/>
                </a:tc>
                <a:extLst>
                  <a:ext uri="{0D108BD9-81ED-4DB2-BD59-A6C34878D82A}">
                    <a16:rowId xmlns:a16="http://schemas.microsoft.com/office/drawing/2014/main" val="880100032"/>
                  </a:ext>
                </a:extLst>
              </a:tr>
            </a:tbl>
          </a:graphicData>
        </a:graphic>
      </p:graphicFrame>
      <p:sp>
        <p:nvSpPr>
          <p:cNvPr id="24" name="テキスト ボックス 23">
            <a:extLst>
              <a:ext uri="{FF2B5EF4-FFF2-40B4-BE49-F238E27FC236}">
                <a16:creationId xmlns:a16="http://schemas.microsoft.com/office/drawing/2014/main" id="{52F999D6-90F5-47A5-B151-3FF9B266AA01}"/>
              </a:ext>
            </a:extLst>
          </p:cNvPr>
          <p:cNvSpPr txBox="1"/>
          <p:nvPr/>
        </p:nvSpPr>
        <p:spPr>
          <a:xfrm>
            <a:off x="638907" y="6394329"/>
            <a:ext cx="8883783" cy="276999"/>
          </a:xfrm>
          <a:prstGeom prst="rect">
            <a:avLst/>
          </a:prstGeom>
          <a:noFill/>
          <a:ln>
            <a:noFill/>
          </a:ln>
        </p:spPr>
        <p:txBody>
          <a:bodyPr wrap="square" rtlCol="0">
            <a:spAutoFit/>
          </a:bodyPr>
          <a:lstStyle/>
          <a:p>
            <a:r>
              <a:rPr lang="ja-JP" altLang="en-US" sz="1200"/>
              <a:t>既存の計画（消防計画等）に同様の記載事項があれば、既存の計画の記載を転記して使用することもできます。</a:t>
            </a:r>
            <a:endParaRPr lang="en-US" altLang="ja-JP" sz="1200"/>
          </a:p>
        </p:txBody>
      </p:sp>
      <p:sp>
        <p:nvSpPr>
          <p:cNvPr id="3" name="スライド番号プレースホルダー 2">
            <a:extLst>
              <a:ext uri="{FF2B5EF4-FFF2-40B4-BE49-F238E27FC236}">
                <a16:creationId xmlns:a16="http://schemas.microsoft.com/office/drawing/2014/main" id="{2E7A18FA-D373-4E81-A5B7-AD062D483C37}"/>
              </a:ext>
            </a:extLst>
          </p:cNvPr>
          <p:cNvSpPr>
            <a:spLocks noGrp="1"/>
          </p:cNvSpPr>
          <p:nvPr>
            <p:ph type="sldNum" sz="quarter" idx="12"/>
          </p:nvPr>
        </p:nvSpPr>
        <p:spPr/>
        <p:txBody>
          <a:bodyPr/>
          <a:lstStyle/>
          <a:p>
            <a:r>
              <a:rPr kumimoji="1" lang="en-US" altLang="ja-JP" dirty="0"/>
              <a:t>27</a:t>
            </a:r>
            <a:endParaRPr kumimoji="1" lang="ja-JP" altLang="en-US" dirty="0"/>
          </a:p>
        </p:txBody>
      </p:sp>
    </p:spTree>
    <p:extLst>
      <p:ext uri="{BB962C8B-B14F-4D97-AF65-F5344CB8AC3E}">
        <p14:creationId xmlns:p14="http://schemas.microsoft.com/office/powerpoint/2010/main" val="2817062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正方形/長方形 42">
            <a:extLst>
              <a:ext uri="{FF2B5EF4-FFF2-40B4-BE49-F238E27FC236}">
                <a16:creationId xmlns:a16="http://schemas.microsoft.com/office/drawing/2014/main" id="{389A61F1-40BE-4D75-A960-7D917BA6F41A}"/>
              </a:ext>
            </a:extLst>
          </p:cNvPr>
          <p:cNvSpPr/>
          <p:nvPr/>
        </p:nvSpPr>
        <p:spPr>
          <a:xfrm>
            <a:off x="275771" y="3767909"/>
            <a:ext cx="9522235" cy="1279030"/>
          </a:xfrm>
          <a:prstGeom prst="rect">
            <a:avLst/>
          </a:prstGeom>
          <a:solidFill>
            <a:schemeClr val="accent5">
              <a:lumMod val="20000"/>
              <a:lumOff val="8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テキスト ボックス 14"/>
          <p:cNvSpPr txBox="1"/>
          <p:nvPr/>
        </p:nvSpPr>
        <p:spPr>
          <a:xfrm>
            <a:off x="114005" y="1467650"/>
            <a:ext cx="9684000" cy="4565352"/>
          </a:xfrm>
          <a:prstGeom prst="rect">
            <a:avLst/>
          </a:prstGeom>
          <a:noFill/>
          <a:ln w="38100">
            <a:solidFill>
              <a:schemeClr val="tx1"/>
            </a:solidFill>
          </a:ln>
        </p:spPr>
        <p:txBody>
          <a:bodyPr wrap="square" rtlCol="0">
            <a:spAutoFit/>
          </a:bodyPr>
          <a:lstStyle/>
          <a:p>
            <a:pPr>
              <a:lnSpc>
                <a:spcPts val="3500"/>
              </a:lnSpc>
            </a:pPr>
            <a:r>
              <a:rPr kumimoji="1" lang="ja-JP" altLang="en-US" sz="2400" dirty="0"/>
              <a:t>１</a:t>
            </a:r>
            <a:r>
              <a:rPr kumimoji="1" lang="en-US" altLang="ja-JP" sz="2400" dirty="0"/>
              <a:t>.</a:t>
            </a:r>
            <a:r>
              <a:rPr kumimoji="1" lang="ja-JP" altLang="en-US" sz="2400" dirty="0"/>
              <a:t>　計画の目的</a:t>
            </a:r>
            <a:endParaRPr kumimoji="1" lang="en-US" altLang="ja-JP" sz="2400" dirty="0"/>
          </a:p>
          <a:p>
            <a:pPr>
              <a:lnSpc>
                <a:spcPts val="3500"/>
              </a:lnSpc>
            </a:pPr>
            <a:r>
              <a:rPr lang="ja-JP" altLang="en-US" sz="2400" dirty="0"/>
              <a:t>２</a:t>
            </a:r>
            <a:r>
              <a:rPr lang="en-US" altLang="ja-JP" sz="2400" dirty="0"/>
              <a:t>.</a:t>
            </a:r>
            <a:r>
              <a:rPr lang="ja-JP" altLang="en-US" sz="2400" dirty="0"/>
              <a:t>　施設の置かれた状況</a:t>
            </a:r>
            <a:endParaRPr lang="en-US" altLang="ja-JP" sz="2400" dirty="0"/>
          </a:p>
          <a:p>
            <a:pPr>
              <a:lnSpc>
                <a:spcPts val="3500"/>
              </a:lnSpc>
            </a:pPr>
            <a:r>
              <a:rPr kumimoji="1" lang="ja-JP" altLang="en-US" sz="2400" dirty="0"/>
              <a:t>３</a:t>
            </a:r>
            <a:r>
              <a:rPr kumimoji="1" lang="en-US" altLang="ja-JP" sz="2400" dirty="0"/>
              <a:t>.</a:t>
            </a:r>
            <a:r>
              <a:rPr kumimoji="1" lang="ja-JP" altLang="en-US" sz="2400" dirty="0"/>
              <a:t>　避難確保計画の対象とすべき人数及び範囲</a:t>
            </a:r>
            <a:endParaRPr kumimoji="1" lang="en-US" altLang="ja-JP" sz="2400" dirty="0"/>
          </a:p>
          <a:p>
            <a:pPr>
              <a:lnSpc>
                <a:spcPts val="3500"/>
              </a:lnSpc>
            </a:pPr>
            <a:r>
              <a:rPr lang="ja-JP" altLang="en-US" sz="2400" dirty="0"/>
              <a:t>４</a:t>
            </a:r>
            <a:r>
              <a:rPr lang="en-US" altLang="ja-JP" sz="2400" dirty="0"/>
              <a:t>.</a:t>
            </a:r>
            <a:r>
              <a:rPr lang="ja-JP" altLang="en-US" sz="2400" dirty="0"/>
              <a:t>　防災体制</a:t>
            </a:r>
            <a:endParaRPr lang="en-US" altLang="ja-JP" sz="2400" dirty="0"/>
          </a:p>
          <a:p>
            <a:pPr>
              <a:lnSpc>
                <a:spcPts val="3500"/>
              </a:lnSpc>
            </a:pPr>
            <a:r>
              <a:rPr kumimoji="1" lang="ja-JP" altLang="en-US" sz="2400" dirty="0"/>
              <a:t>５</a:t>
            </a:r>
            <a:r>
              <a:rPr kumimoji="1" lang="en-US" altLang="ja-JP" sz="2400" dirty="0"/>
              <a:t>.</a:t>
            </a:r>
            <a:r>
              <a:rPr kumimoji="1" lang="ja-JP" altLang="en-US" sz="2400" dirty="0"/>
              <a:t>　情報伝達及び避難誘導</a:t>
            </a:r>
            <a:endParaRPr kumimoji="1" lang="en-US" altLang="ja-JP" sz="2400" dirty="0"/>
          </a:p>
          <a:p>
            <a:pPr marL="536575" indent="-536575">
              <a:lnSpc>
                <a:spcPts val="2800"/>
              </a:lnSpc>
            </a:pPr>
            <a:r>
              <a:rPr kumimoji="1" lang="ja-JP" altLang="en-US" sz="2000" dirty="0"/>
              <a:t> </a:t>
            </a:r>
            <a:r>
              <a:rPr kumimoji="1" lang="en-US" altLang="ja-JP" sz="2000" u="sng" dirty="0"/>
              <a:t>5.1</a:t>
            </a:r>
            <a:r>
              <a:rPr lang="ja-JP" altLang="en-US" sz="2000" u="sng" dirty="0"/>
              <a:t> </a:t>
            </a:r>
            <a:r>
              <a:rPr kumimoji="1" lang="ja-JP" altLang="en-US" sz="2000" u="sng" dirty="0"/>
              <a:t>噴火警戒レベルの引上げ等があっても立入規制の範囲外で避難を必要としない場合、又は火山の状況に関する解説情報（臨時）等が発表された場合</a:t>
            </a:r>
            <a:endParaRPr kumimoji="1" lang="en-US" altLang="ja-JP" sz="2000" u="sng" dirty="0"/>
          </a:p>
          <a:p>
            <a:pPr marL="266700" indent="-266700">
              <a:lnSpc>
                <a:spcPts val="2500"/>
              </a:lnSpc>
            </a:pPr>
            <a:r>
              <a:rPr lang="en-US" altLang="ja-JP" sz="2000" dirty="0"/>
              <a:t> </a:t>
            </a:r>
            <a:r>
              <a:rPr lang="en-US" altLang="ja-JP" sz="2000" u="sng" dirty="0"/>
              <a:t>5.2</a:t>
            </a:r>
            <a:r>
              <a:rPr lang="ja-JP" altLang="en-US" sz="2000" u="sng" dirty="0"/>
              <a:t> 噴火警戒レベルの引上げ等に対応した立入規制等により、避難が必要となった場合</a:t>
            </a:r>
            <a:endParaRPr lang="en-US" altLang="ja-JP" sz="2000" u="sng" dirty="0"/>
          </a:p>
          <a:p>
            <a:pPr marL="266700" indent="-266700">
              <a:lnSpc>
                <a:spcPts val="2500"/>
              </a:lnSpc>
            </a:pPr>
            <a:r>
              <a:rPr kumimoji="1" lang="en-US" altLang="ja-JP" sz="2000" dirty="0"/>
              <a:t> </a:t>
            </a:r>
            <a:r>
              <a:rPr kumimoji="1" lang="en-US" altLang="ja-JP" sz="2000" u="sng" dirty="0"/>
              <a:t>5.3</a:t>
            </a:r>
            <a:r>
              <a:rPr lang="ja-JP" altLang="en-US" sz="2000" u="sng" dirty="0"/>
              <a:t> </a:t>
            </a:r>
            <a:r>
              <a:rPr lang="ja-JP" altLang="en-US" sz="2000" u="sng" dirty="0">
                <a:latin typeface="+mn-ea"/>
              </a:rPr>
              <a:t>噴火警戒レベルの引上げ等が無く立入規制等が無い中で、突発的に噴火した場合</a:t>
            </a:r>
            <a:endParaRPr kumimoji="1" lang="en-US" altLang="ja-JP" sz="2000" u="sng" dirty="0"/>
          </a:p>
          <a:p>
            <a:pPr>
              <a:lnSpc>
                <a:spcPts val="2500"/>
              </a:lnSpc>
              <a:spcBef>
                <a:spcPts val="600"/>
              </a:spcBef>
            </a:pPr>
            <a:r>
              <a:rPr lang="ja-JP" altLang="en-US" sz="2400" dirty="0"/>
              <a:t>６</a:t>
            </a:r>
            <a:r>
              <a:rPr lang="en-US" altLang="ja-JP" sz="2400" dirty="0"/>
              <a:t>.</a:t>
            </a:r>
            <a:r>
              <a:rPr lang="ja-JP" altLang="en-US" sz="2400" dirty="0"/>
              <a:t>　資器材の配備等（必要な物資等）</a:t>
            </a:r>
            <a:endParaRPr lang="en-US" altLang="ja-JP" sz="2400" dirty="0"/>
          </a:p>
          <a:p>
            <a:pPr>
              <a:lnSpc>
                <a:spcPts val="800"/>
              </a:lnSpc>
            </a:pPr>
            <a:endParaRPr kumimoji="1" lang="en-US" altLang="ja-JP" sz="2400" dirty="0"/>
          </a:p>
          <a:p>
            <a:r>
              <a:rPr kumimoji="1" lang="ja-JP" altLang="en-US" sz="2400" dirty="0"/>
              <a:t>７</a:t>
            </a:r>
            <a:r>
              <a:rPr kumimoji="1" lang="en-US" altLang="ja-JP" sz="2400" dirty="0"/>
              <a:t>.</a:t>
            </a:r>
            <a:r>
              <a:rPr kumimoji="1" lang="ja-JP" altLang="en-US" sz="2400" dirty="0"/>
              <a:t>　防災教育及び訓練の実施、利用者等への周知・啓発</a:t>
            </a:r>
          </a:p>
        </p:txBody>
      </p:sp>
      <p:sp>
        <p:nvSpPr>
          <p:cNvPr id="5" name="テキスト ボックス 4">
            <a:extLst>
              <a:ext uri="{FF2B5EF4-FFF2-40B4-BE49-F238E27FC236}">
                <a16:creationId xmlns:a16="http://schemas.microsoft.com/office/drawing/2014/main" id="{455FAD8D-FF79-4685-B506-7EE7FC9D60B0}"/>
              </a:ext>
            </a:extLst>
          </p:cNvPr>
          <p:cNvSpPr txBox="1"/>
          <p:nvPr/>
        </p:nvSpPr>
        <p:spPr>
          <a:xfrm>
            <a:off x="1" y="0"/>
            <a:ext cx="9906000" cy="584775"/>
          </a:xfrm>
          <a:prstGeom prst="rect">
            <a:avLst/>
          </a:prstGeom>
          <a:solidFill>
            <a:srgbClr val="1212E0"/>
          </a:solidFill>
        </p:spPr>
        <p:txBody>
          <a:bodyPr wrap="square" rtlCol="0">
            <a:spAutoFit/>
          </a:bodyPr>
          <a:lstStyle/>
          <a:p>
            <a:r>
              <a:rPr lang="ja-JP" altLang="en-US" sz="3200">
                <a:solidFill>
                  <a:schemeClr val="bg1"/>
                </a:solidFill>
                <a:latin typeface="HGS創英角ｺﾞｼｯｸUB" panose="020B0900000000000000" pitchFamily="50" charset="-128"/>
                <a:ea typeface="HGS創英角ｺﾞｼｯｸUB" panose="020B0900000000000000" pitchFamily="50" charset="-128"/>
              </a:rPr>
              <a:t>避難確保計画に記載する項目</a:t>
            </a:r>
            <a:endParaRPr lang="zh-TW" altLang="en-US" sz="3200">
              <a:solidFill>
                <a:schemeClr val="bg1"/>
              </a:solidFill>
              <a:latin typeface="HGS創英角ｺﾞｼｯｸUB" panose="020B0900000000000000" pitchFamily="50" charset="-128"/>
              <a:ea typeface="HGS創英角ｺﾞｼｯｸUB" panose="020B0900000000000000" pitchFamily="50" charset="-128"/>
            </a:endParaRPr>
          </a:p>
        </p:txBody>
      </p:sp>
      <p:sp>
        <p:nvSpPr>
          <p:cNvPr id="25" name="テキスト ボックス 24">
            <a:extLst>
              <a:ext uri="{FF2B5EF4-FFF2-40B4-BE49-F238E27FC236}">
                <a16:creationId xmlns:a16="http://schemas.microsoft.com/office/drawing/2014/main" id="{1F5EE3EE-AFCC-48B1-95A7-FD218B38D3D7}"/>
              </a:ext>
            </a:extLst>
          </p:cNvPr>
          <p:cNvSpPr txBox="1"/>
          <p:nvPr/>
        </p:nvSpPr>
        <p:spPr>
          <a:xfrm>
            <a:off x="21000" y="610751"/>
            <a:ext cx="9864000" cy="461665"/>
          </a:xfrm>
          <a:prstGeom prst="rect">
            <a:avLst/>
          </a:prstGeom>
          <a:noFill/>
          <a:ln>
            <a:solidFill>
              <a:srgbClr val="0000FF"/>
            </a:solidFill>
          </a:ln>
        </p:spPr>
        <p:txBody>
          <a:bodyPr wrap="square" rtlCol="0">
            <a:spAutoFit/>
          </a:bodyPr>
          <a:lstStyle/>
          <a:p>
            <a:r>
              <a:rPr lang="ja-JP" altLang="en-US" sz="2400">
                <a:solidFill>
                  <a:srgbClr val="0000FF"/>
                </a:solidFill>
                <a:latin typeface="+mn-ea"/>
              </a:rPr>
              <a:t>記載事項</a:t>
            </a:r>
            <a:endParaRPr lang="en-US" altLang="ja-JP" sz="2400">
              <a:solidFill>
                <a:srgbClr val="0000FF"/>
              </a:solidFill>
              <a:latin typeface="+mn-ea"/>
            </a:endParaRPr>
          </a:p>
        </p:txBody>
      </p:sp>
      <p:sp>
        <p:nvSpPr>
          <p:cNvPr id="27" name="正方形/長方形 26">
            <a:extLst>
              <a:ext uri="{FF2B5EF4-FFF2-40B4-BE49-F238E27FC236}">
                <a16:creationId xmlns:a16="http://schemas.microsoft.com/office/drawing/2014/main" id="{05B90252-EFFE-47FB-A51F-4BEFA7D8FC6A}"/>
              </a:ext>
            </a:extLst>
          </p:cNvPr>
          <p:cNvSpPr/>
          <p:nvPr/>
        </p:nvSpPr>
        <p:spPr>
          <a:xfrm>
            <a:off x="21000" y="618371"/>
            <a:ext cx="9885000" cy="6224979"/>
          </a:xfrm>
          <a:prstGeom prst="rect">
            <a:avLst/>
          </a:prstGeom>
          <a:noFill/>
          <a:ln w="2857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正方形/長方形 3">
            <a:extLst>
              <a:ext uri="{FF2B5EF4-FFF2-40B4-BE49-F238E27FC236}">
                <a16:creationId xmlns:a16="http://schemas.microsoft.com/office/drawing/2014/main" id="{C32043F8-0DFA-4F58-B466-9F02493B5E93}"/>
              </a:ext>
            </a:extLst>
          </p:cNvPr>
          <p:cNvSpPr/>
          <p:nvPr/>
        </p:nvSpPr>
        <p:spPr>
          <a:xfrm>
            <a:off x="21000" y="1051202"/>
            <a:ext cx="4938204" cy="461665"/>
          </a:xfrm>
          <a:prstGeom prst="rect">
            <a:avLst/>
          </a:prstGeom>
        </p:spPr>
        <p:txBody>
          <a:bodyPr wrap="square">
            <a:spAutoFit/>
          </a:bodyPr>
          <a:lstStyle/>
          <a:p>
            <a:r>
              <a:rPr lang="ja-JP" altLang="en-US" sz="2400"/>
              <a:t>避難確保計画に記載する項目</a:t>
            </a:r>
          </a:p>
        </p:txBody>
      </p:sp>
      <p:cxnSp>
        <p:nvCxnSpPr>
          <p:cNvPr id="33" name="直線コネクタ 32">
            <a:extLst>
              <a:ext uri="{FF2B5EF4-FFF2-40B4-BE49-F238E27FC236}">
                <a16:creationId xmlns:a16="http://schemas.microsoft.com/office/drawing/2014/main" id="{B4EBA836-68E5-4A3A-8A48-F525CD8FA162}"/>
              </a:ext>
            </a:extLst>
          </p:cNvPr>
          <p:cNvCxnSpPr>
            <a:cxnSpLocks/>
          </p:cNvCxnSpPr>
          <p:nvPr/>
        </p:nvCxnSpPr>
        <p:spPr>
          <a:xfrm>
            <a:off x="643441" y="3252693"/>
            <a:ext cx="1329655" cy="0"/>
          </a:xfrm>
          <a:prstGeom prst="line">
            <a:avLst/>
          </a:prstGeom>
          <a:ln w="5715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6" name="直線コネクタ 35">
            <a:extLst>
              <a:ext uri="{FF2B5EF4-FFF2-40B4-BE49-F238E27FC236}">
                <a16:creationId xmlns:a16="http://schemas.microsoft.com/office/drawing/2014/main" id="{D2866EB9-61C9-4B29-BCF6-0F61C3144654}"/>
              </a:ext>
            </a:extLst>
          </p:cNvPr>
          <p:cNvCxnSpPr>
            <a:cxnSpLocks/>
          </p:cNvCxnSpPr>
          <p:nvPr/>
        </p:nvCxnSpPr>
        <p:spPr>
          <a:xfrm>
            <a:off x="680763" y="5927476"/>
            <a:ext cx="1329655" cy="0"/>
          </a:xfrm>
          <a:prstGeom prst="line">
            <a:avLst/>
          </a:prstGeom>
          <a:ln w="5715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7" name="直線コネクタ 36">
            <a:extLst>
              <a:ext uri="{FF2B5EF4-FFF2-40B4-BE49-F238E27FC236}">
                <a16:creationId xmlns:a16="http://schemas.microsoft.com/office/drawing/2014/main" id="{3622F166-D7FE-4CAC-8F66-F7698C640B4C}"/>
              </a:ext>
            </a:extLst>
          </p:cNvPr>
          <p:cNvCxnSpPr>
            <a:cxnSpLocks/>
          </p:cNvCxnSpPr>
          <p:nvPr/>
        </p:nvCxnSpPr>
        <p:spPr>
          <a:xfrm>
            <a:off x="2486190" y="5928547"/>
            <a:ext cx="678490" cy="0"/>
          </a:xfrm>
          <a:prstGeom prst="line">
            <a:avLst/>
          </a:prstGeom>
          <a:ln w="5715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8" name="直線コネクタ 37">
            <a:extLst>
              <a:ext uri="{FF2B5EF4-FFF2-40B4-BE49-F238E27FC236}">
                <a16:creationId xmlns:a16="http://schemas.microsoft.com/office/drawing/2014/main" id="{DCC09B68-BA0C-4B7E-8404-3D5F40ADB832}"/>
              </a:ext>
            </a:extLst>
          </p:cNvPr>
          <p:cNvCxnSpPr>
            <a:cxnSpLocks/>
          </p:cNvCxnSpPr>
          <p:nvPr/>
        </p:nvCxnSpPr>
        <p:spPr>
          <a:xfrm>
            <a:off x="680763" y="5454376"/>
            <a:ext cx="2129387" cy="0"/>
          </a:xfrm>
          <a:prstGeom prst="line">
            <a:avLst/>
          </a:prstGeom>
          <a:ln w="5715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46" name="テキスト ボックス 45">
            <a:extLst>
              <a:ext uri="{FF2B5EF4-FFF2-40B4-BE49-F238E27FC236}">
                <a16:creationId xmlns:a16="http://schemas.microsoft.com/office/drawing/2014/main" id="{D9D05745-38E9-44CF-ABA5-78E3A0B7BC74}"/>
              </a:ext>
            </a:extLst>
          </p:cNvPr>
          <p:cNvSpPr txBox="1"/>
          <p:nvPr/>
        </p:nvSpPr>
        <p:spPr>
          <a:xfrm>
            <a:off x="7073900" y="14648"/>
            <a:ext cx="2765828" cy="584775"/>
          </a:xfrm>
          <a:prstGeom prst="rect">
            <a:avLst/>
          </a:prstGeom>
          <a:solidFill>
            <a:srgbClr val="FFFF00"/>
          </a:solidFill>
        </p:spPr>
        <p:txBody>
          <a:bodyPr wrap="square" rtlCol="0">
            <a:spAutoFit/>
          </a:bodyPr>
          <a:lstStyle/>
          <a:p>
            <a:r>
              <a:rPr lang="ja-JP" altLang="en-US">
                <a:solidFill>
                  <a:srgbClr val="FF0000"/>
                </a:solidFill>
              </a:rPr>
              <a:t>火口周辺</a:t>
            </a:r>
            <a:r>
              <a:rPr lang="ja-JP" altLang="en-US"/>
              <a:t>版</a:t>
            </a:r>
            <a:endParaRPr lang="en-US" altLang="ja-JP"/>
          </a:p>
          <a:p>
            <a:r>
              <a:rPr lang="ja-JP" altLang="en-US" sz="1400"/>
              <a:t>（居住地域は次のスライドを利用）</a:t>
            </a:r>
            <a:endParaRPr lang="ja-JP" altLang="ja-JP" sz="1400"/>
          </a:p>
        </p:txBody>
      </p:sp>
      <p:grpSp>
        <p:nvGrpSpPr>
          <p:cNvPr id="47" name="グループ化 46">
            <a:extLst>
              <a:ext uri="{FF2B5EF4-FFF2-40B4-BE49-F238E27FC236}">
                <a16:creationId xmlns:a16="http://schemas.microsoft.com/office/drawing/2014/main" id="{E9AB1588-644A-41CF-8516-90F5B67978BC}"/>
              </a:ext>
            </a:extLst>
          </p:cNvPr>
          <p:cNvGrpSpPr/>
          <p:nvPr/>
        </p:nvGrpSpPr>
        <p:grpSpPr>
          <a:xfrm>
            <a:off x="7073901" y="733369"/>
            <a:ext cx="2713520" cy="2746881"/>
            <a:chOff x="7169194" y="1537193"/>
            <a:chExt cx="2713520" cy="2746881"/>
          </a:xfrm>
        </p:grpSpPr>
        <p:sp>
          <p:nvSpPr>
            <p:cNvPr id="48" name="四角形: 角を丸くする 47">
              <a:extLst>
                <a:ext uri="{FF2B5EF4-FFF2-40B4-BE49-F238E27FC236}">
                  <a16:creationId xmlns:a16="http://schemas.microsoft.com/office/drawing/2014/main" id="{C28D84E5-2BD1-4BAD-A727-8C65AB020671}"/>
                </a:ext>
              </a:extLst>
            </p:cNvPr>
            <p:cNvSpPr/>
            <p:nvPr/>
          </p:nvSpPr>
          <p:spPr>
            <a:xfrm>
              <a:off x="7169194" y="1537193"/>
              <a:ext cx="2713520" cy="1799204"/>
            </a:xfrm>
            <a:prstGeom prst="roundRect">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kumimoji="1" lang="en-US" altLang="ja-JP">
                <a:solidFill>
                  <a:srgbClr val="FF0000"/>
                </a:solidFill>
              </a:endParaRPr>
            </a:p>
            <a:p>
              <a:endParaRPr kumimoji="1" lang="en-US" altLang="ja-JP">
                <a:solidFill>
                  <a:srgbClr val="FF0000"/>
                </a:solidFill>
              </a:endParaRPr>
            </a:p>
            <a:p>
              <a:r>
                <a:rPr kumimoji="1" lang="ja-JP" altLang="en-US">
                  <a:solidFill>
                    <a:srgbClr val="FF0000"/>
                  </a:solidFill>
                </a:rPr>
                <a:t>青の吹き出しは避難確保計画を作成する際のポイントになるためしっかりと説明しましょう。</a:t>
              </a:r>
            </a:p>
          </p:txBody>
        </p:sp>
        <p:pic>
          <p:nvPicPr>
            <p:cNvPr id="49" name="図 48">
              <a:extLst>
                <a:ext uri="{FF2B5EF4-FFF2-40B4-BE49-F238E27FC236}">
                  <a16:creationId xmlns:a16="http://schemas.microsoft.com/office/drawing/2014/main" id="{263DA0B9-57BF-42DB-9B17-23DF3DDF8F8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098742" y="3360744"/>
              <a:ext cx="1240790" cy="923330"/>
            </a:xfrm>
            <a:prstGeom prst="rect">
              <a:avLst/>
            </a:prstGeom>
          </p:spPr>
        </p:pic>
        <p:sp>
          <p:nvSpPr>
            <p:cNvPr id="50" name="角丸四角形吹き出し 1">
              <a:extLst>
                <a:ext uri="{FF2B5EF4-FFF2-40B4-BE49-F238E27FC236}">
                  <a16:creationId xmlns:a16="http://schemas.microsoft.com/office/drawing/2014/main" id="{8AF50CC7-FDD1-4422-A2E2-6A0F932DB5AD}"/>
                </a:ext>
              </a:extLst>
            </p:cNvPr>
            <p:cNvSpPr/>
            <p:nvPr/>
          </p:nvSpPr>
          <p:spPr>
            <a:xfrm>
              <a:off x="7886110" y="1645407"/>
              <a:ext cx="1405540" cy="336009"/>
            </a:xfrm>
            <a:prstGeom prst="wedgeRoundRectCallout">
              <a:avLst>
                <a:gd name="adj1" fmla="val 4892"/>
                <a:gd name="adj2" fmla="val 91326"/>
                <a:gd name="adj3" fmla="val 16667"/>
              </a:avLst>
            </a:prstGeom>
            <a:solidFill>
              <a:srgbClr val="66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b="1">
                <a:solidFill>
                  <a:schemeClr val="tx1"/>
                </a:solidFill>
              </a:endParaRPr>
            </a:p>
          </p:txBody>
        </p:sp>
      </p:grpSp>
      <p:grpSp>
        <p:nvGrpSpPr>
          <p:cNvPr id="51" name="グループ化 50">
            <a:extLst>
              <a:ext uri="{FF2B5EF4-FFF2-40B4-BE49-F238E27FC236}">
                <a16:creationId xmlns:a16="http://schemas.microsoft.com/office/drawing/2014/main" id="{01C236AF-1820-4C9A-9B8C-488E22240988}"/>
              </a:ext>
            </a:extLst>
          </p:cNvPr>
          <p:cNvGrpSpPr/>
          <p:nvPr/>
        </p:nvGrpSpPr>
        <p:grpSpPr>
          <a:xfrm>
            <a:off x="5643994" y="795505"/>
            <a:ext cx="1126604" cy="1512247"/>
            <a:chOff x="6242539" y="461665"/>
            <a:chExt cx="1414400" cy="1811157"/>
          </a:xfrm>
        </p:grpSpPr>
        <p:grpSp>
          <p:nvGrpSpPr>
            <p:cNvPr id="52" name="グループ化 51">
              <a:extLst>
                <a:ext uri="{FF2B5EF4-FFF2-40B4-BE49-F238E27FC236}">
                  <a16:creationId xmlns:a16="http://schemas.microsoft.com/office/drawing/2014/main" id="{CF11A657-4496-4107-ADD7-1D75C0DE53EC}"/>
                </a:ext>
              </a:extLst>
            </p:cNvPr>
            <p:cNvGrpSpPr/>
            <p:nvPr/>
          </p:nvGrpSpPr>
          <p:grpSpPr>
            <a:xfrm>
              <a:off x="6242539" y="461665"/>
              <a:ext cx="1414400" cy="1811157"/>
              <a:chOff x="1732085" y="993587"/>
              <a:chExt cx="1414400" cy="1811157"/>
            </a:xfrm>
          </p:grpSpPr>
          <p:sp>
            <p:nvSpPr>
              <p:cNvPr id="54" name="正方形/長方形 53">
                <a:extLst>
                  <a:ext uri="{FF2B5EF4-FFF2-40B4-BE49-F238E27FC236}">
                    <a16:creationId xmlns:a16="http://schemas.microsoft.com/office/drawing/2014/main" id="{DAFCAB50-9C75-4806-B844-6B37136BED0A}"/>
                  </a:ext>
                </a:extLst>
              </p:cNvPr>
              <p:cNvSpPr/>
              <p:nvPr/>
            </p:nvSpPr>
            <p:spPr>
              <a:xfrm>
                <a:off x="1732085" y="1107831"/>
                <a:ext cx="1318846" cy="1696913"/>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5" name="正方形/長方形 54">
                <a:extLst>
                  <a:ext uri="{FF2B5EF4-FFF2-40B4-BE49-F238E27FC236}">
                    <a16:creationId xmlns:a16="http://schemas.microsoft.com/office/drawing/2014/main" id="{9C478894-BBDA-4FD1-B80F-64487AA52DFF}"/>
                  </a:ext>
                </a:extLst>
              </p:cNvPr>
              <p:cNvSpPr/>
              <p:nvPr/>
            </p:nvSpPr>
            <p:spPr>
              <a:xfrm>
                <a:off x="1778426" y="1050709"/>
                <a:ext cx="1318846" cy="1696913"/>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6" name="正方形/長方形 55">
                <a:extLst>
                  <a:ext uri="{FF2B5EF4-FFF2-40B4-BE49-F238E27FC236}">
                    <a16:creationId xmlns:a16="http://schemas.microsoft.com/office/drawing/2014/main" id="{C7E2100C-4ED4-44A0-8DF3-576A79D8755D}"/>
                  </a:ext>
                </a:extLst>
              </p:cNvPr>
              <p:cNvSpPr/>
              <p:nvPr/>
            </p:nvSpPr>
            <p:spPr>
              <a:xfrm>
                <a:off x="1827639" y="993587"/>
                <a:ext cx="1318846" cy="1696913"/>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53" name="テキスト ボックス 52">
              <a:extLst>
                <a:ext uri="{FF2B5EF4-FFF2-40B4-BE49-F238E27FC236}">
                  <a16:creationId xmlns:a16="http://schemas.microsoft.com/office/drawing/2014/main" id="{D05D4472-1939-47DC-BC3E-650A5BC6505F}"/>
                </a:ext>
              </a:extLst>
            </p:cNvPr>
            <p:cNvSpPr txBox="1"/>
            <p:nvPr/>
          </p:nvSpPr>
          <p:spPr>
            <a:xfrm>
              <a:off x="6347914" y="560015"/>
              <a:ext cx="1294438" cy="1548169"/>
            </a:xfrm>
            <a:prstGeom prst="rect">
              <a:avLst/>
            </a:prstGeom>
            <a:noFill/>
          </p:spPr>
          <p:txBody>
            <a:bodyPr wrap="none" rtlCol="0">
              <a:spAutoFit/>
            </a:bodyPr>
            <a:lstStyle/>
            <a:p>
              <a:pPr algn="ctr"/>
              <a:r>
                <a:rPr lang="ja-JP" altLang="en-US" sz="1100" b="1" dirty="0"/>
                <a:t>○○小屋</a:t>
              </a:r>
              <a:endParaRPr kumimoji="1" lang="en-US" altLang="ja-JP" sz="1100" b="1" dirty="0"/>
            </a:p>
            <a:p>
              <a:r>
                <a:rPr kumimoji="1" lang="ja-JP" altLang="en-US" sz="1100" b="1" dirty="0"/>
                <a:t>避難確保計画</a:t>
              </a:r>
              <a:endParaRPr kumimoji="1" lang="en-US" altLang="ja-JP" sz="1100" b="1" dirty="0"/>
            </a:p>
            <a:p>
              <a:endParaRPr lang="en-US" altLang="ja-JP" sz="1400" dirty="0"/>
            </a:p>
            <a:p>
              <a:endParaRPr lang="en-US" altLang="ja-JP" sz="1200" dirty="0"/>
            </a:p>
            <a:p>
              <a:endParaRPr lang="en-US" altLang="ja-JP" sz="900" dirty="0"/>
            </a:p>
            <a:p>
              <a:endParaRPr kumimoji="1" lang="en-US" altLang="ja-JP" sz="1050" dirty="0"/>
            </a:p>
            <a:p>
              <a:r>
                <a:rPr kumimoji="1" lang="ja-JP" altLang="en-US" sz="1050" dirty="0"/>
                <a:t>令和〇年〇月</a:t>
              </a:r>
            </a:p>
          </p:txBody>
        </p:sp>
      </p:grpSp>
      <p:sp>
        <p:nvSpPr>
          <p:cNvPr id="2" name="スライド番号プレースホルダー 1">
            <a:extLst>
              <a:ext uri="{FF2B5EF4-FFF2-40B4-BE49-F238E27FC236}">
                <a16:creationId xmlns:a16="http://schemas.microsoft.com/office/drawing/2014/main" id="{2118149C-4AF5-41F2-A6F2-852F39AF0F5A}"/>
              </a:ext>
            </a:extLst>
          </p:cNvPr>
          <p:cNvSpPr>
            <a:spLocks noGrp="1"/>
          </p:cNvSpPr>
          <p:nvPr>
            <p:ph type="sldNum" sz="quarter" idx="12"/>
          </p:nvPr>
        </p:nvSpPr>
        <p:spPr/>
        <p:txBody>
          <a:bodyPr/>
          <a:lstStyle/>
          <a:p>
            <a:r>
              <a:rPr kumimoji="1" lang="en-US" altLang="ja-JP" dirty="0"/>
              <a:t>28</a:t>
            </a:r>
            <a:endParaRPr kumimoji="1" lang="ja-JP" altLang="en-US" dirty="0"/>
          </a:p>
        </p:txBody>
      </p:sp>
      <p:cxnSp>
        <p:nvCxnSpPr>
          <p:cNvPr id="31" name="直線コネクタ 30">
            <a:extLst>
              <a:ext uri="{FF2B5EF4-FFF2-40B4-BE49-F238E27FC236}">
                <a16:creationId xmlns:a16="http://schemas.microsoft.com/office/drawing/2014/main" id="{E072E22D-B0B2-4D3D-B4B8-A7613844CBC0}"/>
              </a:ext>
            </a:extLst>
          </p:cNvPr>
          <p:cNvCxnSpPr>
            <a:cxnSpLocks/>
          </p:cNvCxnSpPr>
          <p:nvPr/>
        </p:nvCxnSpPr>
        <p:spPr>
          <a:xfrm>
            <a:off x="614413" y="3689912"/>
            <a:ext cx="1693686" cy="0"/>
          </a:xfrm>
          <a:prstGeom prst="line">
            <a:avLst/>
          </a:prstGeom>
          <a:ln w="5715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2" name="直線コネクタ 31">
            <a:extLst>
              <a:ext uri="{FF2B5EF4-FFF2-40B4-BE49-F238E27FC236}">
                <a16:creationId xmlns:a16="http://schemas.microsoft.com/office/drawing/2014/main" id="{EDB19CCC-237A-4312-BEE8-5219BB26565F}"/>
              </a:ext>
            </a:extLst>
          </p:cNvPr>
          <p:cNvCxnSpPr>
            <a:cxnSpLocks/>
          </p:cNvCxnSpPr>
          <p:nvPr/>
        </p:nvCxnSpPr>
        <p:spPr>
          <a:xfrm>
            <a:off x="2466493" y="3671251"/>
            <a:ext cx="1693686" cy="0"/>
          </a:xfrm>
          <a:prstGeom prst="line">
            <a:avLst/>
          </a:prstGeom>
          <a:ln w="5715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grpSp>
        <p:nvGrpSpPr>
          <p:cNvPr id="7" name="グループ化 6">
            <a:extLst>
              <a:ext uri="{FF2B5EF4-FFF2-40B4-BE49-F238E27FC236}">
                <a16:creationId xmlns:a16="http://schemas.microsoft.com/office/drawing/2014/main" id="{81C42175-A782-4F66-A980-9A2D5C124712}"/>
              </a:ext>
            </a:extLst>
          </p:cNvPr>
          <p:cNvGrpSpPr/>
          <p:nvPr/>
        </p:nvGrpSpPr>
        <p:grpSpPr>
          <a:xfrm>
            <a:off x="2189754" y="2803241"/>
            <a:ext cx="1240791" cy="584775"/>
            <a:chOff x="2228296" y="2803241"/>
            <a:chExt cx="1240791" cy="584775"/>
          </a:xfrm>
        </p:grpSpPr>
        <p:sp>
          <p:nvSpPr>
            <p:cNvPr id="3" name="吹き出し: 角を丸めた四角形 2">
              <a:extLst>
                <a:ext uri="{FF2B5EF4-FFF2-40B4-BE49-F238E27FC236}">
                  <a16:creationId xmlns:a16="http://schemas.microsoft.com/office/drawing/2014/main" id="{40655341-AD8A-47FD-BCF4-0428DF7180EF}"/>
                </a:ext>
              </a:extLst>
            </p:cNvPr>
            <p:cNvSpPr/>
            <p:nvPr/>
          </p:nvSpPr>
          <p:spPr>
            <a:xfrm>
              <a:off x="2228296" y="2843751"/>
              <a:ext cx="1240791" cy="492679"/>
            </a:xfrm>
            <a:prstGeom prst="wedgeRoundRectCallout">
              <a:avLst>
                <a:gd name="adj1" fmla="val -58538"/>
                <a:gd name="adj2" fmla="val 28264"/>
                <a:gd name="adj3" fmla="val 16667"/>
              </a:avLst>
            </a:prstGeom>
            <a:solidFill>
              <a:srgbClr val="FFCCCC"/>
            </a:solidFill>
            <a:ln>
              <a:solidFill>
                <a:schemeClr val="tx1"/>
              </a:solidFill>
            </a:ln>
          </p:spPr>
          <p:style>
            <a:lnRef idx="1">
              <a:schemeClr val="accent4"/>
            </a:lnRef>
            <a:fillRef idx="2">
              <a:schemeClr val="accent4"/>
            </a:fillRef>
            <a:effectRef idx="1">
              <a:schemeClr val="accent4"/>
            </a:effectRef>
            <a:fontRef idx="minor">
              <a:schemeClr val="dk1"/>
            </a:fontRef>
          </p:style>
          <p:txBody>
            <a:bodyPr wrap="square" lIns="36000" tIns="0" rIns="36000" bIns="0" rtlCol="0" anchor="ctr">
              <a:spAutoFit/>
            </a:bodyPr>
            <a:lstStyle/>
            <a:p>
              <a:pPr algn="ctr"/>
              <a:endParaRPr kumimoji="1" lang="ja-JP" altLang="en-US" sz="1200" dirty="0">
                <a:latin typeface="メイリオ" panose="020B0604030504040204" pitchFamily="50" charset="-128"/>
                <a:ea typeface="メイリオ" panose="020B0604030504040204" pitchFamily="50" charset="-128"/>
              </a:endParaRPr>
            </a:p>
          </p:txBody>
        </p:sp>
        <p:sp>
          <p:nvSpPr>
            <p:cNvPr id="6" name="テキスト ボックス 5">
              <a:extLst>
                <a:ext uri="{FF2B5EF4-FFF2-40B4-BE49-F238E27FC236}">
                  <a16:creationId xmlns:a16="http://schemas.microsoft.com/office/drawing/2014/main" id="{5A8914B7-61A6-4F18-B726-0735BABBC353}"/>
                </a:ext>
              </a:extLst>
            </p:cNvPr>
            <p:cNvSpPr txBox="1"/>
            <p:nvPr/>
          </p:nvSpPr>
          <p:spPr>
            <a:xfrm>
              <a:off x="2331940" y="2803241"/>
              <a:ext cx="1068690" cy="584775"/>
            </a:xfrm>
            <a:prstGeom prst="rect">
              <a:avLst/>
            </a:prstGeom>
            <a:noFill/>
          </p:spPr>
          <p:txBody>
            <a:bodyPr wrap="none" rtlCol="0">
              <a:spAutoFit/>
            </a:bodyPr>
            <a:lstStyle/>
            <a:p>
              <a:pPr algn="ctr"/>
              <a:r>
                <a:rPr kumimoji="1" lang="ja-JP" altLang="en-US" sz="1400" dirty="0"/>
                <a:t>作成ガイド</a:t>
              </a:r>
              <a:endParaRPr kumimoji="1" lang="en-US" altLang="ja-JP" sz="1400" dirty="0"/>
            </a:p>
            <a:p>
              <a:r>
                <a:rPr lang="en-US" altLang="ja-JP" dirty="0"/>
                <a:t>16</a:t>
              </a:r>
              <a:r>
                <a:rPr lang="ja-JP" altLang="en-US" dirty="0"/>
                <a:t>ページ</a:t>
              </a:r>
              <a:endParaRPr kumimoji="1" lang="ja-JP" altLang="en-US" dirty="0"/>
            </a:p>
          </p:txBody>
        </p:sp>
      </p:grpSp>
      <p:grpSp>
        <p:nvGrpSpPr>
          <p:cNvPr id="29" name="グループ化 28">
            <a:extLst>
              <a:ext uri="{FF2B5EF4-FFF2-40B4-BE49-F238E27FC236}">
                <a16:creationId xmlns:a16="http://schemas.microsoft.com/office/drawing/2014/main" id="{1EAFA030-7EC9-43DA-B7B1-2EF2ED48EF73}"/>
              </a:ext>
            </a:extLst>
          </p:cNvPr>
          <p:cNvGrpSpPr/>
          <p:nvPr/>
        </p:nvGrpSpPr>
        <p:grpSpPr>
          <a:xfrm>
            <a:off x="4180098" y="3111089"/>
            <a:ext cx="1240791" cy="584775"/>
            <a:chOff x="2228296" y="2803241"/>
            <a:chExt cx="1240791" cy="584775"/>
          </a:xfrm>
        </p:grpSpPr>
        <p:sp>
          <p:nvSpPr>
            <p:cNvPr id="30" name="吹き出し: 角を丸めた四角形 29">
              <a:extLst>
                <a:ext uri="{FF2B5EF4-FFF2-40B4-BE49-F238E27FC236}">
                  <a16:creationId xmlns:a16="http://schemas.microsoft.com/office/drawing/2014/main" id="{D3B62723-33CB-4B92-AB4B-BDB3FC363A3F}"/>
                </a:ext>
              </a:extLst>
            </p:cNvPr>
            <p:cNvSpPr/>
            <p:nvPr/>
          </p:nvSpPr>
          <p:spPr>
            <a:xfrm>
              <a:off x="2228296" y="2843751"/>
              <a:ext cx="1240791" cy="492679"/>
            </a:xfrm>
            <a:prstGeom prst="wedgeRoundRectCallout">
              <a:avLst>
                <a:gd name="adj1" fmla="val -58538"/>
                <a:gd name="adj2" fmla="val 28264"/>
                <a:gd name="adj3" fmla="val 16667"/>
              </a:avLst>
            </a:prstGeom>
            <a:solidFill>
              <a:srgbClr val="FFCCCC"/>
            </a:solidFill>
            <a:ln>
              <a:solidFill>
                <a:schemeClr val="tx1"/>
              </a:solidFill>
            </a:ln>
          </p:spPr>
          <p:style>
            <a:lnRef idx="1">
              <a:schemeClr val="accent4"/>
            </a:lnRef>
            <a:fillRef idx="2">
              <a:schemeClr val="accent4"/>
            </a:fillRef>
            <a:effectRef idx="1">
              <a:schemeClr val="accent4"/>
            </a:effectRef>
            <a:fontRef idx="minor">
              <a:schemeClr val="dk1"/>
            </a:fontRef>
          </p:style>
          <p:txBody>
            <a:bodyPr wrap="square" lIns="36000" tIns="0" rIns="36000" bIns="0" rtlCol="0" anchor="ctr">
              <a:spAutoFit/>
            </a:bodyPr>
            <a:lstStyle/>
            <a:p>
              <a:pPr algn="ctr"/>
              <a:endParaRPr kumimoji="1" lang="ja-JP" altLang="en-US" sz="1200" dirty="0">
                <a:latin typeface="メイリオ" panose="020B0604030504040204" pitchFamily="50" charset="-128"/>
                <a:ea typeface="メイリオ" panose="020B0604030504040204" pitchFamily="50" charset="-128"/>
              </a:endParaRPr>
            </a:p>
          </p:txBody>
        </p:sp>
        <p:sp>
          <p:nvSpPr>
            <p:cNvPr id="34" name="テキスト ボックス 33">
              <a:extLst>
                <a:ext uri="{FF2B5EF4-FFF2-40B4-BE49-F238E27FC236}">
                  <a16:creationId xmlns:a16="http://schemas.microsoft.com/office/drawing/2014/main" id="{60789371-6243-414D-8D92-E10ED09B49D2}"/>
                </a:ext>
              </a:extLst>
            </p:cNvPr>
            <p:cNvSpPr txBox="1"/>
            <p:nvPr/>
          </p:nvSpPr>
          <p:spPr>
            <a:xfrm>
              <a:off x="2331940" y="2803241"/>
              <a:ext cx="1068690" cy="584775"/>
            </a:xfrm>
            <a:prstGeom prst="rect">
              <a:avLst/>
            </a:prstGeom>
            <a:noFill/>
          </p:spPr>
          <p:txBody>
            <a:bodyPr wrap="none" rtlCol="0">
              <a:spAutoFit/>
            </a:bodyPr>
            <a:lstStyle/>
            <a:p>
              <a:pPr algn="ctr"/>
              <a:r>
                <a:rPr kumimoji="1" lang="ja-JP" altLang="en-US" sz="1400" dirty="0"/>
                <a:t>作成ガイド</a:t>
              </a:r>
              <a:endParaRPr kumimoji="1" lang="en-US" altLang="ja-JP" sz="1400" dirty="0"/>
            </a:p>
            <a:p>
              <a:r>
                <a:rPr lang="en-US" altLang="ja-JP" dirty="0"/>
                <a:t>19</a:t>
              </a:r>
              <a:r>
                <a:rPr lang="ja-JP" altLang="en-US" dirty="0"/>
                <a:t>ページ</a:t>
              </a:r>
              <a:endParaRPr kumimoji="1" lang="ja-JP" altLang="en-US" dirty="0"/>
            </a:p>
          </p:txBody>
        </p:sp>
      </p:grpSp>
      <p:grpSp>
        <p:nvGrpSpPr>
          <p:cNvPr id="35" name="グループ化 34">
            <a:extLst>
              <a:ext uri="{FF2B5EF4-FFF2-40B4-BE49-F238E27FC236}">
                <a16:creationId xmlns:a16="http://schemas.microsoft.com/office/drawing/2014/main" id="{4454B86D-1A1A-47D3-A80F-D3144ABB8C6E}"/>
              </a:ext>
            </a:extLst>
          </p:cNvPr>
          <p:cNvGrpSpPr/>
          <p:nvPr/>
        </p:nvGrpSpPr>
        <p:grpSpPr>
          <a:xfrm>
            <a:off x="5000010" y="5046569"/>
            <a:ext cx="1240791" cy="584775"/>
            <a:chOff x="2228296" y="2803241"/>
            <a:chExt cx="1240791" cy="584775"/>
          </a:xfrm>
        </p:grpSpPr>
        <p:sp>
          <p:nvSpPr>
            <p:cNvPr id="39" name="吹き出し: 角を丸めた四角形 38">
              <a:extLst>
                <a:ext uri="{FF2B5EF4-FFF2-40B4-BE49-F238E27FC236}">
                  <a16:creationId xmlns:a16="http://schemas.microsoft.com/office/drawing/2014/main" id="{00529694-8478-40B5-B5C6-25783622B20B}"/>
                </a:ext>
              </a:extLst>
            </p:cNvPr>
            <p:cNvSpPr/>
            <p:nvPr/>
          </p:nvSpPr>
          <p:spPr>
            <a:xfrm>
              <a:off x="2228296" y="2843751"/>
              <a:ext cx="1240791" cy="492679"/>
            </a:xfrm>
            <a:prstGeom prst="wedgeRoundRectCallout">
              <a:avLst>
                <a:gd name="adj1" fmla="val -58538"/>
                <a:gd name="adj2" fmla="val 28264"/>
                <a:gd name="adj3" fmla="val 16667"/>
              </a:avLst>
            </a:prstGeom>
            <a:solidFill>
              <a:srgbClr val="FFCCCC"/>
            </a:solidFill>
            <a:ln>
              <a:solidFill>
                <a:schemeClr val="tx1"/>
              </a:solidFill>
            </a:ln>
          </p:spPr>
          <p:style>
            <a:lnRef idx="1">
              <a:schemeClr val="accent4"/>
            </a:lnRef>
            <a:fillRef idx="2">
              <a:schemeClr val="accent4"/>
            </a:fillRef>
            <a:effectRef idx="1">
              <a:schemeClr val="accent4"/>
            </a:effectRef>
            <a:fontRef idx="minor">
              <a:schemeClr val="dk1"/>
            </a:fontRef>
          </p:style>
          <p:txBody>
            <a:bodyPr wrap="square" lIns="36000" tIns="0" rIns="36000" bIns="0" rtlCol="0" anchor="ctr">
              <a:spAutoFit/>
            </a:bodyPr>
            <a:lstStyle/>
            <a:p>
              <a:pPr algn="ctr"/>
              <a:endParaRPr kumimoji="1" lang="ja-JP" altLang="en-US" sz="1200" dirty="0">
                <a:latin typeface="メイリオ" panose="020B0604030504040204" pitchFamily="50" charset="-128"/>
                <a:ea typeface="メイリオ" panose="020B0604030504040204" pitchFamily="50" charset="-128"/>
              </a:endParaRPr>
            </a:p>
          </p:txBody>
        </p:sp>
        <p:sp>
          <p:nvSpPr>
            <p:cNvPr id="40" name="テキスト ボックス 39">
              <a:extLst>
                <a:ext uri="{FF2B5EF4-FFF2-40B4-BE49-F238E27FC236}">
                  <a16:creationId xmlns:a16="http://schemas.microsoft.com/office/drawing/2014/main" id="{C89A6DED-E1FC-451C-8F4A-4DAA050E800C}"/>
                </a:ext>
              </a:extLst>
            </p:cNvPr>
            <p:cNvSpPr txBox="1"/>
            <p:nvPr/>
          </p:nvSpPr>
          <p:spPr>
            <a:xfrm>
              <a:off x="2331940" y="2803241"/>
              <a:ext cx="1068690" cy="584775"/>
            </a:xfrm>
            <a:prstGeom prst="rect">
              <a:avLst/>
            </a:prstGeom>
            <a:noFill/>
          </p:spPr>
          <p:txBody>
            <a:bodyPr wrap="none" rtlCol="0">
              <a:spAutoFit/>
            </a:bodyPr>
            <a:lstStyle/>
            <a:p>
              <a:pPr algn="ctr"/>
              <a:r>
                <a:rPr kumimoji="1" lang="ja-JP" altLang="en-US" sz="1400" dirty="0"/>
                <a:t>作成ガイド</a:t>
              </a:r>
              <a:endParaRPr kumimoji="1" lang="en-US" altLang="ja-JP" sz="1400" dirty="0"/>
            </a:p>
            <a:p>
              <a:r>
                <a:rPr lang="en-US" altLang="ja-JP" dirty="0"/>
                <a:t>29</a:t>
              </a:r>
              <a:r>
                <a:rPr lang="ja-JP" altLang="en-US" dirty="0"/>
                <a:t>ページ</a:t>
              </a:r>
              <a:endParaRPr kumimoji="1" lang="ja-JP" altLang="en-US" dirty="0"/>
            </a:p>
          </p:txBody>
        </p:sp>
      </p:grpSp>
      <p:grpSp>
        <p:nvGrpSpPr>
          <p:cNvPr id="41" name="グループ化 40">
            <a:extLst>
              <a:ext uri="{FF2B5EF4-FFF2-40B4-BE49-F238E27FC236}">
                <a16:creationId xmlns:a16="http://schemas.microsoft.com/office/drawing/2014/main" id="{03C03EE1-AE31-4601-A146-5A0F0ACF51BD}"/>
              </a:ext>
            </a:extLst>
          </p:cNvPr>
          <p:cNvGrpSpPr/>
          <p:nvPr/>
        </p:nvGrpSpPr>
        <p:grpSpPr>
          <a:xfrm>
            <a:off x="7608016" y="5357465"/>
            <a:ext cx="1240791" cy="584775"/>
            <a:chOff x="2228296" y="2803241"/>
            <a:chExt cx="1240791" cy="584775"/>
          </a:xfrm>
        </p:grpSpPr>
        <p:sp>
          <p:nvSpPr>
            <p:cNvPr id="42" name="吹き出し: 角を丸めた四角形 41">
              <a:extLst>
                <a:ext uri="{FF2B5EF4-FFF2-40B4-BE49-F238E27FC236}">
                  <a16:creationId xmlns:a16="http://schemas.microsoft.com/office/drawing/2014/main" id="{A06F19E4-7D63-48BC-B0C8-269A1AFED7BC}"/>
                </a:ext>
              </a:extLst>
            </p:cNvPr>
            <p:cNvSpPr/>
            <p:nvPr/>
          </p:nvSpPr>
          <p:spPr>
            <a:xfrm>
              <a:off x="2228296" y="2843751"/>
              <a:ext cx="1240791" cy="492679"/>
            </a:xfrm>
            <a:prstGeom prst="wedgeRoundRectCallout">
              <a:avLst>
                <a:gd name="adj1" fmla="val -58538"/>
                <a:gd name="adj2" fmla="val 28264"/>
                <a:gd name="adj3" fmla="val 16667"/>
              </a:avLst>
            </a:prstGeom>
            <a:solidFill>
              <a:srgbClr val="FFCCCC"/>
            </a:solidFill>
            <a:ln>
              <a:solidFill>
                <a:schemeClr val="tx1"/>
              </a:solidFill>
            </a:ln>
          </p:spPr>
          <p:style>
            <a:lnRef idx="1">
              <a:schemeClr val="accent4"/>
            </a:lnRef>
            <a:fillRef idx="2">
              <a:schemeClr val="accent4"/>
            </a:fillRef>
            <a:effectRef idx="1">
              <a:schemeClr val="accent4"/>
            </a:effectRef>
            <a:fontRef idx="minor">
              <a:schemeClr val="dk1"/>
            </a:fontRef>
          </p:style>
          <p:txBody>
            <a:bodyPr wrap="square" lIns="36000" tIns="0" rIns="36000" bIns="0" rtlCol="0" anchor="ctr">
              <a:spAutoFit/>
            </a:bodyPr>
            <a:lstStyle/>
            <a:p>
              <a:pPr algn="ctr"/>
              <a:endParaRPr kumimoji="1" lang="ja-JP" altLang="en-US" sz="1200" dirty="0">
                <a:latin typeface="メイリオ" panose="020B0604030504040204" pitchFamily="50" charset="-128"/>
                <a:ea typeface="メイリオ" panose="020B0604030504040204" pitchFamily="50" charset="-128"/>
              </a:endParaRPr>
            </a:p>
          </p:txBody>
        </p:sp>
        <p:sp>
          <p:nvSpPr>
            <p:cNvPr id="44" name="テキスト ボックス 43">
              <a:extLst>
                <a:ext uri="{FF2B5EF4-FFF2-40B4-BE49-F238E27FC236}">
                  <a16:creationId xmlns:a16="http://schemas.microsoft.com/office/drawing/2014/main" id="{52AEF5E9-4BF2-42D9-B3AC-4FD9EF24E71A}"/>
                </a:ext>
              </a:extLst>
            </p:cNvPr>
            <p:cNvSpPr txBox="1"/>
            <p:nvPr/>
          </p:nvSpPr>
          <p:spPr>
            <a:xfrm>
              <a:off x="2331940" y="2803241"/>
              <a:ext cx="1068690" cy="584775"/>
            </a:xfrm>
            <a:prstGeom prst="rect">
              <a:avLst/>
            </a:prstGeom>
            <a:noFill/>
          </p:spPr>
          <p:txBody>
            <a:bodyPr wrap="none" rtlCol="0">
              <a:spAutoFit/>
            </a:bodyPr>
            <a:lstStyle/>
            <a:p>
              <a:pPr algn="ctr"/>
              <a:r>
                <a:rPr kumimoji="1" lang="ja-JP" altLang="en-US" sz="1400" dirty="0"/>
                <a:t>作成ガイド</a:t>
              </a:r>
              <a:endParaRPr kumimoji="1" lang="en-US" altLang="ja-JP" sz="1400" dirty="0"/>
            </a:p>
            <a:p>
              <a:r>
                <a:rPr lang="en-US" altLang="ja-JP" dirty="0"/>
                <a:t>31</a:t>
              </a:r>
              <a:r>
                <a:rPr lang="ja-JP" altLang="en-US" dirty="0"/>
                <a:t>ページ</a:t>
              </a:r>
              <a:endParaRPr kumimoji="1" lang="ja-JP" altLang="en-US" dirty="0"/>
            </a:p>
          </p:txBody>
        </p:sp>
      </p:grpSp>
      <p:sp>
        <p:nvSpPr>
          <p:cNvPr id="8" name="テキスト ボックス 7">
            <a:extLst>
              <a:ext uri="{FF2B5EF4-FFF2-40B4-BE49-F238E27FC236}">
                <a16:creationId xmlns:a16="http://schemas.microsoft.com/office/drawing/2014/main" id="{6FB34E83-0ECE-488C-B2F1-5D6D577564E5}"/>
              </a:ext>
            </a:extLst>
          </p:cNvPr>
          <p:cNvSpPr txBox="1"/>
          <p:nvPr/>
        </p:nvSpPr>
        <p:spPr>
          <a:xfrm>
            <a:off x="408981" y="6119447"/>
            <a:ext cx="3764172" cy="276999"/>
          </a:xfrm>
          <a:prstGeom prst="rect">
            <a:avLst/>
          </a:prstGeom>
          <a:noFill/>
        </p:spPr>
        <p:txBody>
          <a:bodyPr wrap="none" rtlCol="0">
            <a:spAutoFit/>
          </a:bodyPr>
          <a:lstStyle/>
          <a:p>
            <a:r>
              <a:rPr kumimoji="1" lang="en-US" altLang="ja-JP" sz="1200" dirty="0"/>
              <a:t>※</a:t>
            </a:r>
            <a:r>
              <a:rPr kumimoji="1" lang="ja-JP" altLang="en-US" sz="1200" dirty="0"/>
              <a:t>作成ガイドの参照ページは「火口周辺の単独施設版」</a:t>
            </a:r>
          </a:p>
        </p:txBody>
      </p:sp>
    </p:spTree>
    <p:extLst>
      <p:ext uri="{BB962C8B-B14F-4D97-AF65-F5344CB8AC3E}">
        <p14:creationId xmlns:p14="http://schemas.microsoft.com/office/powerpoint/2010/main" val="25878604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D778D43A-5BF9-46E4-AC3F-78BA9205EDE9}"/>
              </a:ext>
            </a:extLst>
          </p:cNvPr>
          <p:cNvSpPr/>
          <p:nvPr/>
        </p:nvSpPr>
        <p:spPr>
          <a:xfrm>
            <a:off x="275771" y="3767909"/>
            <a:ext cx="9522235" cy="1279030"/>
          </a:xfrm>
          <a:prstGeom prst="rect">
            <a:avLst/>
          </a:prstGeom>
          <a:solidFill>
            <a:schemeClr val="accent5">
              <a:lumMod val="20000"/>
              <a:lumOff val="8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テキスト ボックス 14"/>
          <p:cNvSpPr txBox="1"/>
          <p:nvPr/>
        </p:nvSpPr>
        <p:spPr>
          <a:xfrm>
            <a:off x="114007" y="1467650"/>
            <a:ext cx="9684000" cy="4565352"/>
          </a:xfrm>
          <a:prstGeom prst="rect">
            <a:avLst/>
          </a:prstGeom>
          <a:noFill/>
          <a:ln w="38100">
            <a:solidFill>
              <a:schemeClr val="tx1"/>
            </a:solidFill>
          </a:ln>
        </p:spPr>
        <p:txBody>
          <a:bodyPr wrap="square" rtlCol="0">
            <a:spAutoFit/>
          </a:bodyPr>
          <a:lstStyle/>
          <a:p>
            <a:pPr>
              <a:lnSpc>
                <a:spcPts val="3500"/>
              </a:lnSpc>
            </a:pPr>
            <a:r>
              <a:rPr kumimoji="1" lang="ja-JP" altLang="en-US" sz="2400" dirty="0"/>
              <a:t>１</a:t>
            </a:r>
            <a:r>
              <a:rPr kumimoji="1" lang="en-US" altLang="ja-JP" sz="2400" dirty="0"/>
              <a:t>.</a:t>
            </a:r>
            <a:r>
              <a:rPr kumimoji="1" lang="ja-JP" altLang="en-US" sz="2400" dirty="0"/>
              <a:t>　計画の目的</a:t>
            </a:r>
            <a:endParaRPr kumimoji="1" lang="en-US" altLang="ja-JP" sz="2400" dirty="0"/>
          </a:p>
          <a:p>
            <a:pPr>
              <a:lnSpc>
                <a:spcPts val="3500"/>
              </a:lnSpc>
            </a:pPr>
            <a:r>
              <a:rPr lang="ja-JP" altLang="en-US" sz="2400" dirty="0"/>
              <a:t>２</a:t>
            </a:r>
            <a:r>
              <a:rPr lang="en-US" altLang="ja-JP" sz="2400" dirty="0"/>
              <a:t>.</a:t>
            </a:r>
            <a:r>
              <a:rPr lang="ja-JP" altLang="en-US" sz="2400" dirty="0"/>
              <a:t>　施設の置かれた状況</a:t>
            </a:r>
            <a:endParaRPr lang="en-US" altLang="ja-JP" sz="2400" dirty="0"/>
          </a:p>
          <a:p>
            <a:pPr>
              <a:lnSpc>
                <a:spcPts val="3500"/>
              </a:lnSpc>
            </a:pPr>
            <a:r>
              <a:rPr kumimoji="1" lang="ja-JP" altLang="en-US" sz="2400" dirty="0"/>
              <a:t>３</a:t>
            </a:r>
            <a:r>
              <a:rPr kumimoji="1" lang="en-US" altLang="ja-JP" sz="2400" dirty="0"/>
              <a:t>.</a:t>
            </a:r>
            <a:r>
              <a:rPr kumimoji="1" lang="ja-JP" altLang="en-US" sz="2400" dirty="0"/>
              <a:t>　避難確保計画の対象とすべき人数及び範囲</a:t>
            </a:r>
            <a:endParaRPr kumimoji="1" lang="en-US" altLang="ja-JP" sz="2400" dirty="0"/>
          </a:p>
          <a:p>
            <a:pPr>
              <a:lnSpc>
                <a:spcPts val="3500"/>
              </a:lnSpc>
            </a:pPr>
            <a:r>
              <a:rPr lang="ja-JP" altLang="en-US" sz="2400" dirty="0"/>
              <a:t>４</a:t>
            </a:r>
            <a:r>
              <a:rPr lang="en-US" altLang="ja-JP" sz="2400" dirty="0"/>
              <a:t>.</a:t>
            </a:r>
            <a:r>
              <a:rPr lang="ja-JP" altLang="en-US" sz="2400" dirty="0"/>
              <a:t>　防災体制</a:t>
            </a:r>
            <a:endParaRPr lang="en-US" altLang="ja-JP" sz="2400" dirty="0"/>
          </a:p>
          <a:p>
            <a:pPr>
              <a:lnSpc>
                <a:spcPts val="3500"/>
              </a:lnSpc>
            </a:pPr>
            <a:r>
              <a:rPr kumimoji="1" lang="ja-JP" altLang="en-US" sz="2400" dirty="0"/>
              <a:t>５</a:t>
            </a:r>
            <a:r>
              <a:rPr kumimoji="1" lang="en-US" altLang="ja-JP" sz="2400" dirty="0"/>
              <a:t>.</a:t>
            </a:r>
            <a:r>
              <a:rPr kumimoji="1" lang="ja-JP" altLang="en-US" sz="2400" dirty="0"/>
              <a:t>　情報伝達及び避難誘導</a:t>
            </a:r>
            <a:endParaRPr kumimoji="1" lang="en-US" altLang="ja-JP" sz="2400" dirty="0"/>
          </a:p>
          <a:p>
            <a:pPr marL="536575" indent="-536575">
              <a:lnSpc>
                <a:spcPts val="2800"/>
              </a:lnSpc>
            </a:pPr>
            <a:r>
              <a:rPr kumimoji="1" lang="ja-JP" altLang="en-US" sz="2000" dirty="0"/>
              <a:t> </a:t>
            </a:r>
            <a:r>
              <a:rPr kumimoji="1" lang="en-US" altLang="ja-JP" sz="2000" u="sng" dirty="0"/>
              <a:t>5.1</a:t>
            </a:r>
            <a:r>
              <a:rPr lang="ja-JP" altLang="en-US" sz="2000" u="sng" dirty="0"/>
              <a:t> </a:t>
            </a:r>
            <a:r>
              <a:rPr kumimoji="1" lang="ja-JP" altLang="en-US" sz="2000" u="sng" dirty="0"/>
              <a:t>噴火警戒レベルの引上げ等があっても立入規制の範囲外で避難を必要としない場合、又は火山の状況に関する解説情報（臨時）等が発表された場合</a:t>
            </a:r>
            <a:endParaRPr kumimoji="1" lang="en-US" altLang="ja-JP" sz="2000" u="sng" dirty="0"/>
          </a:p>
          <a:p>
            <a:pPr>
              <a:lnSpc>
                <a:spcPts val="2500"/>
              </a:lnSpc>
            </a:pPr>
            <a:r>
              <a:rPr lang="ja-JP" altLang="en-US" sz="2000" dirty="0"/>
              <a:t> </a:t>
            </a:r>
            <a:r>
              <a:rPr lang="en-US" altLang="ja-JP" sz="2000" u="sng" dirty="0"/>
              <a:t>5.2 </a:t>
            </a:r>
            <a:r>
              <a:rPr lang="ja-JP" altLang="en-US" sz="2000" u="sng" dirty="0"/>
              <a:t>噴火警戒レベルの引上げ等に対応した立入規制等により、避難が必要となった場合</a:t>
            </a:r>
            <a:endParaRPr lang="en-US" altLang="ja-JP" sz="2000" u="sng" dirty="0"/>
          </a:p>
          <a:p>
            <a:pPr>
              <a:lnSpc>
                <a:spcPts val="2500"/>
              </a:lnSpc>
            </a:pPr>
            <a:r>
              <a:rPr lang="ja-JP" altLang="en-US" sz="2000" dirty="0"/>
              <a:t> </a:t>
            </a:r>
            <a:r>
              <a:rPr kumimoji="1" lang="en-US" altLang="ja-JP" sz="2000" u="sng" dirty="0"/>
              <a:t>5.4 </a:t>
            </a:r>
            <a:r>
              <a:rPr kumimoji="1" lang="ja-JP" altLang="en-US" sz="2000" u="sng" spc="-140" dirty="0"/>
              <a:t>事前に噴火警戒レベルが引き上げられないまま居住地域に影響を及ぼす噴火に至った場合</a:t>
            </a:r>
            <a:endParaRPr kumimoji="1" lang="en-US" altLang="ja-JP" sz="2000" u="sng" spc="-140" dirty="0"/>
          </a:p>
          <a:p>
            <a:pPr>
              <a:lnSpc>
                <a:spcPts val="2500"/>
              </a:lnSpc>
              <a:spcBef>
                <a:spcPts val="600"/>
              </a:spcBef>
            </a:pPr>
            <a:r>
              <a:rPr lang="ja-JP" altLang="en-US" sz="2400" dirty="0"/>
              <a:t>６</a:t>
            </a:r>
            <a:r>
              <a:rPr lang="en-US" altLang="ja-JP" sz="2400" dirty="0"/>
              <a:t>.</a:t>
            </a:r>
            <a:r>
              <a:rPr lang="ja-JP" altLang="en-US" sz="2400" dirty="0"/>
              <a:t>　資器材の配備等（必要な物資等）</a:t>
            </a:r>
            <a:endParaRPr lang="en-US" altLang="ja-JP" sz="2400" dirty="0"/>
          </a:p>
          <a:p>
            <a:pPr>
              <a:lnSpc>
                <a:spcPts val="800"/>
              </a:lnSpc>
            </a:pPr>
            <a:endParaRPr kumimoji="1" lang="en-US" altLang="ja-JP" sz="2400" dirty="0"/>
          </a:p>
          <a:p>
            <a:r>
              <a:rPr kumimoji="1" lang="ja-JP" altLang="en-US" sz="2400" dirty="0"/>
              <a:t>７</a:t>
            </a:r>
            <a:r>
              <a:rPr kumimoji="1" lang="en-US" altLang="ja-JP" sz="2400" dirty="0"/>
              <a:t>.</a:t>
            </a:r>
            <a:r>
              <a:rPr kumimoji="1" lang="ja-JP" altLang="en-US" sz="2400" dirty="0"/>
              <a:t>　防災教育及び訓練の実施、利用者等への周知・啓発</a:t>
            </a:r>
          </a:p>
        </p:txBody>
      </p:sp>
      <p:sp>
        <p:nvSpPr>
          <p:cNvPr id="5" name="テキスト ボックス 4">
            <a:extLst>
              <a:ext uri="{FF2B5EF4-FFF2-40B4-BE49-F238E27FC236}">
                <a16:creationId xmlns:a16="http://schemas.microsoft.com/office/drawing/2014/main" id="{455FAD8D-FF79-4685-B506-7EE7FC9D60B0}"/>
              </a:ext>
            </a:extLst>
          </p:cNvPr>
          <p:cNvSpPr txBox="1"/>
          <p:nvPr/>
        </p:nvSpPr>
        <p:spPr>
          <a:xfrm>
            <a:off x="1" y="0"/>
            <a:ext cx="9906000" cy="584775"/>
          </a:xfrm>
          <a:prstGeom prst="rect">
            <a:avLst/>
          </a:prstGeom>
          <a:solidFill>
            <a:srgbClr val="1212E0"/>
          </a:solidFill>
        </p:spPr>
        <p:txBody>
          <a:bodyPr wrap="square" rtlCol="0">
            <a:spAutoFit/>
          </a:bodyPr>
          <a:lstStyle/>
          <a:p>
            <a:r>
              <a:rPr lang="ja-JP" altLang="en-US" sz="3200">
                <a:solidFill>
                  <a:schemeClr val="bg1"/>
                </a:solidFill>
                <a:latin typeface="HGS創英角ｺﾞｼｯｸUB" panose="020B0900000000000000" pitchFamily="50" charset="-128"/>
                <a:ea typeface="HGS創英角ｺﾞｼｯｸUB" panose="020B0900000000000000" pitchFamily="50" charset="-128"/>
              </a:rPr>
              <a:t>避難確保計画に記載する項目</a:t>
            </a:r>
            <a:endParaRPr lang="zh-TW" altLang="en-US" sz="3200">
              <a:solidFill>
                <a:schemeClr val="bg1"/>
              </a:solidFill>
              <a:latin typeface="HGS創英角ｺﾞｼｯｸUB" panose="020B0900000000000000" pitchFamily="50" charset="-128"/>
              <a:ea typeface="HGS創英角ｺﾞｼｯｸUB" panose="020B0900000000000000" pitchFamily="50" charset="-128"/>
            </a:endParaRPr>
          </a:p>
        </p:txBody>
      </p:sp>
      <p:sp>
        <p:nvSpPr>
          <p:cNvPr id="25" name="テキスト ボックス 24">
            <a:extLst>
              <a:ext uri="{FF2B5EF4-FFF2-40B4-BE49-F238E27FC236}">
                <a16:creationId xmlns:a16="http://schemas.microsoft.com/office/drawing/2014/main" id="{1F5EE3EE-AFCC-48B1-95A7-FD218B38D3D7}"/>
              </a:ext>
            </a:extLst>
          </p:cNvPr>
          <p:cNvSpPr txBox="1"/>
          <p:nvPr/>
        </p:nvSpPr>
        <p:spPr>
          <a:xfrm>
            <a:off x="21000" y="610751"/>
            <a:ext cx="9864000" cy="461665"/>
          </a:xfrm>
          <a:prstGeom prst="rect">
            <a:avLst/>
          </a:prstGeom>
          <a:noFill/>
          <a:ln>
            <a:solidFill>
              <a:srgbClr val="0000FF"/>
            </a:solidFill>
          </a:ln>
        </p:spPr>
        <p:txBody>
          <a:bodyPr wrap="square" rtlCol="0">
            <a:spAutoFit/>
          </a:bodyPr>
          <a:lstStyle/>
          <a:p>
            <a:r>
              <a:rPr lang="ja-JP" altLang="en-US" sz="2400">
                <a:solidFill>
                  <a:srgbClr val="0000FF"/>
                </a:solidFill>
                <a:latin typeface="+mn-ea"/>
              </a:rPr>
              <a:t>記載事項</a:t>
            </a:r>
            <a:endParaRPr lang="en-US" altLang="ja-JP" sz="2400">
              <a:solidFill>
                <a:srgbClr val="0000FF"/>
              </a:solidFill>
              <a:latin typeface="+mn-ea"/>
            </a:endParaRPr>
          </a:p>
        </p:txBody>
      </p:sp>
      <p:sp>
        <p:nvSpPr>
          <p:cNvPr id="27" name="正方形/長方形 26">
            <a:extLst>
              <a:ext uri="{FF2B5EF4-FFF2-40B4-BE49-F238E27FC236}">
                <a16:creationId xmlns:a16="http://schemas.microsoft.com/office/drawing/2014/main" id="{05B90252-EFFE-47FB-A51F-4BEFA7D8FC6A}"/>
              </a:ext>
            </a:extLst>
          </p:cNvPr>
          <p:cNvSpPr/>
          <p:nvPr/>
        </p:nvSpPr>
        <p:spPr>
          <a:xfrm>
            <a:off x="21000" y="618371"/>
            <a:ext cx="9885000" cy="6224979"/>
          </a:xfrm>
          <a:prstGeom prst="rect">
            <a:avLst/>
          </a:prstGeom>
          <a:noFill/>
          <a:ln w="2857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正方形/長方形 3">
            <a:extLst>
              <a:ext uri="{FF2B5EF4-FFF2-40B4-BE49-F238E27FC236}">
                <a16:creationId xmlns:a16="http://schemas.microsoft.com/office/drawing/2014/main" id="{C32043F8-0DFA-4F58-B466-9F02493B5E93}"/>
              </a:ext>
            </a:extLst>
          </p:cNvPr>
          <p:cNvSpPr/>
          <p:nvPr/>
        </p:nvSpPr>
        <p:spPr>
          <a:xfrm>
            <a:off x="21000" y="1051202"/>
            <a:ext cx="4938204" cy="461665"/>
          </a:xfrm>
          <a:prstGeom prst="rect">
            <a:avLst/>
          </a:prstGeom>
        </p:spPr>
        <p:txBody>
          <a:bodyPr wrap="square">
            <a:spAutoFit/>
          </a:bodyPr>
          <a:lstStyle/>
          <a:p>
            <a:r>
              <a:rPr lang="ja-JP" altLang="en-US" sz="2400"/>
              <a:t>避難確保計画に記載する項目</a:t>
            </a:r>
          </a:p>
        </p:txBody>
      </p:sp>
      <p:cxnSp>
        <p:nvCxnSpPr>
          <p:cNvPr id="33" name="直線コネクタ 32">
            <a:extLst>
              <a:ext uri="{FF2B5EF4-FFF2-40B4-BE49-F238E27FC236}">
                <a16:creationId xmlns:a16="http://schemas.microsoft.com/office/drawing/2014/main" id="{B4EBA836-68E5-4A3A-8A48-F525CD8FA162}"/>
              </a:ext>
            </a:extLst>
          </p:cNvPr>
          <p:cNvCxnSpPr>
            <a:cxnSpLocks/>
          </p:cNvCxnSpPr>
          <p:nvPr/>
        </p:nvCxnSpPr>
        <p:spPr>
          <a:xfrm>
            <a:off x="643441" y="3252693"/>
            <a:ext cx="1329655" cy="0"/>
          </a:xfrm>
          <a:prstGeom prst="line">
            <a:avLst/>
          </a:prstGeom>
          <a:ln w="5715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4" name="直線コネクタ 33">
            <a:extLst>
              <a:ext uri="{FF2B5EF4-FFF2-40B4-BE49-F238E27FC236}">
                <a16:creationId xmlns:a16="http://schemas.microsoft.com/office/drawing/2014/main" id="{7AE600A6-A921-4C50-A566-CFA3B80F7A0C}"/>
              </a:ext>
            </a:extLst>
          </p:cNvPr>
          <p:cNvCxnSpPr>
            <a:cxnSpLocks/>
          </p:cNvCxnSpPr>
          <p:nvPr/>
        </p:nvCxnSpPr>
        <p:spPr>
          <a:xfrm>
            <a:off x="614413" y="3689912"/>
            <a:ext cx="1693686" cy="0"/>
          </a:xfrm>
          <a:prstGeom prst="line">
            <a:avLst/>
          </a:prstGeom>
          <a:ln w="5715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5" name="直線コネクタ 34">
            <a:extLst>
              <a:ext uri="{FF2B5EF4-FFF2-40B4-BE49-F238E27FC236}">
                <a16:creationId xmlns:a16="http://schemas.microsoft.com/office/drawing/2014/main" id="{43708358-A34F-4B80-A75C-79EE8F2A1E61}"/>
              </a:ext>
            </a:extLst>
          </p:cNvPr>
          <p:cNvCxnSpPr>
            <a:cxnSpLocks/>
          </p:cNvCxnSpPr>
          <p:nvPr/>
        </p:nvCxnSpPr>
        <p:spPr>
          <a:xfrm>
            <a:off x="2466493" y="3671251"/>
            <a:ext cx="1693686" cy="0"/>
          </a:xfrm>
          <a:prstGeom prst="line">
            <a:avLst/>
          </a:prstGeom>
          <a:ln w="5715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8" name="テキスト ボックス 27">
            <a:extLst>
              <a:ext uri="{FF2B5EF4-FFF2-40B4-BE49-F238E27FC236}">
                <a16:creationId xmlns:a16="http://schemas.microsoft.com/office/drawing/2014/main" id="{0D3C55E6-9EAB-41F8-AA36-35E5B656C997}"/>
              </a:ext>
            </a:extLst>
          </p:cNvPr>
          <p:cNvSpPr txBox="1"/>
          <p:nvPr/>
        </p:nvSpPr>
        <p:spPr>
          <a:xfrm>
            <a:off x="7073900" y="14648"/>
            <a:ext cx="2765828" cy="584775"/>
          </a:xfrm>
          <a:prstGeom prst="rect">
            <a:avLst/>
          </a:prstGeom>
          <a:solidFill>
            <a:srgbClr val="FFFF00"/>
          </a:solidFill>
        </p:spPr>
        <p:txBody>
          <a:bodyPr wrap="square" rtlCol="0">
            <a:spAutoFit/>
          </a:bodyPr>
          <a:lstStyle/>
          <a:p>
            <a:r>
              <a:rPr lang="ja-JP" altLang="en-US">
                <a:solidFill>
                  <a:srgbClr val="FF0000"/>
                </a:solidFill>
              </a:rPr>
              <a:t>居住地域</a:t>
            </a:r>
            <a:r>
              <a:rPr lang="ja-JP" altLang="en-US"/>
              <a:t>版</a:t>
            </a:r>
            <a:endParaRPr lang="en-US" altLang="ja-JP"/>
          </a:p>
          <a:p>
            <a:r>
              <a:rPr lang="ja-JP" altLang="en-US" sz="1400"/>
              <a:t>（火口周辺は前のスライドを利用）</a:t>
            </a:r>
            <a:endParaRPr lang="ja-JP" altLang="ja-JP"/>
          </a:p>
        </p:txBody>
      </p:sp>
      <p:grpSp>
        <p:nvGrpSpPr>
          <p:cNvPr id="32" name="グループ化 31">
            <a:extLst>
              <a:ext uri="{FF2B5EF4-FFF2-40B4-BE49-F238E27FC236}">
                <a16:creationId xmlns:a16="http://schemas.microsoft.com/office/drawing/2014/main" id="{FFBCE296-61F9-402F-8DFC-2DA6FCBD12C8}"/>
              </a:ext>
            </a:extLst>
          </p:cNvPr>
          <p:cNvGrpSpPr/>
          <p:nvPr/>
        </p:nvGrpSpPr>
        <p:grpSpPr>
          <a:xfrm>
            <a:off x="7073901" y="733369"/>
            <a:ext cx="2713520" cy="2746881"/>
            <a:chOff x="7169194" y="1537193"/>
            <a:chExt cx="2713520" cy="2746881"/>
          </a:xfrm>
        </p:grpSpPr>
        <p:sp>
          <p:nvSpPr>
            <p:cNvPr id="40" name="四角形: 角を丸くする 39">
              <a:extLst>
                <a:ext uri="{FF2B5EF4-FFF2-40B4-BE49-F238E27FC236}">
                  <a16:creationId xmlns:a16="http://schemas.microsoft.com/office/drawing/2014/main" id="{E35AF0A2-A97A-47BD-B756-A32E3547D047}"/>
                </a:ext>
              </a:extLst>
            </p:cNvPr>
            <p:cNvSpPr/>
            <p:nvPr/>
          </p:nvSpPr>
          <p:spPr>
            <a:xfrm>
              <a:off x="7169194" y="1537193"/>
              <a:ext cx="2713520" cy="1799204"/>
            </a:xfrm>
            <a:prstGeom prst="roundRect">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kumimoji="1" lang="en-US" altLang="ja-JP">
                <a:solidFill>
                  <a:srgbClr val="FF0000"/>
                </a:solidFill>
              </a:endParaRPr>
            </a:p>
            <a:p>
              <a:endParaRPr kumimoji="1" lang="en-US" altLang="ja-JP">
                <a:solidFill>
                  <a:srgbClr val="FF0000"/>
                </a:solidFill>
              </a:endParaRPr>
            </a:p>
            <a:p>
              <a:r>
                <a:rPr kumimoji="1" lang="ja-JP" altLang="en-US">
                  <a:solidFill>
                    <a:srgbClr val="FF0000"/>
                  </a:solidFill>
                </a:rPr>
                <a:t>青の吹き出しは避難確保計画を作成する際のポイントになるためしっかりと説明しましょう。</a:t>
              </a:r>
            </a:p>
          </p:txBody>
        </p:sp>
        <p:pic>
          <p:nvPicPr>
            <p:cNvPr id="42" name="図 41">
              <a:extLst>
                <a:ext uri="{FF2B5EF4-FFF2-40B4-BE49-F238E27FC236}">
                  <a16:creationId xmlns:a16="http://schemas.microsoft.com/office/drawing/2014/main" id="{6F75EB3E-0CE2-4630-BF9F-F9A2800D24E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098742" y="3360744"/>
              <a:ext cx="1240790" cy="923330"/>
            </a:xfrm>
            <a:prstGeom prst="rect">
              <a:avLst/>
            </a:prstGeom>
          </p:spPr>
        </p:pic>
        <p:sp>
          <p:nvSpPr>
            <p:cNvPr id="43" name="角丸四角形吹き出し 1">
              <a:extLst>
                <a:ext uri="{FF2B5EF4-FFF2-40B4-BE49-F238E27FC236}">
                  <a16:creationId xmlns:a16="http://schemas.microsoft.com/office/drawing/2014/main" id="{BF1FCD40-F49C-4227-BB41-4AFE492E1CA4}"/>
                </a:ext>
              </a:extLst>
            </p:cNvPr>
            <p:cNvSpPr/>
            <p:nvPr/>
          </p:nvSpPr>
          <p:spPr>
            <a:xfrm>
              <a:off x="7886110" y="1645407"/>
              <a:ext cx="1405540" cy="336009"/>
            </a:xfrm>
            <a:prstGeom prst="wedgeRoundRectCallout">
              <a:avLst>
                <a:gd name="adj1" fmla="val 4892"/>
                <a:gd name="adj2" fmla="val 91326"/>
                <a:gd name="adj3" fmla="val 16667"/>
              </a:avLst>
            </a:prstGeom>
            <a:solidFill>
              <a:srgbClr val="66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b="1">
                <a:solidFill>
                  <a:schemeClr val="tx1"/>
                </a:solidFill>
              </a:endParaRPr>
            </a:p>
          </p:txBody>
        </p:sp>
      </p:grpSp>
      <p:sp>
        <p:nvSpPr>
          <p:cNvPr id="3" name="スライド番号プレースホルダー 2">
            <a:extLst>
              <a:ext uri="{FF2B5EF4-FFF2-40B4-BE49-F238E27FC236}">
                <a16:creationId xmlns:a16="http://schemas.microsoft.com/office/drawing/2014/main" id="{034DC4C6-2354-49F4-BEF2-A1B7C6E151E4}"/>
              </a:ext>
            </a:extLst>
          </p:cNvPr>
          <p:cNvSpPr>
            <a:spLocks noGrp="1"/>
          </p:cNvSpPr>
          <p:nvPr>
            <p:ph type="sldNum" sz="quarter" idx="12"/>
          </p:nvPr>
        </p:nvSpPr>
        <p:spPr/>
        <p:txBody>
          <a:bodyPr/>
          <a:lstStyle/>
          <a:p>
            <a:r>
              <a:rPr kumimoji="1" lang="en-US" altLang="ja-JP" dirty="0"/>
              <a:t>29</a:t>
            </a:r>
            <a:endParaRPr kumimoji="1" lang="ja-JP" altLang="en-US" dirty="0"/>
          </a:p>
        </p:txBody>
      </p:sp>
      <p:cxnSp>
        <p:nvCxnSpPr>
          <p:cNvPr id="53" name="直線コネクタ 52">
            <a:extLst>
              <a:ext uri="{FF2B5EF4-FFF2-40B4-BE49-F238E27FC236}">
                <a16:creationId xmlns:a16="http://schemas.microsoft.com/office/drawing/2014/main" id="{3CB5C122-B0D3-402F-8CFB-72D2BF1421F3}"/>
              </a:ext>
            </a:extLst>
          </p:cNvPr>
          <p:cNvCxnSpPr>
            <a:cxnSpLocks/>
          </p:cNvCxnSpPr>
          <p:nvPr/>
        </p:nvCxnSpPr>
        <p:spPr>
          <a:xfrm>
            <a:off x="680763" y="5883635"/>
            <a:ext cx="1329655" cy="0"/>
          </a:xfrm>
          <a:prstGeom prst="line">
            <a:avLst/>
          </a:prstGeom>
          <a:ln w="5715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54" name="直線コネクタ 53">
            <a:extLst>
              <a:ext uri="{FF2B5EF4-FFF2-40B4-BE49-F238E27FC236}">
                <a16:creationId xmlns:a16="http://schemas.microsoft.com/office/drawing/2014/main" id="{7EA2F517-6A8E-42BC-B16F-74645439FD47}"/>
              </a:ext>
            </a:extLst>
          </p:cNvPr>
          <p:cNvCxnSpPr>
            <a:cxnSpLocks/>
          </p:cNvCxnSpPr>
          <p:nvPr/>
        </p:nvCxnSpPr>
        <p:spPr>
          <a:xfrm>
            <a:off x="2486190" y="5890969"/>
            <a:ext cx="678490" cy="0"/>
          </a:xfrm>
          <a:prstGeom prst="line">
            <a:avLst/>
          </a:prstGeom>
          <a:ln w="5715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55" name="直線コネクタ 54">
            <a:extLst>
              <a:ext uri="{FF2B5EF4-FFF2-40B4-BE49-F238E27FC236}">
                <a16:creationId xmlns:a16="http://schemas.microsoft.com/office/drawing/2014/main" id="{DC3D1C4A-5261-418E-8183-B0ACFAD60F6B}"/>
              </a:ext>
            </a:extLst>
          </p:cNvPr>
          <p:cNvCxnSpPr>
            <a:cxnSpLocks/>
          </p:cNvCxnSpPr>
          <p:nvPr/>
        </p:nvCxnSpPr>
        <p:spPr>
          <a:xfrm>
            <a:off x="680763" y="5454376"/>
            <a:ext cx="2129387" cy="0"/>
          </a:xfrm>
          <a:prstGeom prst="line">
            <a:avLst/>
          </a:prstGeom>
          <a:ln w="5715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grpSp>
        <p:nvGrpSpPr>
          <p:cNvPr id="26" name="グループ化 25">
            <a:extLst>
              <a:ext uri="{FF2B5EF4-FFF2-40B4-BE49-F238E27FC236}">
                <a16:creationId xmlns:a16="http://schemas.microsoft.com/office/drawing/2014/main" id="{02069A08-750D-467B-A1DF-16424AF2B33A}"/>
              </a:ext>
            </a:extLst>
          </p:cNvPr>
          <p:cNvGrpSpPr/>
          <p:nvPr/>
        </p:nvGrpSpPr>
        <p:grpSpPr>
          <a:xfrm>
            <a:off x="2189754" y="2803241"/>
            <a:ext cx="1240791" cy="584775"/>
            <a:chOff x="2228296" y="2803241"/>
            <a:chExt cx="1240791" cy="584775"/>
          </a:xfrm>
        </p:grpSpPr>
        <p:sp>
          <p:nvSpPr>
            <p:cNvPr id="29" name="吹き出し: 角を丸めた四角形 28">
              <a:extLst>
                <a:ext uri="{FF2B5EF4-FFF2-40B4-BE49-F238E27FC236}">
                  <a16:creationId xmlns:a16="http://schemas.microsoft.com/office/drawing/2014/main" id="{BE8495AE-C56D-44B7-AA52-281BFB81CEF0}"/>
                </a:ext>
              </a:extLst>
            </p:cNvPr>
            <p:cNvSpPr/>
            <p:nvPr/>
          </p:nvSpPr>
          <p:spPr>
            <a:xfrm>
              <a:off x="2228296" y="2843751"/>
              <a:ext cx="1240791" cy="492679"/>
            </a:xfrm>
            <a:prstGeom prst="wedgeRoundRectCallout">
              <a:avLst>
                <a:gd name="adj1" fmla="val -58538"/>
                <a:gd name="adj2" fmla="val 28264"/>
                <a:gd name="adj3" fmla="val 16667"/>
              </a:avLst>
            </a:prstGeom>
            <a:solidFill>
              <a:srgbClr val="FFCCCC"/>
            </a:solidFill>
            <a:ln>
              <a:solidFill>
                <a:schemeClr val="tx1"/>
              </a:solidFill>
            </a:ln>
          </p:spPr>
          <p:style>
            <a:lnRef idx="1">
              <a:schemeClr val="accent4"/>
            </a:lnRef>
            <a:fillRef idx="2">
              <a:schemeClr val="accent4"/>
            </a:fillRef>
            <a:effectRef idx="1">
              <a:schemeClr val="accent4"/>
            </a:effectRef>
            <a:fontRef idx="minor">
              <a:schemeClr val="dk1"/>
            </a:fontRef>
          </p:style>
          <p:txBody>
            <a:bodyPr wrap="square" lIns="36000" tIns="0" rIns="36000" bIns="0" rtlCol="0" anchor="ctr">
              <a:spAutoFit/>
            </a:bodyPr>
            <a:lstStyle/>
            <a:p>
              <a:pPr algn="ctr"/>
              <a:endParaRPr kumimoji="1" lang="ja-JP" altLang="en-US" sz="1200" dirty="0">
                <a:latin typeface="メイリオ" panose="020B0604030504040204" pitchFamily="50" charset="-128"/>
                <a:ea typeface="メイリオ" panose="020B0604030504040204" pitchFamily="50" charset="-128"/>
              </a:endParaRPr>
            </a:p>
          </p:txBody>
        </p:sp>
        <p:sp>
          <p:nvSpPr>
            <p:cNvPr id="30" name="テキスト ボックス 29">
              <a:extLst>
                <a:ext uri="{FF2B5EF4-FFF2-40B4-BE49-F238E27FC236}">
                  <a16:creationId xmlns:a16="http://schemas.microsoft.com/office/drawing/2014/main" id="{9D930569-F63B-40AB-95C6-244F675D1BB3}"/>
                </a:ext>
              </a:extLst>
            </p:cNvPr>
            <p:cNvSpPr txBox="1"/>
            <p:nvPr/>
          </p:nvSpPr>
          <p:spPr>
            <a:xfrm>
              <a:off x="2331940" y="2803241"/>
              <a:ext cx="1068690" cy="584775"/>
            </a:xfrm>
            <a:prstGeom prst="rect">
              <a:avLst/>
            </a:prstGeom>
            <a:noFill/>
          </p:spPr>
          <p:txBody>
            <a:bodyPr wrap="none" rtlCol="0">
              <a:spAutoFit/>
            </a:bodyPr>
            <a:lstStyle/>
            <a:p>
              <a:pPr algn="ctr"/>
              <a:r>
                <a:rPr kumimoji="1" lang="ja-JP" altLang="en-US" sz="1400" dirty="0"/>
                <a:t>作成ガイド</a:t>
              </a:r>
              <a:endParaRPr kumimoji="1" lang="en-US" altLang="ja-JP" sz="1400" dirty="0"/>
            </a:p>
            <a:p>
              <a:r>
                <a:rPr lang="en-US" altLang="ja-JP" dirty="0"/>
                <a:t>15</a:t>
              </a:r>
              <a:r>
                <a:rPr lang="ja-JP" altLang="en-US" dirty="0"/>
                <a:t>ページ</a:t>
              </a:r>
              <a:endParaRPr kumimoji="1" lang="ja-JP" altLang="en-US" dirty="0"/>
            </a:p>
          </p:txBody>
        </p:sp>
      </p:grpSp>
      <p:grpSp>
        <p:nvGrpSpPr>
          <p:cNvPr id="31" name="グループ化 30">
            <a:extLst>
              <a:ext uri="{FF2B5EF4-FFF2-40B4-BE49-F238E27FC236}">
                <a16:creationId xmlns:a16="http://schemas.microsoft.com/office/drawing/2014/main" id="{3AD653EE-1C3A-4CF3-A655-A90AE8E51621}"/>
              </a:ext>
            </a:extLst>
          </p:cNvPr>
          <p:cNvGrpSpPr/>
          <p:nvPr/>
        </p:nvGrpSpPr>
        <p:grpSpPr>
          <a:xfrm>
            <a:off x="4180098" y="3111089"/>
            <a:ext cx="1240791" cy="584775"/>
            <a:chOff x="2228296" y="2803241"/>
            <a:chExt cx="1240791" cy="584775"/>
          </a:xfrm>
        </p:grpSpPr>
        <p:sp>
          <p:nvSpPr>
            <p:cNvPr id="36" name="吹き出し: 角を丸めた四角形 35">
              <a:extLst>
                <a:ext uri="{FF2B5EF4-FFF2-40B4-BE49-F238E27FC236}">
                  <a16:creationId xmlns:a16="http://schemas.microsoft.com/office/drawing/2014/main" id="{E90CF8FC-C8D8-4B4C-B217-D84CDBBC294A}"/>
                </a:ext>
              </a:extLst>
            </p:cNvPr>
            <p:cNvSpPr/>
            <p:nvPr/>
          </p:nvSpPr>
          <p:spPr>
            <a:xfrm>
              <a:off x="2228296" y="2843751"/>
              <a:ext cx="1240791" cy="492679"/>
            </a:xfrm>
            <a:prstGeom prst="wedgeRoundRectCallout">
              <a:avLst>
                <a:gd name="adj1" fmla="val -58538"/>
                <a:gd name="adj2" fmla="val 28264"/>
                <a:gd name="adj3" fmla="val 16667"/>
              </a:avLst>
            </a:prstGeom>
            <a:solidFill>
              <a:srgbClr val="FFCCCC"/>
            </a:solidFill>
            <a:ln>
              <a:solidFill>
                <a:schemeClr val="tx1"/>
              </a:solidFill>
            </a:ln>
          </p:spPr>
          <p:style>
            <a:lnRef idx="1">
              <a:schemeClr val="accent4"/>
            </a:lnRef>
            <a:fillRef idx="2">
              <a:schemeClr val="accent4"/>
            </a:fillRef>
            <a:effectRef idx="1">
              <a:schemeClr val="accent4"/>
            </a:effectRef>
            <a:fontRef idx="minor">
              <a:schemeClr val="dk1"/>
            </a:fontRef>
          </p:style>
          <p:txBody>
            <a:bodyPr wrap="square" lIns="36000" tIns="0" rIns="36000" bIns="0" rtlCol="0" anchor="ctr">
              <a:spAutoFit/>
            </a:bodyPr>
            <a:lstStyle/>
            <a:p>
              <a:pPr algn="ctr"/>
              <a:endParaRPr kumimoji="1" lang="ja-JP" altLang="en-US" sz="1200" dirty="0">
                <a:latin typeface="メイリオ" panose="020B0604030504040204" pitchFamily="50" charset="-128"/>
                <a:ea typeface="メイリオ" panose="020B0604030504040204" pitchFamily="50" charset="-128"/>
              </a:endParaRPr>
            </a:p>
          </p:txBody>
        </p:sp>
        <p:sp>
          <p:nvSpPr>
            <p:cNvPr id="37" name="テキスト ボックス 36">
              <a:extLst>
                <a:ext uri="{FF2B5EF4-FFF2-40B4-BE49-F238E27FC236}">
                  <a16:creationId xmlns:a16="http://schemas.microsoft.com/office/drawing/2014/main" id="{D27FED29-3EBF-4452-893D-1B60D3324706}"/>
                </a:ext>
              </a:extLst>
            </p:cNvPr>
            <p:cNvSpPr txBox="1"/>
            <p:nvPr/>
          </p:nvSpPr>
          <p:spPr>
            <a:xfrm>
              <a:off x="2331940" y="2803241"/>
              <a:ext cx="1068690" cy="584775"/>
            </a:xfrm>
            <a:prstGeom prst="rect">
              <a:avLst/>
            </a:prstGeom>
            <a:noFill/>
          </p:spPr>
          <p:txBody>
            <a:bodyPr wrap="none" rtlCol="0">
              <a:spAutoFit/>
            </a:bodyPr>
            <a:lstStyle/>
            <a:p>
              <a:pPr algn="ctr"/>
              <a:r>
                <a:rPr kumimoji="1" lang="ja-JP" altLang="en-US" sz="1400" dirty="0"/>
                <a:t>作成ガイド</a:t>
              </a:r>
              <a:endParaRPr kumimoji="1" lang="en-US" altLang="ja-JP" sz="1400" dirty="0"/>
            </a:p>
            <a:p>
              <a:r>
                <a:rPr lang="en-US" altLang="ja-JP" dirty="0"/>
                <a:t>18</a:t>
              </a:r>
              <a:r>
                <a:rPr lang="ja-JP" altLang="en-US" dirty="0"/>
                <a:t>ページ</a:t>
              </a:r>
              <a:endParaRPr kumimoji="1" lang="ja-JP" altLang="en-US" dirty="0"/>
            </a:p>
          </p:txBody>
        </p:sp>
      </p:grpSp>
      <p:grpSp>
        <p:nvGrpSpPr>
          <p:cNvPr id="38" name="グループ化 37">
            <a:extLst>
              <a:ext uri="{FF2B5EF4-FFF2-40B4-BE49-F238E27FC236}">
                <a16:creationId xmlns:a16="http://schemas.microsoft.com/office/drawing/2014/main" id="{2E7575BD-8F6D-4CB1-974E-62D34D41435D}"/>
              </a:ext>
            </a:extLst>
          </p:cNvPr>
          <p:cNvGrpSpPr/>
          <p:nvPr/>
        </p:nvGrpSpPr>
        <p:grpSpPr>
          <a:xfrm>
            <a:off x="5000010" y="5046569"/>
            <a:ext cx="1240791" cy="584775"/>
            <a:chOff x="2228296" y="2803241"/>
            <a:chExt cx="1240791" cy="584775"/>
          </a:xfrm>
        </p:grpSpPr>
        <p:sp>
          <p:nvSpPr>
            <p:cNvPr id="39" name="吹き出し: 角を丸めた四角形 38">
              <a:extLst>
                <a:ext uri="{FF2B5EF4-FFF2-40B4-BE49-F238E27FC236}">
                  <a16:creationId xmlns:a16="http://schemas.microsoft.com/office/drawing/2014/main" id="{9F9F8849-846C-45B7-89A4-20023BDD3196}"/>
                </a:ext>
              </a:extLst>
            </p:cNvPr>
            <p:cNvSpPr/>
            <p:nvPr/>
          </p:nvSpPr>
          <p:spPr>
            <a:xfrm>
              <a:off x="2228296" y="2843751"/>
              <a:ext cx="1240791" cy="492679"/>
            </a:xfrm>
            <a:prstGeom prst="wedgeRoundRectCallout">
              <a:avLst>
                <a:gd name="adj1" fmla="val -58538"/>
                <a:gd name="adj2" fmla="val 28264"/>
                <a:gd name="adj3" fmla="val 16667"/>
              </a:avLst>
            </a:prstGeom>
            <a:solidFill>
              <a:srgbClr val="FFCCCC"/>
            </a:solidFill>
            <a:ln>
              <a:solidFill>
                <a:schemeClr val="tx1"/>
              </a:solidFill>
            </a:ln>
          </p:spPr>
          <p:style>
            <a:lnRef idx="1">
              <a:schemeClr val="accent4"/>
            </a:lnRef>
            <a:fillRef idx="2">
              <a:schemeClr val="accent4"/>
            </a:fillRef>
            <a:effectRef idx="1">
              <a:schemeClr val="accent4"/>
            </a:effectRef>
            <a:fontRef idx="minor">
              <a:schemeClr val="dk1"/>
            </a:fontRef>
          </p:style>
          <p:txBody>
            <a:bodyPr wrap="square" lIns="36000" tIns="0" rIns="36000" bIns="0" rtlCol="0" anchor="ctr">
              <a:spAutoFit/>
            </a:bodyPr>
            <a:lstStyle/>
            <a:p>
              <a:pPr algn="ctr"/>
              <a:endParaRPr kumimoji="1" lang="ja-JP" altLang="en-US" sz="1200" dirty="0">
                <a:latin typeface="メイリオ" panose="020B0604030504040204" pitchFamily="50" charset="-128"/>
                <a:ea typeface="メイリオ" panose="020B0604030504040204" pitchFamily="50" charset="-128"/>
              </a:endParaRPr>
            </a:p>
          </p:txBody>
        </p:sp>
        <p:sp>
          <p:nvSpPr>
            <p:cNvPr id="41" name="テキスト ボックス 40">
              <a:extLst>
                <a:ext uri="{FF2B5EF4-FFF2-40B4-BE49-F238E27FC236}">
                  <a16:creationId xmlns:a16="http://schemas.microsoft.com/office/drawing/2014/main" id="{428C9634-215E-4768-AD6B-DAFE737C352D}"/>
                </a:ext>
              </a:extLst>
            </p:cNvPr>
            <p:cNvSpPr txBox="1"/>
            <p:nvPr/>
          </p:nvSpPr>
          <p:spPr>
            <a:xfrm>
              <a:off x="2331940" y="2803241"/>
              <a:ext cx="1068690" cy="584775"/>
            </a:xfrm>
            <a:prstGeom prst="rect">
              <a:avLst/>
            </a:prstGeom>
            <a:noFill/>
          </p:spPr>
          <p:txBody>
            <a:bodyPr wrap="none" rtlCol="0">
              <a:spAutoFit/>
            </a:bodyPr>
            <a:lstStyle/>
            <a:p>
              <a:pPr algn="ctr"/>
              <a:r>
                <a:rPr kumimoji="1" lang="ja-JP" altLang="en-US" sz="1400" dirty="0"/>
                <a:t>作成ガイド</a:t>
              </a:r>
              <a:endParaRPr kumimoji="1" lang="en-US" altLang="ja-JP" sz="1400" dirty="0"/>
            </a:p>
            <a:p>
              <a:r>
                <a:rPr lang="en-US" altLang="ja-JP" dirty="0"/>
                <a:t>28</a:t>
              </a:r>
              <a:r>
                <a:rPr lang="ja-JP" altLang="en-US" dirty="0"/>
                <a:t>ページ</a:t>
              </a:r>
              <a:endParaRPr kumimoji="1" lang="ja-JP" altLang="en-US" dirty="0"/>
            </a:p>
          </p:txBody>
        </p:sp>
      </p:grpSp>
      <p:grpSp>
        <p:nvGrpSpPr>
          <p:cNvPr id="44" name="グループ化 43">
            <a:extLst>
              <a:ext uri="{FF2B5EF4-FFF2-40B4-BE49-F238E27FC236}">
                <a16:creationId xmlns:a16="http://schemas.microsoft.com/office/drawing/2014/main" id="{9E4CAD51-02F9-4621-9B7A-FFE7CA4A9CFC}"/>
              </a:ext>
            </a:extLst>
          </p:cNvPr>
          <p:cNvGrpSpPr/>
          <p:nvPr/>
        </p:nvGrpSpPr>
        <p:grpSpPr>
          <a:xfrm>
            <a:off x="7608016" y="5357465"/>
            <a:ext cx="1240791" cy="584775"/>
            <a:chOff x="2228296" y="2803241"/>
            <a:chExt cx="1240791" cy="584775"/>
          </a:xfrm>
        </p:grpSpPr>
        <p:sp>
          <p:nvSpPr>
            <p:cNvPr id="45" name="吹き出し: 角を丸めた四角形 44">
              <a:extLst>
                <a:ext uri="{FF2B5EF4-FFF2-40B4-BE49-F238E27FC236}">
                  <a16:creationId xmlns:a16="http://schemas.microsoft.com/office/drawing/2014/main" id="{38BBD243-E916-4BB9-9727-3047AEBE3B45}"/>
                </a:ext>
              </a:extLst>
            </p:cNvPr>
            <p:cNvSpPr/>
            <p:nvPr/>
          </p:nvSpPr>
          <p:spPr>
            <a:xfrm>
              <a:off x="2228296" y="2843751"/>
              <a:ext cx="1240791" cy="492679"/>
            </a:xfrm>
            <a:prstGeom prst="wedgeRoundRectCallout">
              <a:avLst>
                <a:gd name="adj1" fmla="val -58538"/>
                <a:gd name="adj2" fmla="val 28264"/>
                <a:gd name="adj3" fmla="val 16667"/>
              </a:avLst>
            </a:prstGeom>
            <a:solidFill>
              <a:srgbClr val="FFCCCC"/>
            </a:solidFill>
            <a:ln>
              <a:solidFill>
                <a:schemeClr val="tx1"/>
              </a:solidFill>
            </a:ln>
          </p:spPr>
          <p:style>
            <a:lnRef idx="1">
              <a:schemeClr val="accent4"/>
            </a:lnRef>
            <a:fillRef idx="2">
              <a:schemeClr val="accent4"/>
            </a:fillRef>
            <a:effectRef idx="1">
              <a:schemeClr val="accent4"/>
            </a:effectRef>
            <a:fontRef idx="minor">
              <a:schemeClr val="dk1"/>
            </a:fontRef>
          </p:style>
          <p:txBody>
            <a:bodyPr wrap="square" lIns="36000" tIns="0" rIns="36000" bIns="0" rtlCol="0" anchor="ctr">
              <a:spAutoFit/>
            </a:bodyPr>
            <a:lstStyle/>
            <a:p>
              <a:pPr algn="ctr"/>
              <a:endParaRPr kumimoji="1" lang="ja-JP" altLang="en-US" sz="1200" dirty="0">
                <a:latin typeface="メイリオ" panose="020B0604030504040204" pitchFamily="50" charset="-128"/>
                <a:ea typeface="メイリオ" panose="020B0604030504040204" pitchFamily="50" charset="-128"/>
              </a:endParaRPr>
            </a:p>
          </p:txBody>
        </p:sp>
        <p:sp>
          <p:nvSpPr>
            <p:cNvPr id="46" name="テキスト ボックス 45">
              <a:extLst>
                <a:ext uri="{FF2B5EF4-FFF2-40B4-BE49-F238E27FC236}">
                  <a16:creationId xmlns:a16="http://schemas.microsoft.com/office/drawing/2014/main" id="{5C6B7712-24EE-4E3B-8C52-7459D91CEDCC}"/>
                </a:ext>
              </a:extLst>
            </p:cNvPr>
            <p:cNvSpPr txBox="1"/>
            <p:nvPr/>
          </p:nvSpPr>
          <p:spPr>
            <a:xfrm>
              <a:off x="2331940" y="2803241"/>
              <a:ext cx="1068690" cy="584775"/>
            </a:xfrm>
            <a:prstGeom prst="rect">
              <a:avLst/>
            </a:prstGeom>
            <a:noFill/>
          </p:spPr>
          <p:txBody>
            <a:bodyPr wrap="none" rtlCol="0">
              <a:spAutoFit/>
            </a:bodyPr>
            <a:lstStyle/>
            <a:p>
              <a:pPr algn="ctr"/>
              <a:r>
                <a:rPr kumimoji="1" lang="ja-JP" altLang="en-US" sz="1400" dirty="0"/>
                <a:t>作成ガイド</a:t>
              </a:r>
              <a:endParaRPr kumimoji="1" lang="en-US" altLang="ja-JP" sz="1400" dirty="0"/>
            </a:p>
            <a:p>
              <a:r>
                <a:rPr lang="en-US" altLang="ja-JP" dirty="0"/>
                <a:t>30</a:t>
              </a:r>
              <a:r>
                <a:rPr lang="ja-JP" altLang="en-US" dirty="0"/>
                <a:t>ページ</a:t>
              </a:r>
              <a:endParaRPr kumimoji="1" lang="ja-JP" altLang="en-US" dirty="0"/>
            </a:p>
          </p:txBody>
        </p:sp>
      </p:grpSp>
      <p:grpSp>
        <p:nvGrpSpPr>
          <p:cNvPr id="9" name="グループ化 8"/>
          <p:cNvGrpSpPr/>
          <p:nvPr/>
        </p:nvGrpSpPr>
        <p:grpSpPr>
          <a:xfrm>
            <a:off x="5728134" y="795863"/>
            <a:ext cx="1126604" cy="1512247"/>
            <a:chOff x="6242539" y="461665"/>
            <a:chExt cx="1414400" cy="1811157"/>
          </a:xfrm>
        </p:grpSpPr>
        <p:grpSp>
          <p:nvGrpSpPr>
            <p:cNvPr id="10" name="グループ化 9"/>
            <p:cNvGrpSpPr/>
            <p:nvPr/>
          </p:nvGrpSpPr>
          <p:grpSpPr>
            <a:xfrm>
              <a:off x="6242539" y="461665"/>
              <a:ext cx="1414400" cy="1811157"/>
              <a:chOff x="1732085" y="993587"/>
              <a:chExt cx="1414400" cy="1811157"/>
            </a:xfrm>
          </p:grpSpPr>
          <p:sp>
            <p:nvSpPr>
              <p:cNvPr id="12" name="正方形/長方形 11"/>
              <p:cNvSpPr/>
              <p:nvPr/>
            </p:nvSpPr>
            <p:spPr>
              <a:xfrm>
                <a:off x="1732085" y="1107831"/>
                <a:ext cx="1318846" cy="1696913"/>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正方形/長方形 12"/>
              <p:cNvSpPr/>
              <p:nvPr/>
            </p:nvSpPr>
            <p:spPr>
              <a:xfrm>
                <a:off x="1778426" y="1050709"/>
                <a:ext cx="1318846" cy="1696913"/>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正方形/長方形 13"/>
              <p:cNvSpPr/>
              <p:nvPr/>
            </p:nvSpPr>
            <p:spPr>
              <a:xfrm>
                <a:off x="1827639" y="993587"/>
                <a:ext cx="1318846" cy="1696913"/>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1" name="テキスト ボックス 10"/>
            <p:cNvSpPr txBox="1"/>
            <p:nvPr/>
          </p:nvSpPr>
          <p:spPr>
            <a:xfrm>
              <a:off x="6347914" y="560015"/>
              <a:ext cx="1294438" cy="1548169"/>
            </a:xfrm>
            <a:prstGeom prst="rect">
              <a:avLst/>
            </a:prstGeom>
            <a:noFill/>
          </p:spPr>
          <p:txBody>
            <a:bodyPr wrap="none" rtlCol="0">
              <a:spAutoFit/>
            </a:bodyPr>
            <a:lstStyle/>
            <a:p>
              <a:pPr algn="ctr"/>
              <a:r>
                <a:rPr lang="ja-JP" altLang="en-US" sz="1100" b="1"/>
                <a:t>○○学校</a:t>
              </a:r>
              <a:endParaRPr kumimoji="1" lang="en-US" altLang="ja-JP" sz="1100" b="1"/>
            </a:p>
            <a:p>
              <a:r>
                <a:rPr kumimoji="1" lang="ja-JP" altLang="en-US" sz="1100" b="1"/>
                <a:t>避難確保計画</a:t>
              </a:r>
              <a:endParaRPr kumimoji="1" lang="en-US" altLang="ja-JP" sz="1100" b="1"/>
            </a:p>
            <a:p>
              <a:endParaRPr lang="en-US" altLang="ja-JP" sz="1400"/>
            </a:p>
            <a:p>
              <a:endParaRPr lang="en-US" altLang="ja-JP" sz="1200"/>
            </a:p>
            <a:p>
              <a:endParaRPr lang="en-US" altLang="ja-JP" sz="900"/>
            </a:p>
            <a:p>
              <a:endParaRPr kumimoji="1" lang="en-US" altLang="ja-JP" sz="1050"/>
            </a:p>
            <a:p>
              <a:r>
                <a:rPr kumimoji="1" lang="ja-JP" altLang="en-US" sz="1050"/>
                <a:t>令和〇年〇月</a:t>
              </a:r>
            </a:p>
          </p:txBody>
        </p:sp>
      </p:grpSp>
      <p:sp>
        <p:nvSpPr>
          <p:cNvPr id="48" name="テキスト ボックス 47">
            <a:extLst>
              <a:ext uri="{FF2B5EF4-FFF2-40B4-BE49-F238E27FC236}">
                <a16:creationId xmlns:a16="http://schemas.microsoft.com/office/drawing/2014/main" id="{F77F9E2C-B274-4811-B423-E2F574B1C410}"/>
              </a:ext>
            </a:extLst>
          </p:cNvPr>
          <p:cNvSpPr txBox="1"/>
          <p:nvPr/>
        </p:nvSpPr>
        <p:spPr>
          <a:xfrm>
            <a:off x="408981" y="6119447"/>
            <a:ext cx="3865161" cy="276999"/>
          </a:xfrm>
          <a:prstGeom prst="rect">
            <a:avLst/>
          </a:prstGeom>
          <a:noFill/>
        </p:spPr>
        <p:txBody>
          <a:bodyPr wrap="none" rtlCol="0">
            <a:spAutoFit/>
          </a:bodyPr>
          <a:lstStyle/>
          <a:p>
            <a:r>
              <a:rPr kumimoji="1" lang="en-US" altLang="ja-JP" sz="1200" dirty="0"/>
              <a:t>※</a:t>
            </a:r>
            <a:r>
              <a:rPr kumimoji="1" lang="ja-JP" altLang="en-US" sz="1200" dirty="0"/>
              <a:t>作成ガイドの参照ページは「居住地域の単独施設版」</a:t>
            </a:r>
          </a:p>
        </p:txBody>
      </p:sp>
    </p:spTree>
    <p:extLst>
      <p:ext uri="{BB962C8B-B14F-4D97-AF65-F5344CB8AC3E}">
        <p14:creationId xmlns:p14="http://schemas.microsoft.com/office/powerpoint/2010/main" val="8723735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 2">
            <a:extLst>
              <a:ext uri="{FF2B5EF4-FFF2-40B4-BE49-F238E27FC236}">
                <a16:creationId xmlns:a16="http://schemas.microsoft.com/office/drawing/2014/main" id="{C74B933C-2761-4D9E-9E4C-46ACBB8B997E}"/>
              </a:ext>
            </a:extLst>
          </p:cNvPr>
          <p:cNvGraphicFramePr>
            <a:graphicFrameLocks noGrp="1"/>
          </p:cNvGraphicFramePr>
          <p:nvPr>
            <p:extLst>
              <p:ext uri="{D42A27DB-BD31-4B8C-83A1-F6EECF244321}">
                <p14:modId xmlns:p14="http://schemas.microsoft.com/office/powerpoint/2010/main" val="3364685864"/>
              </p:ext>
            </p:extLst>
          </p:nvPr>
        </p:nvGraphicFramePr>
        <p:xfrm>
          <a:off x="370034" y="2087374"/>
          <a:ext cx="9078764" cy="4011700"/>
        </p:xfrm>
        <a:graphic>
          <a:graphicData uri="http://schemas.openxmlformats.org/drawingml/2006/table">
            <a:tbl>
              <a:tblPr firstRow="1" firstCol="1" lastRow="1" lastCol="1" bandRow="1" bandCol="1"/>
              <a:tblGrid>
                <a:gridCol w="3128055">
                  <a:extLst>
                    <a:ext uri="{9D8B030D-6E8A-4147-A177-3AD203B41FA5}">
                      <a16:colId xmlns:a16="http://schemas.microsoft.com/office/drawing/2014/main" val="3482689486"/>
                    </a:ext>
                  </a:extLst>
                </a:gridCol>
                <a:gridCol w="2822654">
                  <a:extLst>
                    <a:ext uri="{9D8B030D-6E8A-4147-A177-3AD203B41FA5}">
                      <a16:colId xmlns:a16="http://schemas.microsoft.com/office/drawing/2014/main" val="3380395224"/>
                    </a:ext>
                  </a:extLst>
                </a:gridCol>
                <a:gridCol w="3128055">
                  <a:extLst>
                    <a:ext uri="{9D8B030D-6E8A-4147-A177-3AD203B41FA5}">
                      <a16:colId xmlns:a16="http://schemas.microsoft.com/office/drawing/2014/main" val="1967597988"/>
                    </a:ext>
                  </a:extLst>
                </a:gridCol>
              </a:tblGrid>
              <a:tr h="305563">
                <a:tc>
                  <a:txBody>
                    <a:bodyPr/>
                    <a:lstStyle/>
                    <a:p>
                      <a:pPr marL="65405" marR="52705" algn="ctr">
                        <a:lnSpc>
                          <a:spcPts val="1275"/>
                        </a:lnSpc>
                        <a:spcBef>
                          <a:spcPts val="20"/>
                        </a:spcBef>
                        <a:spcAft>
                          <a:spcPts val="0"/>
                        </a:spcAft>
                      </a:pPr>
                      <a:r>
                        <a:rPr lang="ja-JP" sz="1600" dirty="0">
                          <a:effectLst/>
                          <a:latin typeface="游明朝" panose="02020400000000000000" pitchFamily="18" charset="-128"/>
                          <a:ea typeface="游明朝" panose="02020400000000000000" pitchFamily="18" charset="-128"/>
                          <a:cs typeface="ＭＳ ゴシック" panose="020B0609070205080204" pitchFamily="49" charset="-128"/>
                        </a:rPr>
                        <a:t>防災</a:t>
                      </a:r>
                      <a:r>
                        <a:rPr lang="en-US" sz="1600" dirty="0" err="1">
                          <a:solidFill>
                            <a:srgbClr val="000000"/>
                          </a:solidFill>
                          <a:effectLst/>
                          <a:latin typeface="游明朝" panose="02020400000000000000" pitchFamily="18" charset="-128"/>
                          <a:ea typeface="游明朝" panose="02020400000000000000" pitchFamily="18" charset="-128"/>
                          <a:cs typeface="ＭＳ ゴシック" panose="020B0609070205080204" pitchFamily="49" charset="-128"/>
                        </a:rPr>
                        <a:t>体制</a:t>
                      </a:r>
                      <a:endParaRPr lang="ja-JP" sz="1800" dirty="0">
                        <a:effectLst/>
                        <a:latin typeface="游明朝" panose="02020400000000000000" pitchFamily="18" charset="-128"/>
                        <a:ea typeface="游明朝" panose="02020400000000000000" pitchFamily="18" charset="-128"/>
                        <a:cs typeface="ＭＳ ゴシック" panose="020B0609070205080204" pitchFamily="49" charset="-128"/>
                      </a:endParaRPr>
                    </a:p>
                  </a:txBody>
                  <a:tcPr marL="17780" marR="17780" marT="71755" marB="7175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a:txBody>
                    <a:bodyPr/>
                    <a:lstStyle/>
                    <a:p>
                      <a:pPr indent="1270" algn="ctr">
                        <a:lnSpc>
                          <a:spcPts val="1275"/>
                        </a:lnSpc>
                        <a:spcBef>
                          <a:spcPts val="20"/>
                        </a:spcBef>
                        <a:spcAft>
                          <a:spcPts val="0"/>
                        </a:spcAft>
                      </a:pPr>
                      <a:r>
                        <a:rPr lang="ja-JP" sz="1600">
                          <a:solidFill>
                            <a:srgbClr val="000000"/>
                          </a:solidFill>
                          <a:effectLst/>
                          <a:latin typeface="游明朝" panose="02020400000000000000" pitchFamily="18" charset="-128"/>
                          <a:ea typeface="游明朝" panose="02020400000000000000" pitchFamily="18" charset="-128"/>
                          <a:cs typeface="ＭＳ ゴシック" panose="020B0609070205080204" pitchFamily="49" charset="-128"/>
                        </a:rPr>
                        <a:t>当施設の</a:t>
                      </a:r>
                      <a:r>
                        <a:rPr lang="en-US" sz="1600" err="1">
                          <a:solidFill>
                            <a:srgbClr val="000000"/>
                          </a:solidFill>
                          <a:effectLst/>
                          <a:latin typeface="游明朝" panose="02020400000000000000" pitchFamily="18" charset="-128"/>
                          <a:ea typeface="游明朝" panose="02020400000000000000" pitchFamily="18" charset="-128"/>
                          <a:cs typeface="ＭＳ ゴシック" panose="020B0609070205080204" pitchFamily="49" charset="-128"/>
                        </a:rPr>
                        <a:t>班組織</a:t>
                      </a:r>
                      <a:endParaRPr lang="ja-JP" sz="1800">
                        <a:effectLst/>
                        <a:latin typeface="游明朝" panose="02020400000000000000" pitchFamily="18" charset="-128"/>
                        <a:ea typeface="游明朝" panose="02020400000000000000" pitchFamily="18" charset="-128"/>
                        <a:cs typeface="ＭＳ ゴシック" panose="020B0609070205080204" pitchFamily="49" charset="-128"/>
                      </a:endParaRPr>
                    </a:p>
                  </a:txBody>
                  <a:tcPr marL="90170" marR="90170" marT="71755" marB="7175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EEECE1"/>
                    </a:solidFill>
                  </a:tcPr>
                </a:tc>
                <a:tc>
                  <a:txBody>
                    <a:bodyPr/>
                    <a:lstStyle/>
                    <a:p>
                      <a:pPr algn="ctr">
                        <a:lnSpc>
                          <a:spcPts val="1275"/>
                        </a:lnSpc>
                        <a:spcBef>
                          <a:spcPts val="20"/>
                        </a:spcBef>
                      </a:pPr>
                      <a:r>
                        <a:rPr lang="ja-JP" sz="1600">
                          <a:solidFill>
                            <a:srgbClr val="000000"/>
                          </a:solidFill>
                          <a:effectLst/>
                          <a:latin typeface="游明朝" panose="02020400000000000000" pitchFamily="18" charset="-128"/>
                          <a:ea typeface="游明朝" panose="02020400000000000000" pitchFamily="18" charset="-128"/>
                          <a:cs typeface="ＭＳ ゴシック" panose="020B0609070205080204" pitchFamily="49" charset="-128"/>
                        </a:rPr>
                        <a:t>状況</a:t>
                      </a:r>
                      <a:endParaRPr lang="ja-JP" sz="1800">
                        <a:effectLst/>
                        <a:latin typeface="游明朝" panose="02020400000000000000" pitchFamily="18" charset="-128"/>
                        <a:ea typeface="游明朝" panose="02020400000000000000" pitchFamily="18" charset="-128"/>
                        <a:cs typeface="ＭＳ ゴシック" panose="020B0609070205080204" pitchFamily="49" charset="-128"/>
                      </a:endParaRPr>
                    </a:p>
                  </a:txBody>
                  <a:tcPr marL="90170" marR="90170" marT="71755" marB="7175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extLst>
                  <a:ext uri="{0D108BD9-81ED-4DB2-BD59-A6C34878D82A}">
                    <a16:rowId xmlns:a16="http://schemas.microsoft.com/office/drawing/2014/main" val="1950630517"/>
                  </a:ext>
                </a:extLst>
              </a:tr>
              <a:tr h="828705">
                <a:tc rowSpan="2">
                  <a:txBody>
                    <a:bodyPr/>
                    <a:lstStyle/>
                    <a:p>
                      <a:pPr algn="ctr"/>
                      <a:r>
                        <a:rPr lang="en-US" sz="1600" err="1">
                          <a:solidFill>
                            <a:srgbClr val="000000"/>
                          </a:solidFill>
                          <a:effectLst/>
                          <a:latin typeface="游明朝" panose="02020400000000000000" pitchFamily="18" charset="-128"/>
                          <a:ea typeface="游明朝" panose="02020400000000000000" pitchFamily="18" charset="-128"/>
                          <a:cs typeface="ＭＳ ゴシック" panose="020B0609070205080204" pitchFamily="49" charset="-128"/>
                        </a:rPr>
                        <a:t>災害対応</a:t>
                      </a:r>
                      <a:endParaRPr lang="ja-JP" sz="1800">
                        <a:effectLst/>
                        <a:latin typeface="游明朝" panose="02020400000000000000" pitchFamily="18" charset="-128"/>
                        <a:ea typeface="游明朝" panose="02020400000000000000" pitchFamily="18" charset="-128"/>
                        <a:cs typeface="ＭＳ ゴシック" panose="020B0609070205080204" pitchFamily="49" charset="-128"/>
                      </a:endParaRPr>
                    </a:p>
                    <a:p>
                      <a:pPr algn="ctr"/>
                      <a:r>
                        <a:rPr lang="en-US" sz="1600" err="1">
                          <a:solidFill>
                            <a:srgbClr val="000000"/>
                          </a:solidFill>
                          <a:effectLst/>
                          <a:latin typeface="游明朝" panose="02020400000000000000" pitchFamily="18" charset="-128"/>
                          <a:ea typeface="游明朝" panose="02020400000000000000" pitchFamily="18" charset="-128"/>
                          <a:cs typeface="ＭＳ ゴシック" panose="020B0609070205080204" pitchFamily="49" charset="-128"/>
                        </a:rPr>
                        <a:t>体制</a:t>
                      </a:r>
                      <a:endParaRPr lang="ja-JP" sz="1800">
                        <a:effectLst/>
                        <a:latin typeface="游明朝" panose="02020400000000000000" pitchFamily="18" charset="-128"/>
                        <a:ea typeface="游明朝" panose="02020400000000000000" pitchFamily="18" charset="-128"/>
                        <a:cs typeface="ＭＳ ゴシック" panose="020B0609070205080204" pitchFamily="49" charset="-128"/>
                      </a:endParaRPr>
                    </a:p>
                  </a:txBody>
                  <a:tcPr marL="90170" marR="90170" marT="71755" marB="71755" anchor="ctr">
                    <a:lnL w="127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rowSpan="2">
                  <a:txBody>
                    <a:bodyPr/>
                    <a:lstStyle/>
                    <a:p>
                      <a:pPr algn="just"/>
                      <a:r>
                        <a:rPr lang="ja-JP" sz="1600">
                          <a:solidFill>
                            <a:srgbClr val="FF0000"/>
                          </a:solidFill>
                          <a:effectLst/>
                          <a:latin typeface="游明朝" panose="02020400000000000000" pitchFamily="18" charset="-128"/>
                          <a:ea typeface="游明朝" panose="02020400000000000000" pitchFamily="18" charset="-128"/>
                          <a:cs typeface="ＭＳ ゴシック" panose="020B0609070205080204" pitchFamily="49" charset="-128"/>
                        </a:rPr>
                        <a:t>以下の班体制をとる。</a:t>
                      </a:r>
                      <a:endParaRPr lang="ja-JP" sz="1800">
                        <a:effectLst/>
                        <a:latin typeface="游明朝" panose="02020400000000000000" pitchFamily="18" charset="-128"/>
                        <a:ea typeface="游明朝" panose="02020400000000000000" pitchFamily="18" charset="-128"/>
                        <a:cs typeface="ＭＳ ゴシック" panose="020B0609070205080204" pitchFamily="49" charset="-128"/>
                      </a:endParaRPr>
                    </a:p>
                    <a:p>
                      <a:pPr indent="151765" algn="just"/>
                      <a:r>
                        <a:rPr lang="ja-JP" sz="1600">
                          <a:solidFill>
                            <a:srgbClr val="FF0000"/>
                          </a:solidFill>
                          <a:effectLst/>
                          <a:latin typeface="游明朝" panose="02020400000000000000" pitchFamily="18" charset="-128"/>
                          <a:ea typeface="游明朝" panose="02020400000000000000" pitchFamily="18" charset="-128"/>
                          <a:cs typeface="ＭＳ ゴシック" panose="020B0609070205080204" pitchFamily="49" charset="-128"/>
                        </a:rPr>
                        <a:t>・統括管理者</a:t>
                      </a:r>
                      <a:endParaRPr lang="ja-JP" sz="1800">
                        <a:effectLst/>
                        <a:latin typeface="游明朝" panose="02020400000000000000" pitchFamily="18" charset="-128"/>
                        <a:ea typeface="游明朝" panose="02020400000000000000" pitchFamily="18" charset="-128"/>
                        <a:cs typeface="ＭＳ ゴシック" panose="020B0609070205080204" pitchFamily="49" charset="-128"/>
                      </a:endParaRPr>
                    </a:p>
                    <a:p>
                      <a:pPr indent="151765" algn="just"/>
                      <a:r>
                        <a:rPr lang="ja-JP" sz="1600">
                          <a:solidFill>
                            <a:srgbClr val="FF0000"/>
                          </a:solidFill>
                          <a:effectLst/>
                          <a:latin typeface="游明朝" panose="02020400000000000000" pitchFamily="18" charset="-128"/>
                          <a:ea typeface="游明朝" panose="02020400000000000000" pitchFamily="18" charset="-128"/>
                          <a:cs typeface="ＭＳ ゴシック" panose="020B0609070205080204" pitchFamily="49" charset="-128"/>
                        </a:rPr>
                        <a:t>・情報班</a:t>
                      </a:r>
                      <a:endParaRPr lang="ja-JP" sz="1800">
                        <a:effectLst/>
                        <a:latin typeface="游明朝" panose="02020400000000000000" pitchFamily="18" charset="-128"/>
                        <a:ea typeface="游明朝" panose="02020400000000000000" pitchFamily="18" charset="-128"/>
                        <a:cs typeface="ＭＳ ゴシック" panose="020B0609070205080204" pitchFamily="49" charset="-128"/>
                      </a:endParaRPr>
                    </a:p>
                    <a:p>
                      <a:pPr indent="144145" algn="just"/>
                      <a:r>
                        <a:rPr lang="ja-JP" sz="1600">
                          <a:solidFill>
                            <a:srgbClr val="FF0000"/>
                          </a:solidFill>
                          <a:effectLst/>
                          <a:latin typeface="游明朝" panose="02020400000000000000" pitchFamily="18" charset="-128"/>
                          <a:ea typeface="游明朝" panose="02020400000000000000" pitchFamily="18" charset="-128"/>
                          <a:cs typeface="ＭＳ ゴシック" panose="020B0609070205080204" pitchFamily="49" charset="-128"/>
                        </a:rPr>
                        <a:t>・避難誘導班</a:t>
                      </a:r>
                      <a:endParaRPr lang="ja-JP" sz="1800">
                        <a:effectLst/>
                        <a:latin typeface="游明朝" panose="02020400000000000000" pitchFamily="18" charset="-128"/>
                        <a:ea typeface="游明朝" panose="02020400000000000000" pitchFamily="18" charset="-128"/>
                        <a:cs typeface="ＭＳ ゴシック" panose="020B0609070205080204" pitchFamily="49" charset="-128"/>
                      </a:endParaRPr>
                    </a:p>
                  </a:txBody>
                  <a:tcPr marL="90170" marR="90170" marT="71755" marB="71755"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ja-JP" sz="1600">
                          <a:solidFill>
                            <a:srgbClr val="000000"/>
                          </a:solidFill>
                          <a:effectLst/>
                          <a:latin typeface="游明朝" panose="02020400000000000000" pitchFamily="18" charset="-128"/>
                          <a:ea typeface="游明朝" panose="02020400000000000000" pitchFamily="18" charset="-128"/>
                          <a:cs typeface="ＭＳ ゴシック" panose="020B0609070205080204" pitchFamily="49" charset="-128"/>
                        </a:rPr>
                        <a:t>噴火警戒レベルの引上げ等が無く立入規制等が無い中で、突発的に噴火した場合</a:t>
                      </a:r>
                      <a:endParaRPr lang="ja-JP" sz="1800">
                        <a:effectLst/>
                        <a:latin typeface="游明朝" panose="02020400000000000000" pitchFamily="18" charset="-128"/>
                        <a:ea typeface="游明朝" panose="02020400000000000000" pitchFamily="18" charset="-128"/>
                        <a:cs typeface="ＭＳ ゴシック" panose="020B0609070205080204" pitchFamily="49" charset="-128"/>
                      </a:endParaRPr>
                    </a:p>
                  </a:txBody>
                  <a:tcPr marL="90170" marR="90170" marT="71755" marB="71755" anchor="ctr">
                    <a:lnL w="381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extLst>
                  <a:ext uri="{0D108BD9-81ED-4DB2-BD59-A6C34878D82A}">
                    <a16:rowId xmlns:a16="http://schemas.microsoft.com/office/drawing/2014/main" val="2016854995"/>
                  </a:ext>
                </a:extLst>
              </a:tr>
              <a:tr h="828705">
                <a:tc vMerge="1">
                  <a:txBody>
                    <a:bodyPr/>
                    <a:lstStyle/>
                    <a:p>
                      <a:endParaRPr kumimoji="1" lang="ja-JP" altLang="en-US"/>
                    </a:p>
                  </a:txBody>
                  <a:tcPr/>
                </a:tc>
                <a:tc vMerge="1">
                  <a:txBody>
                    <a:bodyPr/>
                    <a:lstStyle/>
                    <a:p>
                      <a:endParaRPr kumimoji="1" lang="ja-JP" altLang="en-US"/>
                    </a:p>
                  </a:txBody>
                  <a:tcPr/>
                </a:tc>
                <a:tc>
                  <a:txBody>
                    <a:bodyPr/>
                    <a:lstStyle/>
                    <a:p>
                      <a:r>
                        <a:rPr lang="ja-JP" altLang="en-US" sz="1600">
                          <a:solidFill>
                            <a:srgbClr val="000000"/>
                          </a:solidFill>
                          <a:effectLst/>
                          <a:latin typeface="游明朝" panose="02020400000000000000" pitchFamily="18" charset="-128"/>
                          <a:ea typeface="游明朝" panose="02020400000000000000" pitchFamily="18" charset="-128"/>
                          <a:cs typeface="ＭＳ ゴシック" panose="020B0609070205080204" pitchFamily="49" charset="-128"/>
                        </a:rPr>
                        <a:t>噴火警戒レベルの引上げ等に対応した立入規制等により、避難が必要となった場合</a:t>
                      </a:r>
                      <a:endParaRPr lang="ja-JP" sz="1800">
                        <a:effectLst/>
                        <a:latin typeface="游明朝" panose="02020400000000000000" pitchFamily="18" charset="-128"/>
                        <a:ea typeface="游明朝" panose="02020400000000000000" pitchFamily="18" charset="-128"/>
                        <a:cs typeface="ＭＳ ゴシック" panose="020B0609070205080204" pitchFamily="49" charset="-128"/>
                      </a:endParaRPr>
                    </a:p>
                  </a:txBody>
                  <a:tcPr marL="90170" marR="90170" marT="71755" marB="71755">
                    <a:lnL w="381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extLst>
                  <a:ext uri="{0D108BD9-81ED-4DB2-BD59-A6C34878D82A}">
                    <a16:rowId xmlns:a16="http://schemas.microsoft.com/office/drawing/2014/main" val="164971371"/>
                  </a:ext>
                </a:extLst>
              </a:tr>
              <a:tr h="969498">
                <a:tc rowSpan="2">
                  <a:txBody>
                    <a:bodyPr/>
                    <a:lstStyle/>
                    <a:p>
                      <a:pPr algn="ctr"/>
                      <a:r>
                        <a:rPr lang="ja-JP" altLang="en-US" sz="1600">
                          <a:solidFill>
                            <a:srgbClr val="000000"/>
                          </a:solidFill>
                          <a:effectLst/>
                          <a:latin typeface="游明朝" panose="02020400000000000000" pitchFamily="18" charset="-128"/>
                          <a:ea typeface="游明朝" panose="02020400000000000000" pitchFamily="18" charset="-128"/>
                        </a:rPr>
                        <a:t>情報伝達</a:t>
                      </a:r>
                      <a:endParaRPr lang="ja-JP" altLang="en-US" sz="1800">
                        <a:effectLst/>
                        <a:latin typeface="游明朝" panose="02020400000000000000" pitchFamily="18" charset="-128"/>
                        <a:ea typeface="游明朝" panose="02020400000000000000" pitchFamily="18" charset="-128"/>
                      </a:endParaRPr>
                    </a:p>
                    <a:p>
                      <a:pPr algn="ctr"/>
                      <a:r>
                        <a:rPr lang="en-US" sz="1600" err="1">
                          <a:solidFill>
                            <a:srgbClr val="000000"/>
                          </a:solidFill>
                          <a:effectLst/>
                          <a:latin typeface="游明朝" panose="02020400000000000000" pitchFamily="18" charset="-128"/>
                          <a:ea typeface="游明朝" panose="02020400000000000000" pitchFamily="18" charset="-128"/>
                        </a:rPr>
                        <a:t>体制</a:t>
                      </a:r>
                      <a:endParaRPr lang="ja-JP" altLang="en-US" sz="1800">
                        <a:effectLst/>
                        <a:latin typeface="游明朝" panose="02020400000000000000" pitchFamily="18" charset="-128"/>
                        <a:ea typeface="游明朝" panose="02020400000000000000" pitchFamily="18" charset="-128"/>
                      </a:endParaRPr>
                    </a:p>
                  </a:txBody>
                  <a:tcPr marL="90170" marR="90170" marT="71755" marB="71755" anchor="ctr">
                    <a:lnL w="127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rowSpan="2">
                  <a:txBody>
                    <a:bodyPr/>
                    <a:lstStyle/>
                    <a:p>
                      <a:pPr algn="just"/>
                      <a:r>
                        <a:rPr lang="ja-JP" altLang="en-US" sz="1600">
                          <a:solidFill>
                            <a:srgbClr val="FF0000"/>
                          </a:solidFill>
                          <a:effectLst/>
                          <a:latin typeface="游明朝" panose="02020400000000000000" pitchFamily="18" charset="-128"/>
                          <a:ea typeface="游明朝" panose="02020400000000000000" pitchFamily="18" charset="-128"/>
                        </a:rPr>
                        <a:t>以下の班体制をとる。</a:t>
                      </a:r>
                      <a:endParaRPr lang="ja-JP" altLang="en-US" sz="1800">
                        <a:effectLst/>
                        <a:latin typeface="游明朝" panose="02020400000000000000" pitchFamily="18" charset="-128"/>
                        <a:ea typeface="游明朝" panose="02020400000000000000" pitchFamily="18" charset="-128"/>
                      </a:endParaRPr>
                    </a:p>
                    <a:p>
                      <a:pPr indent="151765" algn="just"/>
                      <a:r>
                        <a:rPr lang="ja-JP" altLang="en-US" sz="1600">
                          <a:solidFill>
                            <a:srgbClr val="FF0000"/>
                          </a:solidFill>
                          <a:effectLst/>
                          <a:latin typeface="游明朝" panose="02020400000000000000" pitchFamily="18" charset="-128"/>
                          <a:ea typeface="游明朝" panose="02020400000000000000" pitchFamily="18" charset="-128"/>
                        </a:rPr>
                        <a:t>・統括管理者</a:t>
                      </a:r>
                      <a:endParaRPr lang="ja-JP" altLang="en-US" sz="1800">
                        <a:effectLst/>
                        <a:latin typeface="游明朝" panose="02020400000000000000" pitchFamily="18" charset="-128"/>
                        <a:ea typeface="游明朝" panose="02020400000000000000" pitchFamily="18" charset="-128"/>
                      </a:endParaRPr>
                    </a:p>
                    <a:p>
                      <a:pPr indent="151765" algn="just"/>
                      <a:r>
                        <a:rPr lang="ja-JP" altLang="en-US" sz="1600">
                          <a:solidFill>
                            <a:srgbClr val="FF0000"/>
                          </a:solidFill>
                          <a:effectLst/>
                          <a:latin typeface="游明朝" panose="02020400000000000000" pitchFamily="18" charset="-128"/>
                          <a:ea typeface="游明朝" panose="02020400000000000000" pitchFamily="18" charset="-128"/>
                        </a:rPr>
                        <a:t>・情報班</a:t>
                      </a:r>
                      <a:endParaRPr lang="ja-JP" altLang="en-US" sz="1800">
                        <a:effectLst/>
                        <a:latin typeface="游明朝" panose="02020400000000000000" pitchFamily="18" charset="-128"/>
                        <a:ea typeface="游明朝" panose="02020400000000000000" pitchFamily="18" charset="-128"/>
                      </a:endParaRPr>
                    </a:p>
                  </a:txBody>
                  <a:tcPr marL="90170" marR="90170" marT="71755" marB="71755"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just"/>
                      <a:r>
                        <a:rPr lang="ja-JP" altLang="en-US" sz="1600">
                          <a:solidFill>
                            <a:srgbClr val="000000"/>
                          </a:solidFill>
                          <a:effectLst/>
                          <a:latin typeface="游明朝" panose="02020400000000000000" pitchFamily="18" charset="-128"/>
                          <a:ea typeface="游明朝" panose="02020400000000000000" pitchFamily="18" charset="-128"/>
                          <a:cs typeface="ＭＳ ゴシック" panose="020B0609070205080204" pitchFamily="49" charset="-128"/>
                        </a:rPr>
                        <a:t>噴火警戒レベルの引上げ等があっても立入規制の範囲外で避難を必要としない場合</a:t>
                      </a:r>
                    </a:p>
                  </a:txBody>
                  <a:tcPr marL="90170" marR="90170" marT="71755" marB="71755" anchor="ctr">
                    <a:lnL w="381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extLst>
                  <a:ext uri="{0D108BD9-81ED-4DB2-BD59-A6C34878D82A}">
                    <a16:rowId xmlns:a16="http://schemas.microsoft.com/office/drawing/2014/main" val="972565348"/>
                  </a:ext>
                </a:extLst>
              </a:tr>
              <a:tr h="969498">
                <a:tc vMerge="1">
                  <a:txBody>
                    <a:bodyPr/>
                    <a:lstStyle/>
                    <a:p>
                      <a:pPr algn="ctr"/>
                      <a:r>
                        <a:rPr lang="ja-JP" sz="1600">
                          <a:solidFill>
                            <a:srgbClr val="000000"/>
                          </a:solidFill>
                          <a:effectLst/>
                          <a:latin typeface="游明朝" panose="02020400000000000000" pitchFamily="18" charset="-128"/>
                          <a:ea typeface="游明朝" panose="02020400000000000000" pitchFamily="18" charset="-128"/>
                          <a:cs typeface="ＭＳ ゴシック" panose="020B0609070205080204" pitchFamily="49" charset="-128"/>
                        </a:rPr>
                        <a:t>情報伝達</a:t>
                      </a:r>
                      <a:endParaRPr lang="ja-JP" sz="1800">
                        <a:effectLst/>
                        <a:latin typeface="游明朝" panose="02020400000000000000" pitchFamily="18" charset="-128"/>
                        <a:ea typeface="游明朝" panose="02020400000000000000" pitchFamily="18" charset="-128"/>
                        <a:cs typeface="ＭＳ ゴシック" panose="020B0609070205080204" pitchFamily="49" charset="-128"/>
                      </a:endParaRPr>
                    </a:p>
                    <a:p>
                      <a:pPr algn="ctr"/>
                      <a:r>
                        <a:rPr lang="en-US" sz="1600" err="1">
                          <a:solidFill>
                            <a:srgbClr val="000000"/>
                          </a:solidFill>
                          <a:effectLst/>
                          <a:latin typeface="游明朝" panose="02020400000000000000" pitchFamily="18" charset="-128"/>
                          <a:ea typeface="游明朝" panose="02020400000000000000" pitchFamily="18" charset="-128"/>
                          <a:cs typeface="ＭＳ ゴシック" panose="020B0609070205080204" pitchFamily="49" charset="-128"/>
                        </a:rPr>
                        <a:t>体制</a:t>
                      </a:r>
                      <a:endParaRPr lang="ja-JP" sz="1800">
                        <a:effectLst/>
                        <a:latin typeface="游明朝" panose="02020400000000000000" pitchFamily="18" charset="-128"/>
                        <a:ea typeface="游明朝" panose="02020400000000000000" pitchFamily="18" charset="-128"/>
                        <a:cs typeface="ＭＳ ゴシック" panose="020B0609070205080204" pitchFamily="49" charset="-128"/>
                      </a:endParaRPr>
                    </a:p>
                  </a:txBody>
                  <a:tcPr marL="90170" marR="90170" marT="71755" marB="71755" anchor="ctr">
                    <a:lnL w="127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vMerge="1">
                  <a:txBody>
                    <a:bodyPr/>
                    <a:lstStyle/>
                    <a:p>
                      <a:pPr algn="just"/>
                      <a:r>
                        <a:rPr lang="ja-JP" sz="1600">
                          <a:solidFill>
                            <a:srgbClr val="FF0000"/>
                          </a:solidFill>
                          <a:effectLst/>
                          <a:latin typeface="游明朝" panose="02020400000000000000" pitchFamily="18" charset="-128"/>
                          <a:ea typeface="游明朝" panose="02020400000000000000" pitchFamily="18" charset="-128"/>
                          <a:cs typeface="ＭＳ ゴシック" panose="020B0609070205080204" pitchFamily="49" charset="-128"/>
                        </a:rPr>
                        <a:t>以下の班体制をとる。</a:t>
                      </a:r>
                      <a:endParaRPr lang="ja-JP" sz="1800">
                        <a:effectLst/>
                        <a:latin typeface="游明朝" panose="02020400000000000000" pitchFamily="18" charset="-128"/>
                        <a:ea typeface="游明朝" panose="02020400000000000000" pitchFamily="18" charset="-128"/>
                        <a:cs typeface="ＭＳ ゴシック" panose="020B0609070205080204" pitchFamily="49" charset="-128"/>
                      </a:endParaRPr>
                    </a:p>
                    <a:p>
                      <a:pPr indent="151765" algn="just"/>
                      <a:r>
                        <a:rPr lang="ja-JP" sz="1600">
                          <a:solidFill>
                            <a:srgbClr val="FF0000"/>
                          </a:solidFill>
                          <a:effectLst/>
                          <a:latin typeface="游明朝" panose="02020400000000000000" pitchFamily="18" charset="-128"/>
                          <a:ea typeface="游明朝" panose="02020400000000000000" pitchFamily="18" charset="-128"/>
                          <a:cs typeface="ＭＳ ゴシック" panose="020B0609070205080204" pitchFamily="49" charset="-128"/>
                        </a:rPr>
                        <a:t>・統括管理者</a:t>
                      </a:r>
                      <a:endParaRPr lang="ja-JP" sz="1800">
                        <a:effectLst/>
                        <a:latin typeface="游明朝" panose="02020400000000000000" pitchFamily="18" charset="-128"/>
                        <a:ea typeface="游明朝" panose="02020400000000000000" pitchFamily="18" charset="-128"/>
                        <a:cs typeface="ＭＳ ゴシック" panose="020B0609070205080204" pitchFamily="49" charset="-128"/>
                      </a:endParaRPr>
                    </a:p>
                    <a:p>
                      <a:pPr indent="151765" algn="just"/>
                      <a:r>
                        <a:rPr lang="ja-JP" sz="1600">
                          <a:solidFill>
                            <a:srgbClr val="FF0000"/>
                          </a:solidFill>
                          <a:effectLst/>
                          <a:latin typeface="游明朝" panose="02020400000000000000" pitchFamily="18" charset="-128"/>
                          <a:ea typeface="游明朝" panose="02020400000000000000" pitchFamily="18" charset="-128"/>
                          <a:cs typeface="ＭＳ ゴシック" panose="020B0609070205080204" pitchFamily="49" charset="-128"/>
                        </a:rPr>
                        <a:t>・情報班</a:t>
                      </a:r>
                      <a:endParaRPr lang="ja-JP" sz="1800">
                        <a:effectLst/>
                        <a:latin typeface="游明朝" panose="02020400000000000000" pitchFamily="18" charset="-128"/>
                        <a:ea typeface="游明朝" panose="02020400000000000000" pitchFamily="18" charset="-128"/>
                        <a:cs typeface="ＭＳ ゴシック" panose="020B0609070205080204" pitchFamily="49" charset="-128"/>
                      </a:endParaRPr>
                    </a:p>
                  </a:txBody>
                  <a:tcPr marL="90170" marR="90170" marT="71755" marB="71755"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just"/>
                      <a:r>
                        <a:rPr lang="ja-JP" altLang="en-US" sz="1600" dirty="0">
                          <a:solidFill>
                            <a:srgbClr val="000000"/>
                          </a:solidFill>
                          <a:effectLst/>
                          <a:latin typeface="游明朝" panose="02020400000000000000" pitchFamily="18" charset="-128"/>
                          <a:ea typeface="游明朝" panose="02020400000000000000" pitchFamily="18" charset="-128"/>
                          <a:cs typeface="ＭＳ ゴシック" panose="020B0609070205080204" pitchFamily="49" charset="-128"/>
                        </a:rPr>
                        <a:t>火山の状況に関する解説情報（臨時）</a:t>
                      </a:r>
                      <a:r>
                        <a:rPr lang="ja-JP" sz="1600" dirty="0">
                          <a:solidFill>
                            <a:srgbClr val="000000"/>
                          </a:solidFill>
                          <a:effectLst/>
                          <a:latin typeface="游明朝" panose="02020400000000000000" pitchFamily="18" charset="-128"/>
                          <a:ea typeface="游明朝" panose="02020400000000000000" pitchFamily="18" charset="-128"/>
                          <a:cs typeface="ＭＳ ゴシック" panose="020B0609070205080204" pitchFamily="49" charset="-128"/>
                        </a:rPr>
                        <a:t>が発表された場合</a:t>
                      </a:r>
                      <a:endParaRPr lang="ja-JP" sz="1800" dirty="0">
                        <a:effectLst/>
                        <a:latin typeface="游明朝" panose="02020400000000000000" pitchFamily="18" charset="-128"/>
                        <a:ea typeface="游明朝" panose="02020400000000000000" pitchFamily="18" charset="-128"/>
                        <a:cs typeface="ＭＳ ゴシック" panose="020B0609070205080204" pitchFamily="49" charset="-128"/>
                      </a:endParaRPr>
                    </a:p>
                  </a:txBody>
                  <a:tcPr marL="90170" marR="90170" marT="71755" marB="71755" anchor="ctr">
                    <a:lnL w="381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extLst>
                  <a:ext uri="{0D108BD9-81ED-4DB2-BD59-A6C34878D82A}">
                    <a16:rowId xmlns:a16="http://schemas.microsoft.com/office/drawing/2014/main" val="2334413375"/>
                  </a:ext>
                </a:extLst>
              </a:tr>
            </a:tbl>
          </a:graphicData>
        </a:graphic>
      </p:graphicFrame>
      <p:sp>
        <p:nvSpPr>
          <p:cNvPr id="5" name="テキスト ボックス 4">
            <a:extLst>
              <a:ext uri="{FF2B5EF4-FFF2-40B4-BE49-F238E27FC236}">
                <a16:creationId xmlns:a16="http://schemas.microsoft.com/office/drawing/2014/main" id="{455FAD8D-FF79-4685-B506-7EE7FC9D60B0}"/>
              </a:ext>
            </a:extLst>
          </p:cNvPr>
          <p:cNvSpPr txBox="1"/>
          <p:nvPr/>
        </p:nvSpPr>
        <p:spPr>
          <a:xfrm>
            <a:off x="1" y="0"/>
            <a:ext cx="9906000" cy="584775"/>
          </a:xfrm>
          <a:prstGeom prst="rect">
            <a:avLst/>
          </a:prstGeom>
          <a:solidFill>
            <a:srgbClr val="1212E0"/>
          </a:solidFill>
        </p:spPr>
        <p:txBody>
          <a:bodyPr wrap="square" rtlCol="0">
            <a:spAutoFit/>
          </a:bodyPr>
          <a:lstStyle/>
          <a:p>
            <a:r>
              <a:rPr lang="ja-JP" altLang="en-US" sz="3200">
                <a:solidFill>
                  <a:schemeClr val="bg1"/>
                </a:solidFill>
                <a:latin typeface="HGP創英角ｺﾞｼｯｸUB" panose="020B0900000000000000" pitchFamily="50" charset="-128"/>
                <a:ea typeface="HGP創英角ｺﾞｼｯｸUB" panose="020B0900000000000000" pitchFamily="50" charset="-128"/>
              </a:rPr>
              <a:t>　</a:t>
            </a:r>
            <a:r>
              <a:rPr lang="ja-JP" altLang="en-US" sz="3200">
                <a:solidFill>
                  <a:schemeClr val="bg1"/>
                </a:solidFill>
                <a:latin typeface="HGS創英角ｺﾞｼｯｸUB" panose="020B0900000000000000" pitchFamily="50" charset="-128"/>
                <a:ea typeface="HGS創英角ｺﾞｼｯｸUB" panose="020B0900000000000000" pitchFamily="50" charset="-128"/>
              </a:rPr>
              <a:t>防災体制の記載例（その１）</a:t>
            </a:r>
            <a:endParaRPr lang="zh-TW" altLang="en-US" sz="3200">
              <a:solidFill>
                <a:schemeClr val="bg1"/>
              </a:solidFill>
              <a:latin typeface="HGS創英角ｺﾞｼｯｸUB" panose="020B0900000000000000" pitchFamily="50" charset="-128"/>
              <a:ea typeface="HGS創英角ｺﾞｼｯｸUB" panose="020B0900000000000000" pitchFamily="50" charset="-128"/>
            </a:endParaRPr>
          </a:p>
        </p:txBody>
      </p:sp>
      <p:sp>
        <p:nvSpPr>
          <p:cNvPr id="4" name="テキスト ボックス 3">
            <a:extLst>
              <a:ext uri="{FF2B5EF4-FFF2-40B4-BE49-F238E27FC236}">
                <a16:creationId xmlns:a16="http://schemas.microsoft.com/office/drawing/2014/main" id="{3D6B428D-EDF2-406A-9FEB-BB9138B87C7B}"/>
              </a:ext>
            </a:extLst>
          </p:cNvPr>
          <p:cNvSpPr txBox="1"/>
          <p:nvPr/>
        </p:nvSpPr>
        <p:spPr>
          <a:xfrm>
            <a:off x="1738" y="588010"/>
            <a:ext cx="10118723" cy="380480"/>
          </a:xfrm>
          <a:prstGeom prst="rect">
            <a:avLst/>
          </a:prstGeom>
          <a:noFill/>
          <a:ln>
            <a:noFill/>
          </a:ln>
        </p:spPr>
        <p:txBody>
          <a:bodyPr wrap="none" lIns="36000" tIns="36000" rIns="36000" bIns="36000" rtlCol="0">
            <a:spAutoFit/>
          </a:bodyPr>
          <a:lstStyle/>
          <a:p>
            <a:r>
              <a:rPr lang="en-US" altLang="ja-JP" sz="2000" b="1">
                <a:solidFill>
                  <a:srgbClr val="0000FF"/>
                </a:solidFill>
                <a:latin typeface="+mn-ea"/>
              </a:rPr>
              <a:t>【4. </a:t>
            </a:r>
            <a:r>
              <a:rPr lang="ja-JP" altLang="en-US" sz="2000" b="1">
                <a:solidFill>
                  <a:srgbClr val="0000FF"/>
                </a:solidFill>
                <a:latin typeface="+mn-ea"/>
              </a:rPr>
              <a:t>防災体制</a:t>
            </a:r>
            <a:r>
              <a:rPr lang="en-US" altLang="ja-JP" sz="2000" b="1">
                <a:solidFill>
                  <a:srgbClr val="0000FF"/>
                </a:solidFill>
                <a:latin typeface="+mn-ea"/>
              </a:rPr>
              <a:t>】 </a:t>
            </a:r>
            <a:r>
              <a:rPr lang="ja-JP" altLang="en-US" sz="2000">
                <a:latin typeface="+mn-ea"/>
              </a:rPr>
              <a:t>防災体制の記載では、火山活動状況と</a:t>
            </a:r>
            <a:r>
              <a:rPr lang="ja-JP" altLang="en-US" sz="2000">
                <a:solidFill>
                  <a:srgbClr val="FF0000"/>
                </a:solidFill>
                <a:latin typeface="+mn-ea"/>
              </a:rPr>
              <a:t>体制の関係表</a:t>
            </a:r>
            <a:r>
              <a:rPr lang="ja-JP" altLang="en-US" sz="2000">
                <a:latin typeface="+mn-ea"/>
              </a:rPr>
              <a:t>と</a:t>
            </a:r>
            <a:r>
              <a:rPr lang="ja-JP" altLang="en-US" sz="2000">
                <a:solidFill>
                  <a:srgbClr val="FF0000"/>
                </a:solidFill>
                <a:latin typeface="+mn-ea"/>
              </a:rPr>
              <a:t>関係図</a:t>
            </a:r>
            <a:r>
              <a:rPr lang="ja-JP" altLang="en-US" sz="2000">
                <a:latin typeface="+mn-ea"/>
              </a:rPr>
              <a:t>を整理します。</a:t>
            </a:r>
            <a:endParaRPr lang="en-US" altLang="ja-JP" sz="2000">
              <a:latin typeface="+mn-ea"/>
            </a:endParaRPr>
          </a:p>
        </p:txBody>
      </p:sp>
      <p:sp>
        <p:nvSpPr>
          <p:cNvPr id="9" name="吹き出し: 角を丸めた四角形 29">
            <a:extLst>
              <a:ext uri="{FF2B5EF4-FFF2-40B4-BE49-F238E27FC236}">
                <a16:creationId xmlns:a16="http://schemas.microsoft.com/office/drawing/2014/main" id="{558BF559-2D37-4908-971A-E07B8844E871}"/>
              </a:ext>
            </a:extLst>
          </p:cNvPr>
          <p:cNvSpPr/>
          <p:nvPr/>
        </p:nvSpPr>
        <p:spPr>
          <a:xfrm>
            <a:off x="6141381" y="1097176"/>
            <a:ext cx="3603907" cy="627717"/>
          </a:xfrm>
          <a:prstGeom prst="wedgeRoundRectCallout">
            <a:avLst>
              <a:gd name="adj1" fmla="val -26480"/>
              <a:gd name="adj2" fmla="val 81410"/>
              <a:gd name="adj3" fmla="val 16667"/>
            </a:avLst>
          </a:prstGeom>
          <a:solidFill>
            <a:srgbClr val="66CCFF"/>
          </a:solidFill>
          <a:ln>
            <a:solidFill>
              <a:schemeClr val="tx1"/>
            </a:solidFill>
          </a:ln>
        </p:spPr>
        <p:style>
          <a:lnRef idx="1">
            <a:schemeClr val="accent4"/>
          </a:lnRef>
          <a:fillRef idx="3">
            <a:schemeClr val="accent4"/>
          </a:fillRef>
          <a:effectRef idx="2">
            <a:schemeClr val="accent4"/>
          </a:effectRef>
          <a:fontRef idx="minor">
            <a:schemeClr val="lt1"/>
          </a:fontRef>
        </p:style>
        <p:txBody>
          <a:bodyPr rtlCol="0" anchor="ctr"/>
          <a:lstStyle/>
          <a:p>
            <a:r>
              <a:rPr lang="ja-JP" altLang="en-US" sz="2000">
                <a:solidFill>
                  <a:schemeClr val="tx1"/>
                </a:solidFill>
              </a:rPr>
              <a:t>火山活動の活発化に伴い想定される状況別に整理</a:t>
            </a:r>
            <a:endParaRPr kumimoji="1" lang="en-US" altLang="ja-JP" sz="2000">
              <a:solidFill>
                <a:schemeClr val="tx1"/>
              </a:solidFill>
            </a:endParaRPr>
          </a:p>
        </p:txBody>
      </p:sp>
      <p:sp>
        <p:nvSpPr>
          <p:cNvPr id="13" name="テキスト ボックス 12">
            <a:extLst>
              <a:ext uri="{FF2B5EF4-FFF2-40B4-BE49-F238E27FC236}">
                <a16:creationId xmlns:a16="http://schemas.microsoft.com/office/drawing/2014/main" id="{3D366F27-8BC5-41CA-9B37-BC7F292AAE1F}"/>
              </a:ext>
            </a:extLst>
          </p:cNvPr>
          <p:cNvSpPr txBox="1"/>
          <p:nvPr/>
        </p:nvSpPr>
        <p:spPr>
          <a:xfrm>
            <a:off x="-24990" y="1379217"/>
            <a:ext cx="3462713" cy="400110"/>
          </a:xfrm>
          <a:prstGeom prst="rect">
            <a:avLst/>
          </a:prstGeom>
          <a:noFill/>
          <a:ln>
            <a:noFill/>
          </a:ln>
        </p:spPr>
        <p:txBody>
          <a:bodyPr wrap="square" rtlCol="0">
            <a:spAutoFit/>
          </a:bodyPr>
          <a:lstStyle/>
          <a:p>
            <a:r>
              <a:rPr lang="ja-JP" altLang="en-US" sz="2000">
                <a:latin typeface="+mn-ea"/>
              </a:rPr>
              <a:t>　■体制の関係表</a:t>
            </a:r>
            <a:endParaRPr lang="en-US" altLang="ja-JP" sz="2000">
              <a:latin typeface="+mn-ea"/>
            </a:endParaRPr>
          </a:p>
        </p:txBody>
      </p:sp>
      <p:sp>
        <p:nvSpPr>
          <p:cNvPr id="18" name="正方形/長方形 17">
            <a:extLst>
              <a:ext uri="{FF2B5EF4-FFF2-40B4-BE49-F238E27FC236}">
                <a16:creationId xmlns:a16="http://schemas.microsoft.com/office/drawing/2014/main" id="{BDE58326-36E4-4195-A483-38D06E2B7A8A}"/>
              </a:ext>
            </a:extLst>
          </p:cNvPr>
          <p:cNvSpPr/>
          <p:nvPr/>
        </p:nvSpPr>
        <p:spPr>
          <a:xfrm>
            <a:off x="20999" y="952615"/>
            <a:ext cx="9864000" cy="5676785"/>
          </a:xfrm>
          <a:prstGeom prst="rect">
            <a:avLst/>
          </a:prstGeom>
          <a:noFill/>
          <a:ln w="2857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吹き出し: 角を丸めた四角形 29">
            <a:extLst>
              <a:ext uri="{FF2B5EF4-FFF2-40B4-BE49-F238E27FC236}">
                <a16:creationId xmlns:a16="http://schemas.microsoft.com/office/drawing/2014/main" id="{7BB50FB3-5003-4F24-84AD-5EADF572CE9E}"/>
              </a:ext>
            </a:extLst>
          </p:cNvPr>
          <p:cNvSpPr/>
          <p:nvPr/>
        </p:nvSpPr>
        <p:spPr>
          <a:xfrm>
            <a:off x="2427423" y="1167142"/>
            <a:ext cx="3287511" cy="487784"/>
          </a:xfrm>
          <a:prstGeom prst="wedgeRoundRectCallout">
            <a:avLst>
              <a:gd name="adj1" fmla="val -9109"/>
              <a:gd name="adj2" fmla="val 126566"/>
              <a:gd name="adj3" fmla="val 16667"/>
            </a:avLst>
          </a:prstGeom>
          <a:solidFill>
            <a:srgbClr val="66CCFF"/>
          </a:solidFill>
          <a:ln>
            <a:solidFill>
              <a:schemeClr val="tx1"/>
            </a:solidFill>
          </a:ln>
        </p:spPr>
        <p:style>
          <a:lnRef idx="1">
            <a:schemeClr val="accent4"/>
          </a:lnRef>
          <a:fillRef idx="3">
            <a:schemeClr val="accent4"/>
          </a:fillRef>
          <a:effectRef idx="2">
            <a:schemeClr val="accent4"/>
          </a:effectRef>
          <a:fontRef idx="minor">
            <a:schemeClr val="lt1"/>
          </a:fontRef>
        </p:style>
        <p:txBody>
          <a:bodyPr rtlCol="0" anchor="ctr"/>
          <a:lstStyle/>
          <a:p>
            <a:r>
              <a:rPr lang="ja-JP" altLang="en-US">
                <a:solidFill>
                  <a:schemeClr val="tx1"/>
                </a:solidFill>
              </a:rPr>
              <a:t>各施設で班体制や役割を明示</a:t>
            </a:r>
            <a:endParaRPr kumimoji="1" lang="en-US" altLang="ja-JP">
              <a:solidFill>
                <a:schemeClr val="tx1"/>
              </a:solidFill>
            </a:endParaRPr>
          </a:p>
        </p:txBody>
      </p:sp>
      <p:sp>
        <p:nvSpPr>
          <p:cNvPr id="25" name="四角形: 角を丸くする 24">
            <a:extLst>
              <a:ext uri="{FF2B5EF4-FFF2-40B4-BE49-F238E27FC236}">
                <a16:creationId xmlns:a16="http://schemas.microsoft.com/office/drawing/2014/main" id="{6059DED9-53D8-4FC6-ADFD-7633A37A42A6}"/>
              </a:ext>
            </a:extLst>
          </p:cNvPr>
          <p:cNvSpPr/>
          <p:nvPr/>
        </p:nvSpPr>
        <p:spPr>
          <a:xfrm>
            <a:off x="49546" y="6158193"/>
            <a:ext cx="9808556" cy="397763"/>
          </a:xfrm>
          <a:prstGeom prst="roundRect">
            <a:avLst/>
          </a:prstGeom>
          <a:ln>
            <a:solidFill>
              <a:schemeClr val="tx1"/>
            </a:solidFill>
          </a:ln>
        </p:spPr>
        <p:txBody>
          <a:bodyPr wrap="square" lIns="18000" tIns="18000" rIns="18000" bIns="18000">
            <a:spAutoFit/>
          </a:bodyPr>
          <a:lstStyle/>
          <a:p>
            <a:pPr fontAlgn="base"/>
            <a:r>
              <a:rPr lang="ja-JP" altLang="en-US" sz="1050" dirty="0"/>
              <a:t>■</a:t>
            </a:r>
            <a:r>
              <a:rPr lang="ja-JP" altLang="en-US" sz="1050" dirty="0">
                <a:solidFill>
                  <a:srgbClr val="FF0000"/>
                </a:solidFill>
              </a:rPr>
              <a:t>災害対応体制</a:t>
            </a:r>
            <a:r>
              <a:rPr lang="ja-JP" altLang="en-US" sz="1050" dirty="0"/>
              <a:t>：突発的な噴火をした場合又は噴火警戒レベルの引き上げにより、施設からの利用者等の避難を要する場合、避難の準備などの警戒を要する場合の体制</a:t>
            </a:r>
            <a:endParaRPr lang="en-US" altLang="ja-JP" sz="1050" dirty="0"/>
          </a:p>
          <a:p>
            <a:pPr fontAlgn="base"/>
            <a:r>
              <a:rPr lang="ja-JP" altLang="en-US" sz="1050" dirty="0"/>
              <a:t>■</a:t>
            </a:r>
            <a:r>
              <a:rPr lang="ja-JP" altLang="en-US" sz="1050" dirty="0">
                <a:solidFill>
                  <a:srgbClr val="FF0000"/>
                </a:solidFill>
              </a:rPr>
              <a:t>情報伝達体制</a:t>
            </a:r>
            <a:r>
              <a:rPr lang="ja-JP" altLang="en-US" sz="1050" dirty="0"/>
              <a:t>：噴火警戒レベルの引き上げがあっても、立入規制の範囲外で避難を要しない場合、平穏期であっても、臨時の解説情報が発表され注意を要する場合の体制​</a:t>
            </a:r>
            <a:endParaRPr lang="en-US" altLang="ja-JP" sz="1050" dirty="0"/>
          </a:p>
        </p:txBody>
      </p:sp>
      <p:sp>
        <p:nvSpPr>
          <p:cNvPr id="2" name="スライド番号プレースホルダー 1">
            <a:extLst>
              <a:ext uri="{FF2B5EF4-FFF2-40B4-BE49-F238E27FC236}">
                <a16:creationId xmlns:a16="http://schemas.microsoft.com/office/drawing/2014/main" id="{45CA658E-8754-4E9C-8635-2BBB4C0C23A7}"/>
              </a:ext>
            </a:extLst>
          </p:cNvPr>
          <p:cNvSpPr>
            <a:spLocks noGrp="1"/>
          </p:cNvSpPr>
          <p:nvPr>
            <p:ph type="sldNum" sz="quarter" idx="12"/>
          </p:nvPr>
        </p:nvSpPr>
        <p:spPr>
          <a:xfrm>
            <a:off x="7677150" y="6556373"/>
            <a:ext cx="2228850" cy="365125"/>
          </a:xfrm>
        </p:spPr>
        <p:txBody>
          <a:bodyPr/>
          <a:lstStyle/>
          <a:p>
            <a:r>
              <a:rPr kumimoji="1" lang="en-US" altLang="ja-JP" dirty="0"/>
              <a:t>30</a:t>
            </a:r>
            <a:endParaRPr kumimoji="1" lang="ja-JP" altLang="en-US" dirty="0"/>
          </a:p>
        </p:txBody>
      </p:sp>
      <p:grpSp>
        <p:nvGrpSpPr>
          <p:cNvPr id="19" name="グループ化 18">
            <a:extLst>
              <a:ext uri="{FF2B5EF4-FFF2-40B4-BE49-F238E27FC236}">
                <a16:creationId xmlns:a16="http://schemas.microsoft.com/office/drawing/2014/main" id="{8A9C9154-B1AE-4AF9-BCD9-EC433A8543E4}"/>
              </a:ext>
            </a:extLst>
          </p:cNvPr>
          <p:cNvGrpSpPr/>
          <p:nvPr/>
        </p:nvGrpSpPr>
        <p:grpSpPr>
          <a:xfrm>
            <a:off x="600648" y="894539"/>
            <a:ext cx="1240791" cy="584775"/>
            <a:chOff x="2228296" y="2803241"/>
            <a:chExt cx="1240791" cy="584775"/>
          </a:xfrm>
        </p:grpSpPr>
        <p:sp>
          <p:nvSpPr>
            <p:cNvPr id="20" name="吹き出し: 角を丸めた四角形 19">
              <a:extLst>
                <a:ext uri="{FF2B5EF4-FFF2-40B4-BE49-F238E27FC236}">
                  <a16:creationId xmlns:a16="http://schemas.microsoft.com/office/drawing/2014/main" id="{5E2ACDD0-C797-4AC3-BF5C-4B3441385623}"/>
                </a:ext>
              </a:extLst>
            </p:cNvPr>
            <p:cNvSpPr/>
            <p:nvPr/>
          </p:nvSpPr>
          <p:spPr>
            <a:xfrm>
              <a:off x="2228296" y="2843751"/>
              <a:ext cx="1240791" cy="492679"/>
            </a:xfrm>
            <a:prstGeom prst="wedgeRoundRectCallout">
              <a:avLst>
                <a:gd name="adj1" fmla="val -57823"/>
                <a:gd name="adj2" fmla="val -49219"/>
                <a:gd name="adj3" fmla="val 16667"/>
              </a:avLst>
            </a:prstGeom>
            <a:solidFill>
              <a:srgbClr val="FFCCCC"/>
            </a:solidFill>
            <a:ln>
              <a:solidFill>
                <a:schemeClr val="tx1"/>
              </a:solidFill>
            </a:ln>
          </p:spPr>
          <p:style>
            <a:lnRef idx="1">
              <a:schemeClr val="accent4"/>
            </a:lnRef>
            <a:fillRef idx="2">
              <a:schemeClr val="accent4"/>
            </a:fillRef>
            <a:effectRef idx="1">
              <a:schemeClr val="accent4"/>
            </a:effectRef>
            <a:fontRef idx="minor">
              <a:schemeClr val="dk1"/>
            </a:fontRef>
          </p:style>
          <p:txBody>
            <a:bodyPr wrap="square" lIns="36000" tIns="0" rIns="36000" bIns="0" rtlCol="0" anchor="ctr">
              <a:spAutoFit/>
            </a:bodyPr>
            <a:lstStyle/>
            <a:p>
              <a:pPr algn="ctr"/>
              <a:endParaRPr kumimoji="1" lang="ja-JP" altLang="en-US" sz="1200" dirty="0">
                <a:latin typeface="メイリオ" panose="020B0604030504040204" pitchFamily="50" charset="-128"/>
                <a:ea typeface="メイリオ" panose="020B0604030504040204" pitchFamily="50" charset="-128"/>
              </a:endParaRPr>
            </a:p>
          </p:txBody>
        </p:sp>
        <p:sp>
          <p:nvSpPr>
            <p:cNvPr id="21" name="テキスト ボックス 20">
              <a:extLst>
                <a:ext uri="{FF2B5EF4-FFF2-40B4-BE49-F238E27FC236}">
                  <a16:creationId xmlns:a16="http://schemas.microsoft.com/office/drawing/2014/main" id="{294002A8-EEC9-4DF8-9C56-8A150278D015}"/>
                </a:ext>
              </a:extLst>
            </p:cNvPr>
            <p:cNvSpPr txBox="1"/>
            <p:nvPr/>
          </p:nvSpPr>
          <p:spPr>
            <a:xfrm>
              <a:off x="2331940" y="2803241"/>
              <a:ext cx="1068690" cy="584775"/>
            </a:xfrm>
            <a:prstGeom prst="rect">
              <a:avLst/>
            </a:prstGeom>
            <a:noFill/>
          </p:spPr>
          <p:txBody>
            <a:bodyPr wrap="none" rtlCol="0">
              <a:spAutoFit/>
            </a:bodyPr>
            <a:lstStyle/>
            <a:p>
              <a:pPr algn="ctr"/>
              <a:r>
                <a:rPr kumimoji="1" lang="ja-JP" altLang="en-US" sz="1400" dirty="0"/>
                <a:t>作成ガイド</a:t>
              </a:r>
              <a:endParaRPr kumimoji="1" lang="en-US" altLang="ja-JP" sz="1400" dirty="0"/>
            </a:p>
            <a:p>
              <a:r>
                <a:rPr lang="en-US" altLang="ja-JP" dirty="0"/>
                <a:t>16</a:t>
              </a:r>
              <a:r>
                <a:rPr lang="ja-JP" altLang="en-US" dirty="0"/>
                <a:t>ページ</a:t>
              </a:r>
              <a:endParaRPr kumimoji="1" lang="ja-JP" altLang="en-US" dirty="0"/>
            </a:p>
          </p:txBody>
        </p:sp>
      </p:grpSp>
      <p:sp>
        <p:nvSpPr>
          <p:cNvPr id="15" name="テキスト ボックス 14">
            <a:extLst>
              <a:ext uri="{FF2B5EF4-FFF2-40B4-BE49-F238E27FC236}">
                <a16:creationId xmlns:a16="http://schemas.microsoft.com/office/drawing/2014/main" id="{2D95FA87-711F-41AC-93DF-AF77FAAEE0CD}"/>
              </a:ext>
            </a:extLst>
          </p:cNvPr>
          <p:cNvSpPr txBox="1"/>
          <p:nvPr/>
        </p:nvSpPr>
        <p:spPr>
          <a:xfrm>
            <a:off x="99176" y="6635162"/>
            <a:ext cx="3764172" cy="276999"/>
          </a:xfrm>
          <a:prstGeom prst="rect">
            <a:avLst/>
          </a:prstGeom>
          <a:noFill/>
        </p:spPr>
        <p:txBody>
          <a:bodyPr wrap="none" rtlCol="0">
            <a:spAutoFit/>
          </a:bodyPr>
          <a:lstStyle/>
          <a:p>
            <a:r>
              <a:rPr kumimoji="1" lang="en-US" altLang="ja-JP" sz="1200" dirty="0"/>
              <a:t>※</a:t>
            </a:r>
            <a:r>
              <a:rPr kumimoji="1" lang="ja-JP" altLang="en-US" sz="1200" dirty="0"/>
              <a:t>作成ガイドの参照ページは「火口周辺の単独施設版」</a:t>
            </a:r>
          </a:p>
        </p:txBody>
      </p:sp>
    </p:spTree>
    <p:extLst>
      <p:ext uri="{BB962C8B-B14F-4D97-AF65-F5344CB8AC3E}">
        <p14:creationId xmlns:p14="http://schemas.microsoft.com/office/powerpoint/2010/main" val="20083997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9">
            <a:extLst>
              <a:ext uri="{FF2B5EF4-FFF2-40B4-BE49-F238E27FC236}">
                <a16:creationId xmlns:a16="http://schemas.microsoft.com/office/drawing/2014/main" id="{61EDA23E-6EE9-4AD2-BEF0-01C1F4662889}"/>
              </a:ext>
            </a:extLst>
          </p:cNvPr>
          <p:cNvPicPr>
            <a:picLocks noChangeAspect="1"/>
          </p:cNvPicPr>
          <p:nvPr/>
        </p:nvPicPr>
        <p:blipFill>
          <a:blip r:embed="rId3"/>
          <a:stretch>
            <a:fillRect/>
          </a:stretch>
        </p:blipFill>
        <p:spPr>
          <a:xfrm>
            <a:off x="1137000" y="1999205"/>
            <a:ext cx="7632000" cy="3797485"/>
          </a:xfrm>
          <a:prstGeom prst="rect">
            <a:avLst/>
          </a:prstGeom>
        </p:spPr>
      </p:pic>
      <p:sp>
        <p:nvSpPr>
          <p:cNvPr id="5" name="テキスト ボックス 4">
            <a:extLst>
              <a:ext uri="{FF2B5EF4-FFF2-40B4-BE49-F238E27FC236}">
                <a16:creationId xmlns:a16="http://schemas.microsoft.com/office/drawing/2014/main" id="{455FAD8D-FF79-4685-B506-7EE7FC9D60B0}"/>
              </a:ext>
            </a:extLst>
          </p:cNvPr>
          <p:cNvSpPr txBox="1"/>
          <p:nvPr/>
        </p:nvSpPr>
        <p:spPr>
          <a:xfrm>
            <a:off x="1" y="0"/>
            <a:ext cx="9906000" cy="584775"/>
          </a:xfrm>
          <a:prstGeom prst="rect">
            <a:avLst/>
          </a:prstGeom>
          <a:solidFill>
            <a:srgbClr val="1212E0"/>
          </a:solidFill>
        </p:spPr>
        <p:txBody>
          <a:bodyPr wrap="square" rtlCol="0">
            <a:spAutoFit/>
          </a:bodyPr>
          <a:lstStyle/>
          <a:p>
            <a:r>
              <a:rPr lang="ja-JP" altLang="en-US" sz="3200" dirty="0">
                <a:solidFill>
                  <a:schemeClr val="bg1"/>
                </a:solidFill>
                <a:latin typeface="HGP創英角ｺﾞｼｯｸUB" panose="020B0900000000000000" pitchFamily="50" charset="-128"/>
                <a:ea typeface="HGP創英角ｺﾞｼｯｸUB" panose="020B0900000000000000" pitchFamily="50" charset="-128"/>
              </a:rPr>
              <a:t>　</a:t>
            </a:r>
            <a:r>
              <a:rPr lang="ja-JP" altLang="en-US" sz="3200" dirty="0">
                <a:solidFill>
                  <a:schemeClr val="bg1"/>
                </a:solidFill>
                <a:latin typeface="HGS創英角ｺﾞｼｯｸUB" panose="020B0900000000000000" pitchFamily="50" charset="-128"/>
                <a:ea typeface="HGS創英角ｺﾞｼｯｸUB" panose="020B0900000000000000" pitchFamily="50" charset="-128"/>
              </a:rPr>
              <a:t>防災体制の記載例（その２）</a:t>
            </a:r>
            <a:endParaRPr lang="zh-TW" altLang="en-US" sz="3200" dirty="0">
              <a:solidFill>
                <a:schemeClr val="bg1"/>
              </a:solidFill>
              <a:latin typeface="HGS創英角ｺﾞｼｯｸUB" panose="020B0900000000000000" pitchFamily="50" charset="-128"/>
              <a:ea typeface="HGS創英角ｺﾞｼｯｸUB" panose="020B0900000000000000" pitchFamily="50" charset="-128"/>
            </a:endParaRPr>
          </a:p>
        </p:txBody>
      </p:sp>
      <p:sp>
        <p:nvSpPr>
          <p:cNvPr id="15" name="テキスト ボックス 14">
            <a:extLst>
              <a:ext uri="{FF2B5EF4-FFF2-40B4-BE49-F238E27FC236}">
                <a16:creationId xmlns:a16="http://schemas.microsoft.com/office/drawing/2014/main" id="{E60F1C1C-5335-4F8A-9E0B-F50BC9EACA61}"/>
              </a:ext>
            </a:extLst>
          </p:cNvPr>
          <p:cNvSpPr txBox="1"/>
          <p:nvPr/>
        </p:nvSpPr>
        <p:spPr>
          <a:xfrm>
            <a:off x="60996" y="1044887"/>
            <a:ext cx="3462713" cy="707886"/>
          </a:xfrm>
          <a:prstGeom prst="rect">
            <a:avLst/>
          </a:prstGeom>
          <a:noFill/>
          <a:ln>
            <a:noFill/>
          </a:ln>
        </p:spPr>
        <p:txBody>
          <a:bodyPr wrap="square" rtlCol="0">
            <a:spAutoFit/>
          </a:bodyPr>
          <a:lstStyle/>
          <a:p>
            <a:endParaRPr lang="en-US" altLang="ja-JP" sz="2000" dirty="0">
              <a:latin typeface="+mn-ea"/>
            </a:endParaRPr>
          </a:p>
          <a:p>
            <a:r>
              <a:rPr lang="ja-JP" altLang="en-US" sz="2000" dirty="0">
                <a:latin typeface="+mn-ea"/>
              </a:rPr>
              <a:t>　■体制の関係図</a:t>
            </a:r>
            <a:endParaRPr lang="en-US" altLang="ja-JP" sz="2000" dirty="0">
              <a:latin typeface="+mn-ea"/>
            </a:endParaRPr>
          </a:p>
        </p:txBody>
      </p:sp>
      <p:sp>
        <p:nvSpPr>
          <p:cNvPr id="18" name="吹き出し: 角を丸めた四角形 29">
            <a:extLst>
              <a:ext uri="{FF2B5EF4-FFF2-40B4-BE49-F238E27FC236}">
                <a16:creationId xmlns:a16="http://schemas.microsoft.com/office/drawing/2014/main" id="{E838E163-F891-4FCA-BBE1-40F3E45B31C7}"/>
              </a:ext>
            </a:extLst>
          </p:cNvPr>
          <p:cNvSpPr/>
          <p:nvPr/>
        </p:nvSpPr>
        <p:spPr>
          <a:xfrm>
            <a:off x="4976473" y="5834303"/>
            <a:ext cx="4539621" cy="629250"/>
          </a:xfrm>
          <a:prstGeom prst="wedgeRoundRectCallout">
            <a:avLst>
              <a:gd name="adj1" fmla="val -11615"/>
              <a:gd name="adj2" fmla="val -78259"/>
              <a:gd name="adj3" fmla="val 16667"/>
            </a:avLst>
          </a:prstGeom>
          <a:solidFill>
            <a:srgbClr val="66CCFF"/>
          </a:solidFill>
          <a:ln>
            <a:solidFill>
              <a:schemeClr val="tx1"/>
            </a:solidFill>
          </a:ln>
        </p:spPr>
        <p:style>
          <a:lnRef idx="1">
            <a:schemeClr val="accent4"/>
          </a:lnRef>
          <a:fillRef idx="3">
            <a:schemeClr val="accent4"/>
          </a:fillRef>
          <a:effectRef idx="2">
            <a:schemeClr val="accent4"/>
          </a:effectRef>
          <a:fontRef idx="minor">
            <a:schemeClr val="lt1"/>
          </a:fontRef>
        </p:style>
        <p:txBody>
          <a:bodyPr rtlCol="0" anchor="ctr"/>
          <a:lstStyle/>
          <a:p>
            <a:r>
              <a:rPr kumimoji="1" lang="ja-JP" altLang="en-US" sz="2000">
                <a:solidFill>
                  <a:schemeClr val="tx1"/>
                </a:solidFill>
              </a:rPr>
              <a:t>各体制について</a:t>
            </a:r>
            <a:r>
              <a:rPr lang="ja-JP" altLang="en-US" sz="2000">
                <a:solidFill>
                  <a:schemeClr val="tx1"/>
                </a:solidFill>
              </a:rPr>
              <a:t>、災害対応時の役割を予め決めておく</a:t>
            </a:r>
            <a:endParaRPr kumimoji="1" lang="en-US" altLang="ja-JP" sz="2000">
              <a:solidFill>
                <a:schemeClr val="tx1"/>
              </a:solidFill>
            </a:endParaRPr>
          </a:p>
        </p:txBody>
      </p:sp>
      <p:sp>
        <p:nvSpPr>
          <p:cNvPr id="2" name="角丸四角形 1"/>
          <p:cNvSpPr/>
          <p:nvPr/>
        </p:nvSpPr>
        <p:spPr>
          <a:xfrm>
            <a:off x="104228" y="2901073"/>
            <a:ext cx="1835160" cy="1688856"/>
          </a:xfrm>
          <a:prstGeom prst="wedgeRoundRectCallout">
            <a:avLst>
              <a:gd name="adj1" fmla="val 61234"/>
              <a:gd name="adj2" fmla="val -16591"/>
              <a:gd name="adj3" fmla="val 16667"/>
            </a:avLst>
          </a:prstGeom>
          <a:solidFill>
            <a:srgbClr val="66CC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000">
                <a:solidFill>
                  <a:schemeClr val="tx1"/>
                </a:solidFill>
              </a:rPr>
              <a:t>情報班、</a:t>
            </a:r>
            <a:endParaRPr kumimoji="1" lang="en-US" altLang="ja-JP" sz="2000">
              <a:solidFill>
                <a:schemeClr val="tx1"/>
              </a:solidFill>
            </a:endParaRPr>
          </a:p>
          <a:p>
            <a:r>
              <a:rPr kumimoji="1" lang="ja-JP" altLang="en-US" sz="2000">
                <a:solidFill>
                  <a:schemeClr val="tx1"/>
                </a:solidFill>
              </a:rPr>
              <a:t>避難誘導班等の体制を決めておく</a:t>
            </a:r>
          </a:p>
        </p:txBody>
      </p:sp>
      <p:sp>
        <p:nvSpPr>
          <p:cNvPr id="9" name="吹き出し: 角を丸めた四角形 29">
            <a:extLst>
              <a:ext uri="{FF2B5EF4-FFF2-40B4-BE49-F238E27FC236}">
                <a16:creationId xmlns:a16="http://schemas.microsoft.com/office/drawing/2014/main" id="{558BF559-2D37-4908-971A-E07B8844E871}"/>
              </a:ext>
            </a:extLst>
          </p:cNvPr>
          <p:cNvSpPr/>
          <p:nvPr/>
        </p:nvSpPr>
        <p:spPr>
          <a:xfrm>
            <a:off x="5396103" y="1149426"/>
            <a:ext cx="3857288" cy="812599"/>
          </a:xfrm>
          <a:prstGeom prst="wedgeRoundRectCallout">
            <a:avLst>
              <a:gd name="adj1" fmla="val -61439"/>
              <a:gd name="adj2" fmla="val 55794"/>
              <a:gd name="adj3" fmla="val 16667"/>
            </a:avLst>
          </a:prstGeom>
          <a:solidFill>
            <a:srgbClr val="66CCFF"/>
          </a:solidFill>
          <a:ln>
            <a:solidFill>
              <a:schemeClr val="tx1"/>
            </a:solidFill>
          </a:ln>
        </p:spPr>
        <p:style>
          <a:lnRef idx="1">
            <a:schemeClr val="accent4"/>
          </a:lnRef>
          <a:fillRef idx="3">
            <a:schemeClr val="accent4"/>
          </a:fillRef>
          <a:effectRef idx="2">
            <a:schemeClr val="accent4"/>
          </a:effectRef>
          <a:fontRef idx="minor">
            <a:schemeClr val="lt1"/>
          </a:fontRef>
        </p:style>
        <p:txBody>
          <a:bodyPr rtlCol="0" anchor="ctr"/>
          <a:lstStyle/>
          <a:p>
            <a:r>
              <a:rPr kumimoji="1" lang="ja-JP" altLang="en-US" sz="2000">
                <a:solidFill>
                  <a:schemeClr val="tx1"/>
                </a:solidFill>
              </a:rPr>
              <a:t>施設名を記載し、各体制における担当者を整理する</a:t>
            </a:r>
            <a:endParaRPr kumimoji="1" lang="en-US" altLang="ja-JP" sz="2000">
              <a:solidFill>
                <a:schemeClr val="tx1"/>
              </a:solidFill>
            </a:endParaRPr>
          </a:p>
        </p:txBody>
      </p:sp>
      <p:sp>
        <p:nvSpPr>
          <p:cNvPr id="36" name="正方形/長方形 35">
            <a:extLst>
              <a:ext uri="{FF2B5EF4-FFF2-40B4-BE49-F238E27FC236}">
                <a16:creationId xmlns:a16="http://schemas.microsoft.com/office/drawing/2014/main" id="{51424E09-FF80-4759-9B91-85565806513D}"/>
              </a:ext>
            </a:extLst>
          </p:cNvPr>
          <p:cNvSpPr/>
          <p:nvPr/>
        </p:nvSpPr>
        <p:spPr>
          <a:xfrm>
            <a:off x="21000" y="1041969"/>
            <a:ext cx="9864000" cy="5529160"/>
          </a:xfrm>
          <a:prstGeom prst="rect">
            <a:avLst/>
          </a:prstGeom>
          <a:noFill/>
          <a:ln w="2857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テキスト ボックス 36">
            <a:extLst>
              <a:ext uri="{FF2B5EF4-FFF2-40B4-BE49-F238E27FC236}">
                <a16:creationId xmlns:a16="http://schemas.microsoft.com/office/drawing/2014/main" id="{AFE0E2CF-0E85-45D3-B78D-5C6950CD6E51}"/>
              </a:ext>
            </a:extLst>
          </p:cNvPr>
          <p:cNvSpPr txBox="1"/>
          <p:nvPr/>
        </p:nvSpPr>
        <p:spPr>
          <a:xfrm>
            <a:off x="21000" y="588299"/>
            <a:ext cx="10118723" cy="380480"/>
          </a:xfrm>
          <a:prstGeom prst="rect">
            <a:avLst/>
          </a:prstGeom>
          <a:noFill/>
          <a:ln>
            <a:noFill/>
          </a:ln>
        </p:spPr>
        <p:txBody>
          <a:bodyPr wrap="none" lIns="36000" tIns="36000" rIns="36000" bIns="36000" rtlCol="0">
            <a:spAutoFit/>
          </a:bodyPr>
          <a:lstStyle/>
          <a:p>
            <a:r>
              <a:rPr lang="en-US" altLang="ja-JP" sz="2000" b="1">
                <a:solidFill>
                  <a:srgbClr val="0000FF"/>
                </a:solidFill>
                <a:latin typeface="+mn-ea"/>
              </a:rPr>
              <a:t>【4. </a:t>
            </a:r>
            <a:r>
              <a:rPr lang="ja-JP" altLang="en-US" sz="2000" b="1">
                <a:solidFill>
                  <a:srgbClr val="0000FF"/>
                </a:solidFill>
                <a:latin typeface="+mn-ea"/>
              </a:rPr>
              <a:t>防災体制</a:t>
            </a:r>
            <a:r>
              <a:rPr lang="en-US" altLang="ja-JP" sz="2000" b="1">
                <a:solidFill>
                  <a:srgbClr val="0000FF"/>
                </a:solidFill>
                <a:latin typeface="+mn-ea"/>
              </a:rPr>
              <a:t>】 </a:t>
            </a:r>
            <a:r>
              <a:rPr lang="ja-JP" altLang="en-US" sz="2000">
                <a:latin typeface="+mn-ea"/>
              </a:rPr>
              <a:t>防災体制の記載では、火山活動状況と</a:t>
            </a:r>
            <a:r>
              <a:rPr lang="ja-JP" altLang="en-US" sz="2000">
                <a:solidFill>
                  <a:srgbClr val="FF0000"/>
                </a:solidFill>
                <a:latin typeface="+mn-ea"/>
              </a:rPr>
              <a:t>体制の関係表</a:t>
            </a:r>
            <a:r>
              <a:rPr lang="ja-JP" altLang="en-US" sz="2000">
                <a:latin typeface="+mn-ea"/>
              </a:rPr>
              <a:t>と</a:t>
            </a:r>
            <a:r>
              <a:rPr lang="ja-JP" altLang="en-US" sz="2000">
                <a:solidFill>
                  <a:srgbClr val="FF0000"/>
                </a:solidFill>
                <a:latin typeface="+mn-ea"/>
              </a:rPr>
              <a:t>関係図</a:t>
            </a:r>
            <a:r>
              <a:rPr lang="ja-JP" altLang="en-US" sz="2000">
                <a:latin typeface="+mn-ea"/>
              </a:rPr>
              <a:t>を整理します。</a:t>
            </a:r>
            <a:endParaRPr lang="en-US" altLang="ja-JP" sz="2000">
              <a:latin typeface="+mn-ea"/>
            </a:endParaRPr>
          </a:p>
        </p:txBody>
      </p:sp>
      <p:sp>
        <p:nvSpPr>
          <p:cNvPr id="3" name="スライド番号プレースホルダー 2">
            <a:extLst>
              <a:ext uri="{FF2B5EF4-FFF2-40B4-BE49-F238E27FC236}">
                <a16:creationId xmlns:a16="http://schemas.microsoft.com/office/drawing/2014/main" id="{D0F967B1-3A76-4197-89BA-75E966A9F942}"/>
              </a:ext>
            </a:extLst>
          </p:cNvPr>
          <p:cNvSpPr>
            <a:spLocks noGrp="1"/>
          </p:cNvSpPr>
          <p:nvPr>
            <p:ph type="sldNum" sz="quarter" idx="12"/>
          </p:nvPr>
        </p:nvSpPr>
        <p:spPr/>
        <p:txBody>
          <a:bodyPr/>
          <a:lstStyle/>
          <a:p>
            <a:r>
              <a:rPr kumimoji="1" lang="en-US" altLang="ja-JP" dirty="0"/>
              <a:t>31</a:t>
            </a:r>
            <a:endParaRPr kumimoji="1" lang="ja-JP" altLang="en-US" dirty="0"/>
          </a:p>
        </p:txBody>
      </p:sp>
      <p:grpSp>
        <p:nvGrpSpPr>
          <p:cNvPr id="11" name="グループ化 10">
            <a:extLst>
              <a:ext uri="{FF2B5EF4-FFF2-40B4-BE49-F238E27FC236}">
                <a16:creationId xmlns:a16="http://schemas.microsoft.com/office/drawing/2014/main" id="{8A7BB32C-A882-4C79-8D50-EEE0506F6CC2}"/>
              </a:ext>
            </a:extLst>
          </p:cNvPr>
          <p:cNvGrpSpPr/>
          <p:nvPr/>
        </p:nvGrpSpPr>
        <p:grpSpPr>
          <a:xfrm>
            <a:off x="600648" y="894539"/>
            <a:ext cx="1240791" cy="584775"/>
            <a:chOff x="2228296" y="2803241"/>
            <a:chExt cx="1240791" cy="584775"/>
          </a:xfrm>
        </p:grpSpPr>
        <p:sp>
          <p:nvSpPr>
            <p:cNvPr id="12" name="吹き出し: 角を丸めた四角形 11">
              <a:extLst>
                <a:ext uri="{FF2B5EF4-FFF2-40B4-BE49-F238E27FC236}">
                  <a16:creationId xmlns:a16="http://schemas.microsoft.com/office/drawing/2014/main" id="{34C9AFA9-5C4F-4832-BC45-0262C8349668}"/>
                </a:ext>
              </a:extLst>
            </p:cNvPr>
            <p:cNvSpPr/>
            <p:nvPr/>
          </p:nvSpPr>
          <p:spPr>
            <a:xfrm>
              <a:off x="2228296" y="2843751"/>
              <a:ext cx="1240791" cy="492679"/>
            </a:xfrm>
            <a:prstGeom prst="wedgeRoundRectCallout">
              <a:avLst>
                <a:gd name="adj1" fmla="val -57823"/>
                <a:gd name="adj2" fmla="val -49219"/>
                <a:gd name="adj3" fmla="val 16667"/>
              </a:avLst>
            </a:prstGeom>
            <a:solidFill>
              <a:srgbClr val="FFCCCC"/>
            </a:solidFill>
            <a:ln>
              <a:solidFill>
                <a:schemeClr val="tx1"/>
              </a:solidFill>
            </a:ln>
          </p:spPr>
          <p:style>
            <a:lnRef idx="1">
              <a:schemeClr val="accent4"/>
            </a:lnRef>
            <a:fillRef idx="2">
              <a:schemeClr val="accent4"/>
            </a:fillRef>
            <a:effectRef idx="1">
              <a:schemeClr val="accent4"/>
            </a:effectRef>
            <a:fontRef idx="minor">
              <a:schemeClr val="dk1"/>
            </a:fontRef>
          </p:style>
          <p:txBody>
            <a:bodyPr wrap="square" lIns="36000" tIns="0" rIns="36000" bIns="0" rtlCol="0" anchor="ctr">
              <a:spAutoFit/>
            </a:bodyPr>
            <a:lstStyle/>
            <a:p>
              <a:pPr algn="ctr"/>
              <a:endParaRPr kumimoji="1" lang="ja-JP" altLang="en-US" sz="1200" dirty="0">
                <a:latin typeface="メイリオ" panose="020B0604030504040204" pitchFamily="50" charset="-128"/>
                <a:ea typeface="メイリオ" panose="020B0604030504040204" pitchFamily="50" charset="-128"/>
              </a:endParaRPr>
            </a:p>
          </p:txBody>
        </p:sp>
        <p:sp>
          <p:nvSpPr>
            <p:cNvPr id="13" name="テキスト ボックス 12">
              <a:extLst>
                <a:ext uri="{FF2B5EF4-FFF2-40B4-BE49-F238E27FC236}">
                  <a16:creationId xmlns:a16="http://schemas.microsoft.com/office/drawing/2014/main" id="{9225C35B-D0A5-4CE1-B2F7-D7A4BF00C524}"/>
                </a:ext>
              </a:extLst>
            </p:cNvPr>
            <p:cNvSpPr txBox="1"/>
            <p:nvPr/>
          </p:nvSpPr>
          <p:spPr>
            <a:xfrm>
              <a:off x="2331940" y="2803241"/>
              <a:ext cx="1068690" cy="584775"/>
            </a:xfrm>
            <a:prstGeom prst="rect">
              <a:avLst/>
            </a:prstGeom>
            <a:noFill/>
          </p:spPr>
          <p:txBody>
            <a:bodyPr wrap="none" rtlCol="0">
              <a:spAutoFit/>
            </a:bodyPr>
            <a:lstStyle/>
            <a:p>
              <a:pPr algn="ctr"/>
              <a:r>
                <a:rPr kumimoji="1" lang="ja-JP" altLang="en-US" sz="1400" dirty="0"/>
                <a:t>作成ガイド</a:t>
              </a:r>
              <a:endParaRPr kumimoji="1" lang="en-US" altLang="ja-JP" sz="1400" dirty="0"/>
            </a:p>
            <a:p>
              <a:r>
                <a:rPr lang="en-US" altLang="ja-JP" dirty="0"/>
                <a:t>16</a:t>
              </a:r>
              <a:r>
                <a:rPr lang="ja-JP" altLang="en-US" dirty="0"/>
                <a:t>ページ</a:t>
              </a:r>
              <a:endParaRPr kumimoji="1" lang="ja-JP" altLang="en-US" dirty="0"/>
            </a:p>
          </p:txBody>
        </p:sp>
      </p:grpSp>
      <p:sp>
        <p:nvSpPr>
          <p:cNvPr id="19" name="テキスト ボックス 18">
            <a:extLst>
              <a:ext uri="{FF2B5EF4-FFF2-40B4-BE49-F238E27FC236}">
                <a16:creationId xmlns:a16="http://schemas.microsoft.com/office/drawing/2014/main" id="{A69F5E20-6643-4508-8AE4-6738BC80519E}"/>
              </a:ext>
            </a:extLst>
          </p:cNvPr>
          <p:cNvSpPr txBox="1"/>
          <p:nvPr/>
        </p:nvSpPr>
        <p:spPr>
          <a:xfrm>
            <a:off x="408981" y="6588367"/>
            <a:ext cx="3764172" cy="276999"/>
          </a:xfrm>
          <a:prstGeom prst="rect">
            <a:avLst/>
          </a:prstGeom>
          <a:noFill/>
        </p:spPr>
        <p:txBody>
          <a:bodyPr wrap="none" rtlCol="0">
            <a:spAutoFit/>
          </a:bodyPr>
          <a:lstStyle/>
          <a:p>
            <a:r>
              <a:rPr kumimoji="1" lang="en-US" altLang="ja-JP" sz="1200" dirty="0"/>
              <a:t>※</a:t>
            </a:r>
            <a:r>
              <a:rPr kumimoji="1" lang="ja-JP" altLang="en-US" sz="1200" dirty="0"/>
              <a:t>作成ガイドの参照ページは「火口周辺の単独施設版」</a:t>
            </a:r>
          </a:p>
        </p:txBody>
      </p:sp>
    </p:spTree>
    <p:extLst>
      <p:ext uri="{BB962C8B-B14F-4D97-AF65-F5344CB8AC3E}">
        <p14:creationId xmlns:p14="http://schemas.microsoft.com/office/powerpoint/2010/main" val="20961694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455FAD8D-FF79-4685-B506-7EE7FC9D60B0}"/>
              </a:ext>
            </a:extLst>
          </p:cNvPr>
          <p:cNvSpPr txBox="1"/>
          <p:nvPr/>
        </p:nvSpPr>
        <p:spPr>
          <a:xfrm>
            <a:off x="1" y="0"/>
            <a:ext cx="9906000" cy="584775"/>
          </a:xfrm>
          <a:prstGeom prst="rect">
            <a:avLst/>
          </a:prstGeom>
          <a:solidFill>
            <a:srgbClr val="1212E0"/>
          </a:solidFill>
        </p:spPr>
        <p:txBody>
          <a:bodyPr wrap="square" rtlCol="0">
            <a:spAutoFit/>
          </a:bodyPr>
          <a:lstStyle/>
          <a:p>
            <a:r>
              <a:rPr lang="ja-JP" altLang="en-US" sz="3200" dirty="0">
                <a:solidFill>
                  <a:schemeClr val="bg1"/>
                </a:solidFill>
                <a:latin typeface="HGSｺﾞｼｯｸE" panose="020B0900000000000000" pitchFamily="50" charset="-128"/>
                <a:ea typeface="HGSｺﾞｼｯｸE" panose="020B0900000000000000" pitchFamily="50" charset="-128"/>
              </a:rPr>
              <a:t>情報伝達及び避難誘導の作成ポイント</a:t>
            </a:r>
            <a:endParaRPr lang="zh-TW" altLang="en-US" sz="3200" dirty="0">
              <a:solidFill>
                <a:schemeClr val="bg1"/>
              </a:solidFill>
              <a:latin typeface="HGSｺﾞｼｯｸE" panose="020B0900000000000000" pitchFamily="50" charset="-128"/>
              <a:ea typeface="HGSｺﾞｼｯｸE" panose="020B0900000000000000" pitchFamily="50" charset="-128"/>
            </a:endParaRPr>
          </a:p>
        </p:txBody>
      </p:sp>
      <p:sp>
        <p:nvSpPr>
          <p:cNvPr id="10" name="正方形/長方形 9">
            <a:extLst>
              <a:ext uri="{FF2B5EF4-FFF2-40B4-BE49-F238E27FC236}">
                <a16:creationId xmlns:a16="http://schemas.microsoft.com/office/drawing/2014/main" id="{9B6A5BE2-A895-4AA4-B71E-2468AF0C21DA}"/>
              </a:ext>
            </a:extLst>
          </p:cNvPr>
          <p:cNvSpPr/>
          <p:nvPr/>
        </p:nvSpPr>
        <p:spPr>
          <a:xfrm>
            <a:off x="21000" y="638176"/>
            <a:ext cx="9864000" cy="5854697"/>
          </a:xfrm>
          <a:prstGeom prst="rect">
            <a:avLst/>
          </a:prstGeom>
          <a:noFill/>
          <a:ln w="2857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テキスト ボックス 16">
            <a:extLst>
              <a:ext uri="{FF2B5EF4-FFF2-40B4-BE49-F238E27FC236}">
                <a16:creationId xmlns:a16="http://schemas.microsoft.com/office/drawing/2014/main" id="{CE549AB1-0BEB-46BA-9B97-3980D15EB8B6}"/>
              </a:ext>
            </a:extLst>
          </p:cNvPr>
          <p:cNvSpPr txBox="1"/>
          <p:nvPr/>
        </p:nvSpPr>
        <p:spPr>
          <a:xfrm>
            <a:off x="67183" y="3237427"/>
            <a:ext cx="9771634" cy="400110"/>
          </a:xfrm>
          <a:prstGeom prst="rect">
            <a:avLst/>
          </a:prstGeom>
          <a:noFill/>
          <a:ln>
            <a:solidFill>
              <a:schemeClr val="tx1"/>
            </a:solidFill>
          </a:ln>
        </p:spPr>
        <p:txBody>
          <a:bodyPr wrap="square" rtlCol="0">
            <a:spAutoFit/>
          </a:bodyPr>
          <a:lstStyle/>
          <a:p>
            <a:r>
              <a:rPr lang="en-US" altLang="ja-JP" sz="2000" dirty="0">
                <a:latin typeface="+mn-ea"/>
              </a:rPr>
              <a:t>5.2</a:t>
            </a:r>
            <a:r>
              <a:rPr lang="ja-JP" altLang="en-US" sz="2000" dirty="0">
                <a:latin typeface="+mn-ea"/>
              </a:rPr>
              <a:t>　噴火警戒レベルの引上げ等に対応した立入規制等により、避難が必要となった場合</a:t>
            </a:r>
            <a:endParaRPr lang="en-US" altLang="ja-JP" sz="2000" dirty="0">
              <a:latin typeface="+mn-ea"/>
            </a:endParaRPr>
          </a:p>
        </p:txBody>
      </p:sp>
      <p:sp>
        <p:nvSpPr>
          <p:cNvPr id="18" name="テキスト ボックス 17">
            <a:extLst>
              <a:ext uri="{FF2B5EF4-FFF2-40B4-BE49-F238E27FC236}">
                <a16:creationId xmlns:a16="http://schemas.microsoft.com/office/drawing/2014/main" id="{649F8B7D-351C-41A5-8A1F-187624A588F3}"/>
              </a:ext>
            </a:extLst>
          </p:cNvPr>
          <p:cNvSpPr txBox="1"/>
          <p:nvPr/>
        </p:nvSpPr>
        <p:spPr>
          <a:xfrm>
            <a:off x="-1" y="621090"/>
            <a:ext cx="9863999" cy="954107"/>
          </a:xfrm>
          <a:prstGeom prst="rect">
            <a:avLst/>
          </a:prstGeom>
          <a:noFill/>
          <a:ln>
            <a:noFill/>
          </a:ln>
        </p:spPr>
        <p:txBody>
          <a:bodyPr wrap="square" rtlCol="0">
            <a:spAutoFit/>
          </a:bodyPr>
          <a:lstStyle/>
          <a:p>
            <a:r>
              <a:rPr lang="en-US" altLang="ja-JP" sz="2800" dirty="0">
                <a:solidFill>
                  <a:srgbClr val="0000FF"/>
                </a:solidFill>
                <a:latin typeface="+mn-ea"/>
              </a:rPr>
              <a:t>【</a:t>
            </a:r>
            <a:r>
              <a:rPr lang="ja-JP" altLang="en-US" sz="2800" dirty="0">
                <a:solidFill>
                  <a:srgbClr val="0000FF"/>
                </a:solidFill>
                <a:latin typeface="+mn-ea"/>
              </a:rPr>
              <a:t>５．情報伝達及び避難誘導</a:t>
            </a:r>
            <a:r>
              <a:rPr lang="en-US" altLang="ja-JP" sz="2800" dirty="0">
                <a:solidFill>
                  <a:srgbClr val="0000FF"/>
                </a:solidFill>
                <a:latin typeface="+mn-ea"/>
              </a:rPr>
              <a:t>】</a:t>
            </a:r>
            <a:r>
              <a:rPr lang="ja-JP" altLang="en-US" sz="2800" dirty="0">
                <a:solidFill>
                  <a:srgbClr val="0000FF"/>
                </a:solidFill>
                <a:latin typeface="+mn-ea"/>
              </a:rPr>
              <a:t>　　　　　　</a:t>
            </a:r>
            <a:r>
              <a:rPr lang="ja-JP" altLang="en-US" sz="2800" dirty="0">
                <a:latin typeface="+mn-ea"/>
              </a:rPr>
              <a:t>は、</a:t>
            </a:r>
            <a:endParaRPr lang="en-US" altLang="ja-JP" sz="2800" dirty="0">
              <a:latin typeface="+mn-ea"/>
            </a:endParaRPr>
          </a:p>
          <a:p>
            <a:r>
              <a:rPr lang="ja-JP" altLang="en-US" sz="2800" dirty="0">
                <a:latin typeface="+mn-ea"/>
              </a:rPr>
              <a:t>火山の状況に応じて施設がとるべき対応を場合分けしています。</a:t>
            </a:r>
            <a:endParaRPr lang="en-US" altLang="ja-JP" sz="2800" dirty="0">
              <a:latin typeface="+mn-ea"/>
            </a:endParaRPr>
          </a:p>
        </p:txBody>
      </p:sp>
      <p:sp>
        <p:nvSpPr>
          <p:cNvPr id="16" name="テキスト ボックス 15">
            <a:extLst>
              <a:ext uri="{FF2B5EF4-FFF2-40B4-BE49-F238E27FC236}">
                <a16:creationId xmlns:a16="http://schemas.microsoft.com/office/drawing/2014/main" id="{1C2FDA00-674D-4647-86C1-ABC2A2F43146}"/>
              </a:ext>
            </a:extLst>
          </p:cNvPr>
          <p:cNvSpPr txBox="1"/>
          <p:nvPr/>
        </p:nvSpPr>
        <p:spPr>
          <a:xfrm>
            <a:off x="67183" y="1755090"/>
            <a:ext cx="9771634" cy="707886"/>
          </a:xfrm>
          <a:prstGeom prst="rect">
            <a:avLst/>
          </a:prstGeom>
          <a:noFill/>
          <a:ln>
            <a:solidFill>
              <a:schemeClr val="tx1"/>
            </a:solidFill>
          </a:ln>
        </p:spPr>
        <p:txBody>
          <a:bodyPr wrap="square" rtlCol="0">
            <a:spAutoFit/>
          </a:bodyPr>
          <a:lstStyle/>
          <a:p>
            <a:pPr marL="446088" indent="-446088"/>
            <a:r>
              <a:rPr lang="en-US" altLang="ja-JP" sz="2000" dirty="0">
                <a:latin typeface="+mn-ea"/>
              </a:rPr>
              <a:t>5.1</a:t>
            </a:r>
            <a:r>
              <a:rPr lang="ja-JP" altLang="en-US" sz="2000" dirty="0">
                <a:latin typeface="+mn-ea"/>
              </a:rPr>
              <a:t>　噴火警戒レベルの引上げ等があっても立入規制の範囲外で避難を必要としない場合、又は火山の状況に関する解説情報（臨時）等が発表された場合</a:t>
            </a:r>
            <a:endParaRPr lang="en-US" altLang="ja-JP" sz="2000" dirty="0">
              <a:latin typeface="+mn-ea"/>
            </a:endParaRPr>
          </a:p>
        </p:txBody>
      </p:sp>
      <p:sp>
        <p:nvSpPr>
          <p:cNvPr id="19" name="テキスト ボックス 18">
            <a:extLst>
              <a:ext uri="{FF2B5EF4-FFF2-40B4-BE49-F238E27FC236}">
                <a16:creationId xmlns:a16="http://schemas.microsoft.com/office/drawing/2014/main" id="{CE549AB1-0BEB-46BA-9B97-3980D15EB8B6}"/>
              </a:ext>
            </a:extLst>
          </p:cNvPr>
          <p:cNvSpPr txBox="1"/>
          <p:nvPr/>
        </p:nvSpPr>
        <p:spPr>
          <a:xfrm>
            <a:off x="67183" y="4829749"/>
            <a:ext cx="9771634" cy="400110"/>
          </a:xfrm>
          <a:prstGeom prst="rect">
            <a:avLst/>
          </a:prstGeom>
          <a:noFill/>
          <a:ln>
            <a:solidFill>
              <a:schemeClr val="tx1"/>
            </a:solidFill>
          </a:ln>
        </p:spPr>
        <p:txBody>
          <a:bodyPr wrap="square" rtlCol="0">
            <a:spAutoFit/>
          </a:bodyPr>
          <a:lstStyle/>
          <a:p>
            <a:r>
              <a:rPr lang="en-US" altLang="ja-JP" sz="2000" dirty="0">
                <a:latin typeface="+mn-ea"/>
              </a:rPr>
              <a:t>5.3</a:t>
            </a:r>
            <a:r>
              <a:rPr lang="ja-JP" altLang="en-US" sz="2000" dirty="0">
                <a:latin typeface="+mn-ea"/>
              </a:rPr>
              <a:t>　噴火警戒レベルの引上げ等が無く立入規制等が無い中で、突発的に噴火した場合</a:t>
            </a:r>
          </a:p>
        </p:txBody>
      </p:sp>
      <p:sp>
        <p:nvSpPr>
          <p:cNvPr id="23" name="吹き出し: 角を丸めた四角形 29">
            <a:extLst>
              <a:ext uri="{FF2B5EF4-FFF2-40B4-BE49-F238E27FC236}">
                <a16:creationId xmlns:a16="http://schemas.microsoft.com/office/drawing/2014/main" id="{EBDAD4C9-D9A2-4E66-986F-2BEABBD70BBC}"/>
              </a:ext>
            </a:extLst>
          </p:cNvPr>
          <p:cNvSpPr/>
          <p:nvPr/>
        </p:nvSpPr>
        <p:spPr>
          <a:xfrm>
            <a:off x="2907324" y="5498673"/>
            <a:ext cx="6682154" cy="783193"/>
          </a:xfrm>
          <a:prstGeom prst="wedgeRoundRectCallout">
            <a:avLst>
              <a:gd name="adj1" fmla="val -36363"/>
              <a:gd name="adj2" fmla="val -81007"/>
              <a:gd name="adj3" fmla="val 16667"/>
            </a:avLst>
          </a:prstGeom>
          <a:solidFill>
            <a:srgbClr val="66CCFF"/>
          </a:solidFill>
          <a:ln>
            <a:solidFill>
              <a:schemeClr val="tx1"/>
            </a:solidFill>
          </a:ln>
        </p:spPr>
        <p:style>
          <a:lnRef idx="1">
            <a:schemeClr val="accent4"/>
          </a:lnRef>
          <a:fillRef idx="3">
            <a:schemeClr val="accent4"/>
          </a:fillRef>
          <a:effectRef idx="2">
            <a:schemeClr val="accent4"/>
          </a:effectRef>
          <a:fontRef idx="minor">
            <a:schemeClr val="lt1"/>
          </a:fontRef>
        </p:style>
        <p:txBody>
          <a:bodyPr wrap="square" rtlCol="0" anchor="ctr">
            <a:spAutoFit/>
          </a:bodyPr>
          <a:lstStyle/>
          <a:p>
            <a:r>
              <a:rPr kumimoji="1" lang="ja-JP" altLang="en-US" sz="2000" dirty="0">
                <a:solidFill>
                  <a:schemeClr val="tx1"/>
                </a:solidFill>
              </a:rPr>
              <a:t>突発的に噴火した場合には、市町村の指示を待つことなく、施設が計画に基づき防災対応を開始する必要があります。</a:t>
            </a:r>
            <a:endParaRPr kumimoji="1" lang="en-US" altLang="ja-JP" sz="2000" dirty="0">
              <a:solidFill>
                <a:schemeClr val="tx1"/>
              </a:solidFill>
            </a:endParaRPr>
          </a:p>
        </p:txBody>
      </p:sp>
      <p:sp>
        <p:nvSpPr>
          <p:cNvPr id="21" name="テキスト ボックス 20">
            <a:extLst>
              <a:ext uri="{FF2B5EF4-FFF2-40B4-BE49-F238E27FC236}">
                <a16:creationId xmlns:a16="http://schemas.microsoft.com/office/drawing/2014/main" id="{1B5D377A-E5C6-478D-9982-09DE020115EA}"/>
              </a:ext>
            </a:extLst>
          </p:cNvPr>
          <p:cNvSpPr txBox="1"/>
          <p:nvPr/>
        </p:nvSpPr>
        <p:spPr>
          <a:xfrm>
            <a:off x="7097802" y="26637"/>
            <a:ext cx="2744826" cy="584775"/>
          </a:xfrm>
          <a:prstGeom prst="rect">
            <a:avLst/>
          </a:prstGeom>
          <a:solidFill>
            <a:srgbClr val="FFFF00"/>
          </a:solidFill>
        </p:spPr>
        <p:txBody>
          <a:bodyPr wrap="square" rtlCol="0">
            <a:spAutoFit/>
          </a:bodyPr>
          <a:lstStyle/>
          <a:p>
            <a:r>
              <a:rPr lang="ja-JP" altLang="en-US" dirty="0">
                <a:solidFill>
                  <a:srgbClr val="FF0000"/>
                </a:solidFill>
              </a:rPr>
              <a:t>火口周辺</a:t>
            </a:r>
            <a:r>
              <a:rPr lang="ja-JP" altLang="en-US" dirty="0"/>
              <a:t>版</a:t>
            </a:r>
            <a:endParaRPr lang="en-US" altLang="ja-JP" dirty="0"/>
          </a:p>
          <a:p>
            <a:r>
              <a:rPr lang="ja-JP" altLang="en-US" sz="1400" dirty="0"/>
              <a:t>（居住地域は次のスライドを利用）</a:t>
            </a:r>
            <a:endParaRPr lang="ja-JP" altLang="ja-JP" sz="1400" dirty="0"/>
          </a:p>
        </p:txBody>
      </p:sp>
      <p:sp>
        <p:nvSpPr>
          <p:cNvPr id="2" name="スライド番号プレースホルダー 1">
            <a:extLst>
              <a:ext uri="{FF2B5EF4-FFF2-40B4-BE49-F238E27FC236}">
                <a16:creationId xmlns:a16="http://schemas.microsoft.com/office/drawing/2014/main" id="{55CB427B-27C2-4F2B-8B7A-1624C94761E4}"/>
              </a:ext>
            </a:extLst>
          </p:cNvPr>
          <p:cNvSpPr>
            <a:spLocks noGrp="1"/>
          </p:cNvSpPr>
          <p:nvPr>
            <p:ph type="sldNum" sz="quarter" idx="12"/>
          </p:nvPr>
        </p:nvSpPr>
        <p:spPr/>
        <p:txBody>
          <a:bodyPr/>
          <a:lstStyle/>
          <a:p>
            <a:r>
              <a:rPr kumimoji="1" lang="en-US" altLang="ja-JP" dirty="0"/>
              <a:t>32</a:t>
            </a:r>
            <a:endParaRPr kumimoji="1" lang="ja-JP" altLang="en-US" dirty="0"/>
          </a:p>
        </p:txBody>
      </p:sp>
      <p:sp>
        <p:nvSpPr>
          <p:cNvPr id="24" name="吹き出し: 角を丸めた四角形 29">
            <a:extLst>
              <a:ext uri="{FF2B5EF4-FFF2-40B4-BE49-F238E27FC236}">
                <a16:creationId xmlns:a16="http://schemas.microsoft.com/office/drawing/2014/main" id="{EF81F5D8-86FB-42C3-9530-699D9EF624BB}"/>
              </a:ext>
            </a:extLst>
          </p:cNvPr>
          <p:cNvSpPr/>
          <p:nvPr/>
        </p:nvSpPr>
        <p:spPr>
          <a:xfrm>
            <a:off x="3239478" y="3920214"/>
            <a:ext cx="6443783" cy="783193"/>
          </a:xfrm>
          <a:prstGeom prst="wedgeRoundRectCallout">
            <a:avLst>
              <a:gd name="adj1" fmla="val -30393"/>
              <a:gd name="adj2" fmla="val -84999"/>
              <a:gd name="adj3" fmla="val 16667"/>
            </a:avLst>
          </a:prstGeom>
          <a:solidFill>
            <a:srgbClr val="66CCFF"/>
          </a:solidFill>
          <a:ln>
            <a:solidFill>
              <a:schemeClr val="tx1"/>
            </a:solidFill>
          </a:ln>
        </p:spPr>
        <p:style>
          <a:lnRef idx="1">
            <a:schemeClr val="accent4"/>
          </a:lnRef>
          <a:fillRef idx="3">
            <a:schemeClr val="accent4"/>
          </a:fillRef>
          <a:effectRef idx="2">
            <a:schemeClr val="accent4"/>
          </a:effectRef>
          <a:fontRef idx="minor">
            <a:schemeClr val="lt1"/>
          </a:fontRef>
        </p:style>
        <p:txBody>
          <a:bodyPr wrap="square" rtlCol="0" anchor="ctr">
            <a:spAutoFit/>
          </a:bodyPr>
          <a:lstStyle/>
          <a:p>
            <a:r>
              <a:rPr kumimoji="1" lang="ja-JP" altLang="en-US" sz="2000" dirty="0">
                <a:solidFill>
                  <a:schemeClr val="tx1"/>
                </a:solidFill>
              </a:rPr>
              <a:t>噴火警戒レベルの引き上げにより、避難が必要になった場合は、市町村の指示により避難対応を開始します。</a:t>
            </a:r>
            <a:endParaRPr kumimoji="1" lang="en-US" altLang="ja-JP" sz="2000" dirty="0">
              <a:solidFill>
                <a:schemeClr val="tx1"/>
              </a:solidFill>
            </a:endParaRPr>
          </a:p>
        </p:txBody>
      </p:sp>
      <p:sp>
        <p:nvSpPr>
          <p:cNvPr id="26" name="吹き出し: 角を丸めた四角形 29">
            <a:extLst>
              <a:ext uri="{FF2B5EF4-FFF2-40B4-BE49-F238E27FC236}">
                <a16:creationId xmlns:a16="http://schemas.microsoft.com/office/drawing/2014/main" id="{77AAF399-DE86-41F0-963F-1E7F77A15736}"/>
              </a:ext>
            </a:extLst>
          </p:cNvPr>
          <p:cNvSpPr/>
          <p:nvPr/>
        </p:nvSpPr>
        <p:spPr>
          <a:xfrm>
            <a:off x="2749594" y="2667888"/>
            <a:ext cx="6575381" cy="442674"/>
          </a:xfrm>
          <a:prstGeom prst="wedgeRoundRectCallout">
            <a:avLst>
              <a:gd name="adj1" fmla="val -31815"/>
              <a:gd name="adj2" fmla="val -95103"/>
              <a:gd name="adj3" fmla="val 16667"/>
            </a:avLst>
          </a:prstGeom>
          <a:solidFill>
            <a:srgbClr val="66CCFF"/>
          </a:solidFill>
          <a:ln>
            <a:solidFill>
              <a:schemeClr val="tx1"/>
            </a:solidFill>
          </a:ln>
        </p:spPr>
        <p:style>
          <a:lnRef idx="1">
            <a:schemeClr val="accent4"/>
          </a:lnRef>
          <a:fillRef idx="3">
            <a:schemeClr val="accent4"/>
          </a:fillRef>
          <a:effectRef idx="2">
            <a:schemeClr val="accent4"/>
          </a:effectRef>
          <a:fontRef idx="minor">
            <a:schemeClr val="lt1"/>
          </a:fontRef>
        </p:style>
        <p:txBody>
          <a:bodyPr wrap="square" rtlCol="0" anchor="ctr">
            <a:spAutoFit/>
          </a:bodyPr>
          <a:lstStyle/>
          <a:p>
            <a:r>
              <a:rPr kumimoji="1" lang="ja-JP" altLang="en-US" sz="2000">
                <a:solidFill>
                  <a:schemeClr val="tx1"/>
                </a:solidFill>
              </a:rPr>
              <a:t>避難が必要ない場合でも、利用者等に必ず情報を伝えます。</a:t>
            </a:r>
            <a:endParaRPr kumimoji="1" lang="en-US" altLang="ja-JP" sz="2000">
              <a:solidFill>
                <a:schemeClr val="tx1"/>
              </a:solidFill>
            </a:endParaRPr>
          </a:p>
        </p:txBody>
      </p:sp>
      <p:grpSp>
        <p:nvGrpSpPr>
          <p:cNvPr id="13" name="グループ化 12">
            <a:extLst>
              <a:ext uri="{FF2B5EF4-FFF2-40B4-BE49-F238E27FC236}">
                <a16:creationId xmlns:a16="http://schemas.microsoft.com/office/drawing/2014/main" id="{8907B937-14A1-4C68-838B-7921562FD298}"/>
              </a:ext>
            </a:extLst>
          </p:cNvPr>
          <p:cNvGrpSpPr/>
          <p:nvPr/>
        </p:nvGrpSpPr>
        <p:grpSpPr>
          <a:xfrm>
            <a:off x="4586732" y="592695"/>
            <a:ext cx="1240791" cy="584775"/>
            <a:chOff x="2228296" y="2803241"/>
            <a:chExt cx="1240791" cy="584775"/>
          </a:xfrm>
        </p:grpSpPr>
        <p:sp>
          <p:nvSpPr>
            <p:cNvPr id="14" name="吹き出し: 角を丸めた四角形 13">
              <a:extLst>
                <a:ext uri="{FF2B5EF4-FFF2-40B4-BE49-F238E27FC236}">
                  <a16:creationId xmlns:a16="http://schemas.microsoft.com/office/drawing/2014/main" id="{AEA2B14A-B643-4C6F-BC5D-86358CC3F198}"/>
                </a:ext>
              </a:extLst>
            </p:cNvPr>
            <p:cNvSpPr/>
            <p:nvPr/>
          </p:nvSpPr>
          <p:spPr>
            <a:xfrm>
              <a:off x="2228296" y="2843751"/>
              <a:ext cx="1240791" cy="492679"/>
            </a:xfrm>
            <a:prstGeom prst="wedgeRoundRectCallout">
              <a:avLst>
                <a:gd name="adj1" fmla="val -58538"/>
                <a:gd name="adj2" fmla="val 28264"/>
                <a:gd name="adj3" fmla="val 16667"/>
              </a:avLst>
            </a:prstGeom>
            <a:solidFill>
              <a:srgbClr val="FFCCCC"/>
            </a:solidFill>
            <a:ln>
              <a:solidFill>
                <a:schemeClr val="tx1"/>
              </a:solidFill>
            </a:ln>
          </p:spPr>
          <p:style>
            <a:lnRef idx="1">
              <a:schemeClr val="accent4"/>
            </a:lnRef>
            <a:fillRef idx="2">
              <a:schemeClr val="accent4"/>
            </a:fillRef>
            <a:effectRef idx="1">
              <a:schemeClr val="accent4"/>
            </a:effectRef>
            <a:fontRef idx="minor">
              <a:schemeClr val="dk1"/>
            </a:fontRef>
          </p:style>
          <p:txBody>
            <a:bodyPr wrap="square" lIns="36000" tIns="0" rIns="36000" bIns="0" rtlCol="0" anchor="ctr">
              <a:spAutoFit/>
            </a:bodyPr>
            <a:lstStyle/>
            <a:p>
              <a:pPr algn="ctr"/>
              <a:endParaRPr kumimoji="1" lang="ja-JP" altLang="en-US" sz="1200" dirty="0">
                <a:latin typeface="メイリオ" panose="020B0604030504040204" pitchFamily="50" charset="-128"/>
                <a:ea typeface="メイリオ" panose="020B0604030504040204" pitchFamily="50" charset="-128"/>
              </a:endParaRPr>
            </a:p>
          </p:txBody>
        </p:sp>
        <p:sp>
          <p:nvSpPr>
            <p:cNvPr id="15" name="テキスト ボックス 14">
              <a:extLst>
                <a:ext uri="{FF2B5EF4-FFF2-40B4-BE49-F238E27FC236}">
                  <a16:creationId xmlns:a16="http://schemas.microsoft.com/office/drawing/2014/main" id="{B6DA99D7-C354-429D-9CDD-0900326D2A31}"/>
                </a:ext>
              </a:extLst>
            </p:cNvPr>
            <p:cNvSpPr txBox="1"/>
            <p:nvPr/>
          </p:nvSpPr>
          <p:spPr>
            <a:xfrm>
              <a:off x="2331940" y="2803241"/>
              <a:ext cx="1068690" cy="584775"/>
            </a:xfrm>
            <a:prstGeom prst="rect">
              <a:avLst/>
            </a:prstGeom>
            <a:noFill/>
          </p:spPr>
          <p:txBody>
            <a:bodyPr wrap="none" rtlCol="0">
              <a:spAutoFit/>
            </a:bodyPr>
            <a:lstStyle/>
            <a:p>
              <a:pPr algn="ctr"/>
              <a:r>
                <a:rPr kumimoji="1" lang="ja-JP" altLang="en-US" sz="1400" dirty="0"/>
                <a:t>作成ガイド</a:t>
              </a:r>
              <a:endParaRPr kumimoji="1" lang="en-US" altLang="ja-JP" sz="1400" dirty="0"/>
            </a:p>
            <a:p>
              <a:r>
                <a:rPr lang="en-US" altLang="ja-JP" dirty="0"/>
                <a:t>19</a:t>
              </a:r>
              <a:r>
                <a:rPr lang="ja-JP" altLang="en-US" dirty="0"/>
                <a:t>ページ</a:t>
              </a:r>
              <a:endParaRPr kumimoji="1" lang="ja-JP" altLang="en-US" dirty="0"/>
            </a:p>
          </p:txBody>
        </p:sp>
      </p:grpSp>
      <p:sp>
        <p:nvSpPr>
          <p:cNvPr id="22" name="テキスト ボックス 21">
            <a:extLst>
              <a:ext uri="{FF2B5EF4-FFF2-40B4-BE49-F238E27FC236}">
                <a16:creationId xmlns:a16="http://schemas.microsoft.com/office/drawing/2014/main" id="{753F567C-E898-4428-A351-8B8F9BE6FBDD}"/>
              </a:ext>
            </a:extLst>
          </p:cNvPr>
          <p:cNvSpPr txBox="1"/>
          <p:nvPr/>
        </p:nvSpPr>
        <p:spPr>
          <a:xfrm>
            <a:off x="408981" y="6529752"/>
            <a:ext cx="3764172" cy="276999"/>
          </a:xfrm>
          <a:prstGeom prst="rect">
            <a:avLst/>
          </a:prstGeom>
          <a:noFill/>
        </p:spPr>
        <p:txBody>
          <a:bodyPr wrap="none" rtlCol="0">
            <a:spAutoFit/>
          </a:bodyPr>
          <a:lstStyle/>
          <a:p>
            <a:r>
              <a:rPr kumimoji="1" lang="en-US" altLang="ja-JP" sz="1200" dirty="0"/>
              <a:t>※</a:t>
            </a:r>
            <a:r>
              <a:rPr kumimoji="1" lang="ja-JP" altLang="en-US" sz="1200" dirty="0"/>
              <a:t>作成ガイドの参照ページは「火口周辺の単独施設版」</a:t>
            </a:r>
          </a:p>
        </p:txBody>
      </p:sp>
    </p:spTree>
    <p:extLst>
      <p:ext uri="{BB962C8B-B14F-4D97-AF65-F5344CB8AC3E}">
        <p14:creationId xmlns:p14="http://schemas.microsoft.com/office/powerpoint/2010/main" val="31179815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2" name="テキスト ボックス 1341">
            <a:extLst>
              <a:ext uri="{FF2B5EF4-FFF2-40B4-BE49-F238E27FC236}">
                <a16:creationId xmlns:a16="http://schemas.microsoft.com/office/drawing/2014/main" id="{517A487E-2BB8-427B-921F-A1585D4542F3}"/>
              </a:ext>
            </a:extLst>
          </p:cNvPr>
          <p:cNvSpPr txBox="1"/>
          <p:nvPr/>
        </p:nvSpPr>
        <p:spPr>
          <a:xfrm>
            <a:off x="25496" y="2746188"/>
            <a:ext cx="9864000" cy="1890000"/>
          </a:xfrm>
          <a:prstGeom prst="rect">
            <a:avLst/>
          </a:prstGeom>
          <a:noFill/>
          <a:ln>
            <a:solidFill>
              <a:schemeClr val="tx1">
                <a:lumMod val="50000"/>
                <a:lumOff val="50000"/>
              </a:schemeClr>
            </a:solidFill>
          </a:ln>
        </p:spPr>
        <p:txBody>
          <a:bodyPr wrap="none">
            <a:noAutofit/>
          </a:bodyPr>
          <a:lstStyle/>
          <a:p>
            <a:r>
              <a:rPr lang="en-US" altLang="ja-JP" sz="1600">
                <a:latin typeface="+mj-ea"/>
                <a:ea typeface="+mj-ea"/>
              </a:rPr>
              <a:t>5.2</a:t>
            </a:r>
            <a:r>
              <a:rPr lang="ja-JP" altLang="en-US" sz="1600">
                <a:latin typeface="+mj-ea"/>
                <a:ea typeface="+mj-ea"/>
              </a:rPr>
              <a:t>　噴火警戒レベルの引上げ等に対応した立入規制等により、避難が必要となった場合</a:t>
            </a:r>
          </a:p>
        </p:txBody>
      </p:sp>
      <p:sp>
        <p:nvSpPr>
          <p:cNvPr id="1343" name="テキスト ボックス 1342">
            <a:extLst>
              <a:ext uri="{FF2B5EF4-FFF2-40B4-BE49-F238E27FC236}">
                <a16:creationId xmlns:a16="http://schemas.microsoft.com/office/drawing/2014/main" id="{9AB306DC-87BE-4D23-9986-20EC7A9DB6AE}"/>
              </a:ext>
            </a:extLst>
          </p:cNvPr>
          <p:cNvSpPr txBox="1"/>
          <p:nvPr/>
        </p:nvSpPr>
        <p:spPr>
          <a:xfrm>
            <a:off x="25496" y="657223"/>
            <a:ext cx="9864000" cy="2000298"/>
          </a:xfrm>
          <a:prstGeom prst="rect">
            <a:avLst/>
          </a:prstGeom>
          <a:noFill/>
          <a:ln>
            <a:solidFill>
              <a:schemeClr val="tx1">
                <a:lumMod val="50000"/>
                <a:lumOff val="50000"/>
              </a:schemeClr>
            </a:solidFill>
          </a:ln>
        </p:spPr>
        <p:txBody>
          <a:bodyPr wrap="square">
            <a:noAutofit/>
          </a:bodyPr>
          <a:lstStyle/>
          <a:p>
            <a:pPr marL="355600" indent="-355600"/>
            <a:r>
              <a:rPr lang="en-US" altLang="ja-JP" sz="1600" dirty="0">
                <a:latin typeface="+mj-ea"/>
                <a:ea typeface="+mj-ea"/>
              </a:rPr>
              <a:t>5.1</a:t>
            </a:r>
            <a:r>
              <a:rPr lang="ja-JP" altLang="en-US" sz="1600" dirty="0">
                <a:latin typeface="+mj-ea"/>
                <a:ea typeface="+mj-ea"/>
              </a:rPr>
              <a:t>　噴火警戒レベルの引上げ等があっても立入規制の範囲外で避難を必要としない場合、又は火山の状況に</a:t>
            </a:r>
            <a:endParaRPr lang="en-US" altLang="ja-JP" sz="1600" dirty="0">
              <a:latin typeface="+mj-ea"/>
              <a:ea typeface="+mj-ea"/>
            </a:endParaRPr>
          </a:p>
          <a:p>
            <a:pPr marL="355600" indent="-355600"/>
            <a:r>
              <a:rPr lang="ja-JP" altLang="en-US" sz="1600" dirty="0">
                <a:latin typeface="+mj-ea"/>
                <a:ea typeface="+mj-ea"/>
              </a:rPr>
              <a:t>　　　関する解説情報（臨時）等が発表された場合</a:t>
            </a:r>
          </a:p>
        </p:txBody>
      </p:sp>
      <p:sp>
        <p:nvSpPr>
          <p:cNvPr id="5" name="テキスト ボックス 4">
            <a:extLst>
              <a:ext uri="{FF2B5EF4-FFF2-40B4-BE49-F238E27FC236}">
                <a16:creationId xmlns:a16="http://schemas.microsoft.com/office/drawing/2014/main" id="{455FAD8D-FF79-4685-B506-7EE7FC9D60B0}"/>
              </a:ext>
            </a:extLst>
          </p:cNvPr>
          <p:cNvSpPr txBox="1"/>
          <p:nvPr/>
        </p:nvSpPr>
        <p:spPr>
          <a:xfrm>
            <a:off x="1" y="0"/>
            <a:ext cx="9906000" cy="584775"/>
          </a:xfrm>
          <a:prstGeom prst="rect">
            <a:avLst/>
          </a:prstGeom>
          <a:solidFill>
            <a:srgbClr val="1212E0"/>
          </a:solidFill>
        </p:spPr>
        <p:txBody>
          <a:bodyPr wrap="square" rtlCol="0">
            <a:spAutoFit/>
          </a:bodyPr>
          <a:lstStyle/>
          <a:p>
            <a:r>
              <a:rPr lang="ja-JP" altLang="en-US" sz="3200" dirty="0">
                <a:solidFill>
                  <a:schemeClr val="bg1"/>
                </a:solidFill>
                <a:latin typeface="HGSｺﾞｼｯｸE" panose="020B0900000000000000" pitchFamily="50" charset="-128"/>
                <a:ea typeface="HGSｺﾞｼｯｸE" panose="020B0900000000000000" pitchFamily="50" charset="-128"/>
              </a:rPr>
              <a:t>情報伝達及び避難誘導</a:t>
            </a:r>
            <a:endParaRPr lang="zh-TW" altLang="en-US" sz="3200" dirty="0">
              <a:solidFill>
                <a:schemeClr val="bg1"/>
              </a:solidFill>
              <a:latin typeface="HGSｺﾞｼｯｸE" panose="020B0900000000000000" pitchFamily="50" charset="-128"/>
              <a:ea typeface="HGSｺﾞｼｯｸE" panose="020B0900000000000000" pitchFamily="50" charset="-128"/>
            </a:endParaRPr>
          </a:p>
        </p:txBody>
      </p:sp>
      <p:sp>
        <p:nvSpPr>
          <p:cNvPr id="1135" name="テキスト ボックス 1134">
            <a:extLst>
              <a:ext uri="{FF2B5EF4-FFF2-40B4-BE49-F238E27FC236}">
                <a16:creationId xmlns:a16="http://schemas.microsoft.com/office/drawing/2014/main" id="{FEDC9DD4-F126-4FEB-B20E-445A6CB6872E}"/>
              </a:ext>
            </a:extLst>
          </p:cNvPr>
          <p:cNvSpPr txBox="1"/>
          <p:nvPr/>
        </p:nvSpPr>
        <p:spPr>
          <a:xfrm>
            <a:off x="25496" y="4773823"/>
            <a:ext cx="9864000" cy="2054726"/>
          </a:xfrm>
          <a:prstGeom prst="rect">
            <a:avLst/>
          </a:prstGeom>
          <a:noFill/>
          <a:ln>
            <a:solidFill>
              <a:schemeClr val="tx1">
                <a:lumMod val="50000"/>
                <a:lumOff val="50000"/>
              </a:schemeClr>
            </a:solidFill>
          </a:ln>
        </p:spPr>
        <p:txBody>
          <a:bodyPr wrap="none">
            <a:noAutofit/>
          </a:bodyPr>
          <a:lstStyle/>
          <a:p>
            <a:r>
              <a:rPr lang="en-US" altLang="ja-JP" sz="1600">
                <a:latin typeface="+mj-ea"/>
                <a:ea typeface="+mj-ea"/>
              </a:rPr>
              <a:t>5.3</a:t>
            </a:r>
            <a:r>
              <a:rPr lang="ja-JP" altLang="en-US" sz="1600">
                <a:latin typeface="+mj-ea"/>
                <a:ea typeface="+mj-ea"/>
              </a:rPr>
              <a:t>　噴火警戒レベルの引上げ等が無く立入規制等が無い中で、突発的に噴火した場合</a:t>
            </a:r>
          </a:p>
        </p:txBody>
      </p:sp>
      <p:sp>
        <p:nvSpPr>
          <p:cNvPr id="10" name="スライド番号プレースホルダー 9">
            <a:extLst>
              <a:ext uri="{FF2B5EF4-FFF2-40B4-BE49-F238E27FC236}">
                <a16:creationId xmlns:a16="http://schemas.microsoft.com/office/drawing/2014/main" id="{9F4F0C61-0CD2-4EB1-8F05-7E9C95EB6749}"/>
              </a:ext>
            </a:extLst>
          </p:cNvPr>
          <p:cNvSpPr>
            <a:spLocks noGrp="1"/>
          </p:cNvSpPr>
          <p:nvPr>
            <p:ph type="sldNum" sz="quarter" idx="12"/>
          </p:nvPr>
        </p:nvSpPr>
        <p:spPr/>
        <p:txBody>
          <a:bodyPr/>
          <a:lstStyle/>
          <a:p>
            <a:r>
              <a:rPr kumimoji="1" lang="en-US" altLang="ja-JP" dirty="0"/>
              <a:t>33</a:t>
            </a:r>
            <a:endParaRPr kumimoji="1" lang="ja-JP" altLang="en-US" dirty="0"/>
          </a:p>
        </p:txBody>
      </p:sp>
      <p:cxnSp>
        <p:nvCxnSpPr>
          <p:cNvPr id="62" name="直線矢印コネクタ 61">
            <a:extLst>
              <a:ext uri="{FF2B5EF4-FFF2-40B4-BE49-F238E27FC236}">
                <a16:creationId xmlns:a16="http://schemas.microsoft.com/office/drawing/2014/main" id="{6BD03BFE-E88F-41A1-A562-8B846CAD39E3}"/>
              </a:ext>
            </a:extLst>
          </p:cNvPr>
          <p:cNvCxnSpPr>
            <a:cxnSpLocks/>
          </p:cNvCxnSpPr>
          <p:nvPr/>
        </p:nvCxnSpPr>
        <p:spPr>
          <a:xfrm>
            <a:off x="2805416" y="1798779"/>
            <a:ext cx="927329" cy="0"/>
          </a:xfrm>
          <a:prstGeom prst="straightConnector1">
            <a:avLst/>
          </a:prstGeom>
          <a:ln w="19050">
            <a:solidFill>
              <a:schemeClr val="tx1"/>
            </a:solidFill>
            <a:tailEnd type="arrow" w="lg" len="lg"/>
          </a:ln>
        </p:spPr>
        <p:style>
          <a:lnRef idx="1">
            <a:schemeClr val="accent1"/>
          </a:lnRef>
          <a:fillRef idx="0">
            <a:schemeClr val="accent1"/>
          </a:fillRef>
          <a:effectRef idx="0">
            <a:schemeClr val="accent1"/>
          </a:effectRef>
          <a:fontRef idx="minor">
            <a:schemeClr val="tx1"/>
          </a:fontRef>
        </p:style>
      </p:cxnSp>
      <p:cxnSp>
        <p:nvCxnSpPr>
          <p:cNvPr id="63" name="直線コネクタ 62">
            <a:extLst>
              <a:ext uri="{FF2B5EF4-FFF2-40B4-BE49-F238E27FC236}">
                <a16:creationId xmlns:a16="http://schemas.microsoft.com/office/drawing/2014/main" id="{BF9009A0-9378-4A48-970B-2BF44F2A6F9A}"/>
              </a:ext>
            </a:extLst>
          </p:cNvPr>
          <p:cNvCxnSpPr>
            <a:cxnSpLocks/>
          </p:cNvCxnSpPr>
          <p:nvPr/>
        </p:nvCxnSpPr>
        <p:spPr>
          <a:xfrm>
            <a:off x="1547954" y="1576845"/>
            <a:ext cx="0" cy="1008000"/>
          </a:xfrm>
          <a:prstGeom prst="line">
            <a:avLst/>
          </a:prstGeom>
        </p:spPr>
        <p:style>
          <a:lnRef idx="1">
            <a:schemeClr val="accent1"/>
          </a:lnRef>
          <a:fillRef idx="0">
            <a:schemeClr val="accent1"/>
          </a:fillRef>
          <a:effectRef idx="0">
            <a:schemeClr val="accent1"/>
          </a:effectRef>
          <a:fontRef idx="minor">
            <a:schemeClr val="tx1"/>
          </a:fontRef>
        </p:style>
      </p:cxnSp>
      <p:sp>
        <p:nvSpPr>
          <p:cNvPr id="64" name="フローチャート: 代替処理 63">
            <a:extLst>
              <a:ext uri="{FF2B5EF4-FFF2-40B4-BE49-F238E27FC236}">
                <a16:creationId xmlns:a16="http://schemas.microsoft.com/office/drawing/2014/main" id="{08CF3420-5E1F-4FD8-A675-4EF020B59020}"/>
              </a:ext>
            </a:extLst>
          </p:cNvPr>
          <p:cNvSpPr/>
          <p:nvPr/>
        </p:nvSpPr>
        <p:spPr>
          <a:xfrm>
            <a:off x="1553103" y="1166232"/>
            <a:ext cx="1603226" cy="340519"/>
          </a:xfrm>
          <a:prstGeom prst="flowChartAlternateProcess">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rIns="0" rtlCol="0" anchor="ctr">
            <a:spAutoFit/>
          </a:bodyPr>
          <a:lstStyle/>
          <a:p>
            <a:pPr algn="ctr"/>
            <a:r>
              <a:rPr lang="ja-JP" altLang="en-US" sz="1400">
                <a:solidFill>
                  <a:srgbClr val="FF0000"/>
                </a:solidFill>
                <a:latin typeface="+mj-ea"/>
                <a:ea typeface="+mj-ea"/>
              </a:rPr>
              <a:t>火山活動の活発化</a:t>
            </a:r>
            <a:endParaRPr kumimoji="1" lang="ja-JP" altLang="en-US" sz="1400">
              <a:solidFill>
                <a:srgbClr val="FF0000"/>
              </a:solidFill>
              <a:latin typeface="+mj-ea"/>
              <a:ea typeface="+mj-ea"/>
            </a:endParaRPr>
          </a:p>
        </p:txBody>
      </p:sp>
      <p:cxnSp>
        <p:nvCxnSpPr>
          <p:cNvPr id="65" name="直線コネクタ 64">
            <a:extLst>
              <a:ext uri="{FF2B5EF4-FFF2-40B4-BE49-F238E27FC236}">
                <a16:creationId xmlns:a16="http://schemas.microsoft.com/office/drawing/2014/main" id="{2B0FADED-6964-4EF6-AAF1-AF643CA82639}"/>
              </a:ext>
            </a:extLst>
          </p:cNvPr>
          <p:cNvCxnSpPr>
            <a:cxnSpLocks/>
          </p:cNvCxnSpPr>
          <p:nvPr/>
        </p:nvCxnSpPr>
        <p:spPr>
          <a:xfrm flipH="1">
            <a:off x="85261" y="2090808"/>
            <a:ext cx="9747934" cy="0"/>
          </a:xfrm>
          <a:prstGeom prst="line">
            <a:avLst/>
          </a:prstGeom>
        </p:spPr>
        <p:style>
          <a:lnRef idx="1">
            <a:schemeClr val="accent1"/>
          </a:lnRef>
          <a:fillRef idx="0">
            <a:schemeClr val="accent1"/>
          </a:fillRef>
          <a:effectRef idx="0">
            <a:schemeClr val="accent1"/>
          </a:effectRef>
          <a:fontRef idx="minor">
            <a:schemeClr val="tx1"/>
          </a:fontRef>
        </p:style>
      </p:cxnSp>
      <p:sp>
        <p:nvSpPr>
          <p:cNvPr id="66" name="フローチャート: 代替処理 65">
            <a:extLst>
              <a:ext uri="{FF2B5EF4-FFF2-40B4-BE49-F238E27FC236}">
                <a16:creationId xmlns:a16="http://schemas.microsoft.com/office/drawing/2014/main" id="{08AE3C5A-28C3-436E-A112-62D4509085A1}"/>
              </a:ext>
            </a:extLst>
          </p:cNvPr>
          <p:cNvSpPr/>
          <p:nvPr/>
        </p:nvSpPr>
        <p:spPr>
          <a:xfrm>
            <a:off x="6306976" y="2176446"/>
            <a:ext cx="2055600" cy="324000"/>
          </a:xfrm>
          <a:prstGeom prst="flowChartAlternateProcess">
            <a:avLst/>
          </a:prstGeom>
          <a:solidFill>
            <a:schemeClr val="accent1">
              <a:lumMod val="20000"/>
              <a:lumOff val="80000"/>
            </a:schemeClr>
          </a:solidFill>
        </p:spPr>
        <p:style>
          <a:lnRef idx="1">
            <a:schemeClr val="accent5"/>
          </a:lnRef>
          <a:fillRef idx="2">
            <a:schemeClr val="accent5"/>
          </a:fillRef>
          <a:effectRef idx="1">
            <a:schemeClr val="accent5"/>
          </a:effectRef>
          <a:fontRef idx="minor">
            <a:schemeClr val="dk1"/>
          </a:fontRef>
        </p:style>
        <p:txBody>
          <a:bodyPr wrap="square" lIns="0" tIns="36000" rIns="0" bIns="36000" rtlCol="0" anchor="ctr">
            <a:spAutoFit/>
          </a:bodyPr>
          <a:lstStyle/>
          <a:p>
            <a:pPr algn="ctr"/>
            <a:r>
              <a:rPr kumimoji="1" lang="ja-JP" altLang="en-US" sz="1400">
                <a:latin typeface="+mj-ea"/>
                <a:ea typeface="+mj-ea"/>
              </a:rPr>
              <a:t>利用者等に伝達する</a:t>
            </a:r>
          </a:p>
        </p:txBody>
      </p:sp>
      <p:cxnSp>
        <p:nvCxnSpPr>
          <p:cNvPr id="67" name="直線矢印コネクタ 66">
            <a:extLst>
              <a:ext uri="{FF2B5EF4-FFF2-40B4-BE49-F238E27FC236}">
                <a16:creationId xmlns:a16="http://schemas.microsoft.com/office/drawing/2014/main" id="{105DF03E-5996-4918-A9BE-BC703C84A54A}"/>
              </a:ext>
            </a:extLst>
          </p:cNvPr>
          <p:cNvCxnSpPr>
            <a:cxnSpLocks/>
            <a:stCxn id="68" idx="3"/>
            <a:endCxn id="66" idx="1"/>
          </p:cNvCxnSpPr>
          <p:nvPr/>
        </p:nvCxnSpPr>
        <p:spPr>
          <a:xfrm>
            <a:off x="5220597" y="2338446"/>
            <a:ext cx="1086379" cy="0"/>
          </a:xfrm>
          <a:prstGeom prst="straightConnector1">
            <a:avLst/>
          </a:prstGeom>
          <a:ln w="19050">
            <a:solidFill>
              <a:schemeClr val="tx1"/>
            </a:solidFill>
            <a:tailEnd type="arrow" w="lg" len="lg"/>
          </a:ln>
        </p:spPr>
        <p:style>
          <a:lnRef idx="1">
            <a:schemeClr val="accent1"/>
          </a:lnRef>
          <a:fillRef idx="0">
            <a:schemeClr val="accent1"/>
          </a:fillRef>
          <a:effectRef idx="0">
            <a:schemeClr val="accent1"/>
          </a:effectRef>
          <a:fontRef idx="minor">
            <a:schemeClr val="tx1"/>
          </a:fontRef>
        </p:style>
      </p:cxnSp>
      <p:sp>
        <p:nvSpPr>
          <p:cNvPr id="68" name="フローチャート: 代替処理 67">
            <a:extLst>
              <a:ext uri="{FF2B5EF4-FFF2-40B4-BE49-F238E27FC236}">
                <a16:creationId xmlns:a16="http://schemas.microsoft.com/office/drawing/2014/main" id="{E94149EC-A09F-453E-927D-B08E54533525}"/>
              </a:ext>
            </a:extLst>
          </p:cNvPr>
          <p:cNvSpPr/>
          <p:nvPr/>
        </p:nvSpPr>
        <p:spPr>
          <a:xfrm>
            <a:off x="3744597" y="2176446"/>
            <a:ext cx="1476000" cy="324000"/>
          </a:xfrm>
          <a:prstGeom prst="flowChartAlternateProcess">
            <a:avLst/>
          </a:prstGeom>
          <a:solidFill>
            <a:schemeClr val="accent1">
              <a:lumMod val="20000"/>
              <a:lumOff val="80000"/>
            </a:schemeClr>
          </a:solidFill>
        </p:spPr>
        <p:style>
          <a:lnRef idx="1">
            <a:schemeClr val="accent5"/>
          </a:lnRef>
          <a:fillRef idx="2">
            <a:schemeClr val="accent5"/>
          </a:fillRef>
          <a:effectRef idx="1">
            <a:schemeClr val="accent5"/>
          </a:effectRef>
          <a:fontRef idx="minor">
            <a:schemeClr val="dk1"/>
          </a:fontRef>
        </p:style>
        <p:txBody>
          <a:bodyPr wrap="square" lIns="0" tIns="36000" rIns="0" bIns="36000" rtlCol="0" anchor="ctr">
            <a:spAutoFit/>
          </a:bodyPr>
          <a:lstStyle/>
          <a:p>
            <a:pPr algn="ctr"/>
            <a:r>
              <a:rPr lang="ja-JP" altLang="en-US" sz="1400">
                <a:latin typeface="+mj-ea"/>
                <a:ea typeface="+mj-ea"/>
              </a:rPr>
              <a:t>情報を収集する</a:t>
            </a:r>
          </a:p>
        </p:txBody>
      </p:sp>
      <p:sp>
        <p:nvSpPr>
          <p:cNvPr id="69" name="正方形/長方形 68">
            <a:extLst>
              <a:ext uri="{FF2B5EF4-FFF2-40B4-BE49-F238E27FC236}">
                <a16:creationId xmlns:a16="http://schemas.microsoft.com/office/drawing/2014/main" id="{09F71253-7E53-4F87-A4A2-88E1DF58D3F9}"/>
              </a:ext>
            </a:extLst>
          </p:cNvPr>
          <p:cNvSpPr/>
          <p:nvPr/>
        </p:nvSpPr>
        <p:spPr>
          <a:xfrm>
            <a:off x="174712" y="1659152"/>
            <a:ext cx="1120215" cy="307777"/>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lIns="0" rIns="0" rtlCol="0" anchor="ctr">
            <a:spAutoFit/>
          </a:bodyPr>
          <a:lstStyle/>
          <a:p>
            <a:pPr algn="ctr"/>
            <a:r>
              <a:rPr kumimoji="1" lang="ja-JP" altLang="en-US" sz="1400">
                <a:latin typeface="+mj-ea"/>
                <a:ea typeface="+mj-ea"/>
              </a:rPr>
              <a:t>状況の推移</a:t>
            </a:r>
          </a:p>
        </p:txBody>
      </p:sp>
      <p:sp>
        <p:nvSpPr>
          <p:cNvPr id="70" name="正方形/長方形 69">
            <a:extLst>
              <a:ext uri="{FF2B5EF4-FFF2-40B4-BE49-F238E27FC236}">
                <a16:creationId xmlns:a16="http://schemas.microsoft.com/office/drawing/2014/main" id="{6FE4E27D-4BAD-48C8-8D7B-D63B404C264D}"/>
              </a:ext>
            </a:extLst>
          </p:cNvPr>
          <p:cNvSpPr/>
          <p:nvPr/>
        </p:nvSpPr>
        <p:spPr>
          <a:xfrm>
            <a:off x="120910" y="2190813"/>
            <a:ext cx="1227818" cy="307777"/>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lIns="0" rIns="0" rtlCol="0" anchor="ctr">
            <a:spAutoFit/>
          </a:bodyPr>
          <a:lstStyle/>
          <a:p>
            <a:pPr algn="ctr"/>
            <a:r>
              <a:rPr lang="ja-JP" altLang="en-US" sz="1400">
                <a:latin typeface="+mj-ea"/>
                <a:ea typeface="+mj-ea"/>
              </a:rPr>
              <a:t>施設の対応</a:t>
            </a:r>
            <a:endParaRPr kumimoji="1" lang="ja-JP" altLang="en-US" sz="1400">
              <a:latin typeface="+mj-ea"/>
              <a:ea typeface="+mj-ea"/>
            </a:endParaRPr>
          </a:p>
        </p:txBody>
      </p:sp>
      <p:sp>
        <p:nvSpPr>
          <p:cNvPr id="71" name="正方形/長方形 70">
            <a:extLst>
              <a:ext uri="{FF2B5EF4-FFF2-40B4-BE49-F238E27FC236}">
                <a16:creationId xmlns:a16="http://schemas.microsoft.com/office/drawing/2014/main" id="{40E68499-428A-4CA4-8852-0E5E5D645941}"/>
              </a:ext>
            </a:extLst>
          </p:cNvPr>
          <p:cNvSpPr/>
          <p:nvPr/>
        </p:nvSpPr>
        <p:spPr>
          <a:xfrm>
            <a:off x="3744597" y="1487214"/>
            <a:ext cx="3067384" cy="503590"/>
          </a:xfrm>
          <a:prstGeom prst="rect">
            <a:avLst/>
          </a:prstGeom>
          <a:ln>
            <a:solidFill>
              <a:schemeClr val="tx1"/>
            </a:solidFill>
          </a:ln>
        </p:spPr>
        <p:style>
          <a:lnRef idx="1">
            <a:schemeClr val="accent4"/>
          </a:lnRef>
          <a:fillRef idx="2">
            <a:schemeClr val="accent4"/>
          </a:fillRef>
          <a:effectRef idx="1">
            <a:schemeClr val="accent4"/>
          </a:effectRef>
          <a:fontRef idx="minor">
            <a:schemeClr val="dk1"/>
          </a:fontRef>
        </p:style>
        <p:txBody>
          <a:bodyPr wrap="square" lIns="36000" tIns="36000" rIns="36000" bIns="36000" rtlCol="0" anchor="ctr">
            <a:spAutoFit/>
          </a:bodyPr>
          <a:lstStyle/>
          <a:p>
            <a:pPr algn="ctr"/>
            <a:r>
              <a:rPr kumimoji="1" lang="ja-JP" altLang="en-US" sz="1400" dirty="0">
                <a:latin typeface="+mj-ea"/>
                <a:ea typeface="+mj-ea"/>
              </a:rPr>
              <a:t>噴火警戒レベル２へ引上げや火山の状況に関する解説情報（臨時）の発表等</a:t>
            </a:r>
          </a:p>
        </p:txBody>
      </p:sp>
      <p:sp>
        <p:nvSpPr>
          <p:cNvPr id="73" name="正方形/長方形 72">
            <a:extLst>
              <a:ext uri="{FF2B5EF4-FFF2-40B4-BE49-F238E27FC236}">
                <a16:creationId xmlns:a16="http://schemas.microsoft.com/office/drawing/2014/main" id="{681F2E64-017E-4225-93EB-34D7548F4FD1}"/>
              </a:ext>
            </a:extLst>
          </p:cNvPr>
          <p:cNvSpPr/>
          <p:nvPr/>
        </p:nvSpPr>
        <p:spPr>
          <a:xfrm>
            <a:off x="5954750" y="3465344"/>
            <a:ext cx="1631957" cy="503590"/>
          </a:xfrm>
          <a:prstGeom prst="rect">
            <a:avLst/>
          </a:prstGeom>
          <a:ln>
            <a:solidFill>
              <a:schemeClr val="tx1"/>
            </a:solidFill>
          </a:ln>
        </p:spPr>
        <p:style>
          <a:lnRef idx="1">
            <a:schemeClr val="accent4"/>
          </a:lnRef>
          <a:fillRef idx="2">
            <a:schemeClr val="accent4"/>
          </a:fillRef>
          <a:effectRef idx="1">
            <a:schemeClr val="accent4"/>
          </a:effectRef>
          <a:fontRef idx="minor">
            <a:schemeClr val="dk1"/>
          </a:fontRef>
        </p:style>
        <p:txBody>
          <a:bodyPr wrap="square" lIns="36000" tIns="36000" rIns="36000" bIns="36000" rtlCol="0" anchor="ctr">
            <a:spAutoFit/>
          </a:bodyPr>
          <a:lstStyle/>
          <a:p>
            <a:pPr algn="ctr"/>
            <a:r>
              <a:rPr lang="ja-JP" altLang="en-US" sz="1400">
                <a:latin typeface="+mj-ea"/>
                <a:ea typeface="+mj-ea"/>
              </a:rPr>
              <a:t>市町村による</a:t>
            </a:r>
            <a:endParaRPr lang="en-US" altLang="ja-JP" sz="1400">
              <a:latin typeface="+mj-ea"/>
              <a:ea typeface="+mj-ea"/>
            </a:endParaRPr>
          </a:p>
          <a:p>
            <a:pPr algn="ctr"/>
            <a:r>
              <a:rPr lang="ja-JP" altLang="en-US" sz="1400">
                <a:latin typeface="+mj-ea"/>
                <a:ea typeface="+mj-ea"/>
              </a:rPr>
              <a:t>規制の実施</a:t>
            </a:r>
          </a:p>
        </p:txBody>
      </p:sp>
      <p:cxnSp>
        <p:nvCxnSpPr>
          <p:cNvPr id="74" name="直線コネクタ 73">
            <a:extLst>
              <a:ext uri="{FF2B5EF4-FFF2-40B4-BE49-F238E27FC236}">
                <a16:creationId xmlns:a16="http://schemas.microsoft.com/office/drawing/2014/main" id="{FFFFB616-5E27-4B5B-88B9-BB4AA2B0E602}"/>
              </a:ext>
            </a:extLst>
          </p:cNvPr>
          <p:cNvCxnSpPr>
            <a:cxnSpLocks/>
          </p:cNvCxnSpPr>
          <p:nvPr/>
        </p:nvCxnSpPr>
        <p:spPr>
          <a:xfrm>
            <a:off x="1547954" y="3576074"/>
            <a:ext cx="0" cy="1008000"/>
          </a:xfrm>
          <a:prstGeom prst="line">
            <a:avLst/>
          </a:prstGeom>
        </p:spPr>
        <p:style>
          <a:lnRef idx="1">
            <a:schemeClr val="accent1"/>
          </a:lnRef>
          <a:fillRef idx="0">
            <a:schemeClr val="accent1"/>
          </a:fillRef>
          <a:effectRef idx="0">
            <a:schemeClr val="accent1"/>
          </a:effectRef>
          <a:fontRef idx="minor">
            <a:schemeClr val="tx1"/>
          </a:fontRef>
        </p:style>
      </p:cxnSp>
      <p:sp>
        <p:nvSpPr>
          <p:cNvPr id="75" name="フローチャート: 代替処理 74">
            <a:extLst>
              <a:ext uri="{FF2B5EF4-FFF2-40B4-BE49-F238E27FC236}">
                <a16:creationId xmlns:a16="http://schemas.microsoft.com/office/drawing/2014/main" id="{1CFFF3D5-AD01-4049-A7DD-DFFF4147976A}"/>
              </a:ext>
            </a:extLst>
          </p:cNvPr>
          <p:cNvSpPr/>
          <p:nvPr/>
        </p:nvSpPr>
        <p:spPr>
          <a:xfrm>
            <a:off x="1576672" y="2990984"/>
            <a:ext cx="1563609" cy="340519"/>
          </a:xfrm>
          <a:prstGeom prst="flowChartAlternateProcess">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rIns="0" rtlCol="0" anchor="ctr">
            <a:spAutoFit/>
          </a:bodyPr>
          <a:lstStyle/>
          <a:p>
            <a:pPr algn="ctr"/>
            <a:r>
              <a:rPr lang="ja-JP" altLang="en-US" sz="1400">
                <a:solidFill>
                  <a:srgbClr val="FF0000"/>
                </a:solidFill>
                <a:latin typeface="+mj-ea"/>
                <a:ea typeface="+mj-ea"/>
              </a:rPr>
              <a:t>火山活動の活発化</a:t>
            </a:r>
            <a:endParaRPr kumimoji="1" lang="ja-JP" altLang="en-US" sz="1400">
              <a:solidFill>
                <a:srgbClr val="FF0000"/>
              </a:solidFill>
              <a:latin typeface="+mj-ea"/>
              <a:ea typeface="+mj-ea"/>
            </a:endParaRPr>
          </a:p>
        </p:txBody>
      </p:sp>
      <p:cxnSp>
        <p:nvCxnSpPr>
          <p:cNvPr id="76" name="直線コネクタ 75">
            <a:extLst>
              <a:ext uri="{FF2B5EF4-FFF2-40B4-BE49-F238E27FC236}">
                <a16:creationId xmlns:a16="http://schemas.microsoft.com/office/drawing/2014/main" id="{6AE67769-5A21-42A2-8266-8BE8C12CF261}"/>
              </a:ext>
            </a:extLst>
          </p:cNvPr>
          <p:cNvCxnSpPr>
            <a:cxnSpLocks/>
          </p:cNvCxnSpPr>
          <p:nvPr/>
        </p:nvCxnSpPr>
        <p:spPr>
          <a:xfrm flipH="1">
            <a:off x="85261" y="4020774"/>
            <a:ext cx="9747934" cy="0"/>
          </a:xfrm>
          <a:prstGeom prst="line">
            <a:avLst/>
          </a:prstGeom>
        </p:spPr>
        <p:style>
          <a:lnRef idx="1">
            <a:schemeClr val="accent1"/>
          </a:lnRef>
          <a:fillRef idx="0">
            <a:schemeClr val="accent1"/>
          </a:fillRef>
          <a:effectRef idx="0">
            <a:schemeClr val="accent1"/>
          </a:effectRef>
          <a:fontRef idx="minor">
            <a:schemeClr val="tx1"/>
          </a:fontRef>
        </p:style>
      </p:cxnSp>
      <p:sp>
        <p:nvSpPr>
          <p:cNvPr id="77" name="正方形/長方形 76">
            <a:extLst>
              <a:ext uri="{FF2B5EF4-FFF2-40B4-BE49-F238E27FC236}">
                <a16:creationId xmlns:a16="http://schemas.microsoft.com/office/drawing/2014/main" id="{519C76E6-88B0-4E81-854B-A3C9A91426F8}"/>
              </a:ext>
            </a:extLst>
          </p:cNvPr>
          <p:cNvSpPr/>
          <p:nvPr/>
        </p:nvSpPr>
        <p:spPr>
          <a:xfrm>
            <a:off x="3765773" y="3459667"/>
            <a:ext cx="1771886" cy="503590"/>
          </a:xfrm>
          <a:prstGeom prst="rect">
            <a:avLst/>
          </a:prstGeom>
          <a:ln>
            <a:solidFill>
              <a:schemeClr val="tx1"/>
            </a:solidFill>
          </a:ln>
        </p:spPr>
        <p:style>
          <a:lnRef idx="1">
            <a:schemeClr val="accent4"/>
          </a:lnRef>
          <a:fillRef idx="2">
            <a:schemeClr val="accent4"/>
          </a:fillRef>
          <a:effectRef idx="1">
            <a:schemeClr val="accent4"/>
          </a:effectRef>
          <a:fontRef idx="minor">
            <a:schemeClr val="dk1"/>
          </a:fontRef>
        </p:style>
        <p:txBody>
          <a:bodyPr wrap="none" lIns="36000" tIns="36000" rIns="36000" bIns="36000" rtlCol="0" anchor="ctr">
            <a:spAutoFit/>
          </a:bodyPr>
          <a:lstStyle/>
          <a:p>
            <a:pPr algn="ctr"/>
            <a:r>
              <a:rPr kumimoji="1" lang="ja-JP" altLang="en-US" sz="1400" dirty="0">
                <a:latin typeface="+mj-ea"/>
                <a:ea typeface="+mj-ea"/>
              </a:rPr>
              <a:t>噴火警戒</a:t>
            </a:r>
            <a:endParaRPr kumimoji="1" lang="en-US" altLang="ja-JP" sz="1400" dirty="0">
              <a:latin typeface="+mj-ea"/>
              <a:ea typeface="+mj-ea"/>
            </a:endParaRPr>
          </a:p>
          <a:p>
            <a:pPr algn="ctr"/>
            <a:r>
              <a:rPr kumimoji="1" lang="ja-JP" altLang="en-US" sz="1400" dirty="0">
                <a:latin typeface="+mj-ea"/>
                <a:ea typeface="+mj-ea"/>
              </a:rPr>
              <a:t>レベル２以上へ引上げ</a:t>
            </a:r>
          </a:p>
        </p:txBody>
      </p:sp>
      <p:cxnSp>
        <p:nvCxnSpPr>
          <p:cNvPr id="78" name="直線矢印コネクタ 77">
            <a:extLst>
              <a:ext uri="{FF2B5EF4-FFF2-40B4-BE49-F238E27FC236}">
                <a16:creationId xmlns:a16="http://schemas.microsoft.com/office/drawing/2014/main" id="{F8937ACB-5104-40EE-B0E6-EC01544E428F}"/>
              </a:ext>
            </a:extLst>
          </p:cNvPr>
          <p:cNvCxnSpPr>
            <a:cxnSpLocks/>
            <a:stCxn id="77" idx="3"/>
            <a:endCxn id="73" idx="1"/>
          </p:cNvCxnSpPr>
          <p:nvPr/>
        </p:nvCxnSpPr>
        <p:spPr>
          <a:xfrm>
            <a:off x="5537659" y="3711462"/>
            <a:ext cx="417091" cy="5677"/>
          </a:xfrm>
          <a:prstGeom prst="straightConnector1">
            <a:avLst/>
          </a:prstGeom>
          <a:ln w="19050">
            <a:solidFill>
              <a:schemeClr val="tx1"/>
            </a:solidFill>
            <a:tailEnd type="arrow" w="lg" len="lg"/>
          </a:ln>
        </p:spPr>
        <p:style>
          <a:lnRef idx="1">
            <a:schemeClr val="accent1"/>
          </a:lnRef>
          <a:fillRef idx="0">
            <a:schemeClr val="accent1"/>
          </a:fillRef>
          <a:effectRef idx="0">
            <a:schemeClr val="accent1"/>
          </a:effectRef>
          <a:fontRef idx="minor">
            <a:schemeClr val="tx1"/>
          </a:fontRef>
        </p:style>
      </p:cxnSp>
      <p:sp>
        <p:nvSpPr>
          <p:cNvPr id="79" name="フローチャート: 代替処理 78">
            <a:extLst>
              <a:ext uri="{FF2B5EF4-FFF2-40B4-BE49-F238E27FC236}">
                <a16:creationId xmlns:a16="http://schemas.microsoft.com/office/drawing/2014/main" id="{35B79EC6-33C4-4A84-A1B9-E0FFBA550B77}"/>
              </a:ext>
            </a:extLst>
          </p:cNvPr>
          <p:cNvSpPr/>
          <p:nvPr/>
        </p:nvSpPr>
        <p:spPr>
          <a:xfrm>
            <a:off x="3693377" y="4131399"/>
            <a:ext cx="1476000" cy="324000"/>
          </a:xfrm>
          <a:prstGeom prst="flowChartAlternateProcess">
            <a:avLst/>
          </a:prstGeom>
          <a:solidFill>
            <a:schemeClr val="accent1">
              <a:lumMod val="20000"/>
              <a:lumOff val="80000"/>
            </a:schemeClr>
          </a:solidFill>
        </p:spPr>
        <p:style>
          <a:lnRef idx="1">
            <a:schemeClr val="accent5"/>
          </a:lnRef>
          <a:fillRef idx="2">
            <a:schemeClr val="accent5"/>
          </a:fillRef>
          <a:effectRef idx="1">
            <a:schemeClr val="accent5"/>
          </a:effectRef>
          <a:fontRef idx="minor">
            <a:schemeClr val="dk1"/>
          </a:fontRef>
        </p:style>
        <p:txBody>
          <a:bodyPr wrap="square" lIns="0" tIns="36000" rIns="0" bIns="36000" rtlCol="0" anchor="ctr">
            <a:spAutoFit/>
          </a:bodyPr>
          <a:lstStyle/>
          <a:p>
            <a:pPr algn="ctr"/>
            <a:r>
              <a:rPr lang="ja-JP" altLang="en-US" sz="1400">
                <a:latin typeface="+mj-ea"/>
                <a:ea typeface="+mj-ea"/>
              </a:rPr>
              <a:t>情報を収集する</a:t>
            </a:r>
          </a:p>
        </p:txBody>
      </p:sp>
      <p:sp>
        <p:nvSpPr>
          <p:cNvPr id="80" name="フローチャート: 代替処理 79">
            <a:extLst>
              <a:ext uri="{FF2B5EF4-FFF2-40B4-BE49-F238E27FC236}">
                <a16:creationId xmlns:a16="http://schemas.microsoft.com/office/drawing/2014/main" id="{A525F319-1996-41BD-85F3-98B17F51E87D}"/>
              </a:ext>
            </a:extLst>
          </p:cNvPr>
          <p:cNvSpPr/>
          <p:nvPr/>
        </p:nvSpPr>
        <p:spPr>
          <a:xfrm>
            <a:off x="5702819" y="4131399"/>
            <a:ext cx="2045577" cy="324000"/>
          </a:xfrm>
          <a:prstGeom prst="flowChartAlternateProcess">
            <a:avLst/>
          </a:prstGeom>
          <a:solidFill>
            <a:schemeClr val="accent1">
              <a:lumMod val="20000"/>
              <a:lumOff val="80000"/>
            </a:schemeClr>
          </a:solidFill>
        </p:spPr>
        <p:style>
          <a:lnRef idx="1">
            <a:schemeClr val="accent5"/>
          </a:lnRef>
          <a:fillRef idx="2">
            <a:schemeClr val="accent5"/>
          </a:fillRef>
          <a:effectRef idx="1">
            <a:schemeClr val="accent5"/>
          </a:effectRef>
          <a:fontRef idx="minor">
            <a:schemeClr val="dk1"/>
          </a:fontRef>
        </p:style>
        <p:txBody>
          <a:bodyPr wrap="square" lIns="0" tIns="36000" rIns="0" bIns="36000" rtlCol="0" anchor="ctr">
            <a:spAutoFit/>
          </a:bodyPr>
          <a:lstStyle/>
          <a:p>
            <a:pPr algn="ctr"/>
            <a:r>
              <a:rPr kumimoji="1" lang="ja-JP" altLang="en-US" sz="1400">
                <a:solidFill>
                  <a:srgbClr val="FF0000"/>
                </a:solidFill>
                <a:latin typeface="+mj-ea"/>
                <a:ea typeface="+mj-ea"/>
              </a:rPr>
              <a:t>規制範囲外へ避難</a:t>
            </a:r>
            <a:r>
              <a:rPr lang="ja-JP" altLang="en-US" sz="1400">
                <a:solidFill>
                  <a:srgbClr val="FF0000"/>
                </a:solidFill>
                <a:latin typeface="+mj-ea"/>
                <a:ea typeface="+mj-ea"/>
              </a:rPr>
              <a:t>誘導</a:t>
            </a:r>
            <a:endParaRPr kumimoji="1" lang="ja-JP" altLang="en-US" sz="1400">
              <a:solidFill>
                <a:srgbClr val="FF0000"/>
              </a:solidFill>
              <a:latin typeface="+mj-ea"/>
              <a:ea typeface="+mj-ea"/>
            </a:endParaRPr>
          </a:p>
        </p:txBody>
      </p:sp>
      <p:cxnSp>
        <p:nvCxnSpPr>
          <p:cNvPr id="81" name="直線矢印コネクタ 80">
            <a:extLst>
              <a:ext uri="{FF2B5EF4-FFF2-40B4-BE49-F238E27FC236}">
                <a16:creationId xmlns:a16="http://schemas.microsoft.com/office/drawing/2014/main" id="{80B1CAEA-AB42-4404-B06C-7C113299EE63}"/>
              </a:ext>
            </a:extLst>
          </p:cNvPr>
          <p:cNvCxnSpPr>
            <a:cxnSpLocks/>
            <a:stCxn id="79" idx="3"/>
            <a:endCxn id="80" idx="1"/>
          </p:cNvCxnSpPr>
          <p:nvPr/>
        </p:nvCxnSpPr>
        <p:spPr>
          <a:xfrm>
            <a:off x="5169377" y="4293399"/>
            <a:ext cx="533442" cy="0"/>
          </a:xfrm>
          <a:prstGeom prst="straightConnector1">
            <a:avLst/>
          </a:prstGeom>
          <a:ln w="19050">
            <a:solidFill>
              <a:schemeClr val="tx1"/>
            </a:solidFill>
            <a:tailEnd type="arrow" w="lg" len="lg"/>
          </a:ln>
        </p:spPr>
        <p:style>
          <a:lnRef idx="1">
            <a:schemeClr val="accent1"/>
          </a:lnRef>
          <a:fillRef idx="0">
            <a:schemeClr val="accent1"/>
          </a:fillRef>
          <a:effectRef idx="0">
            <a:schemeClr val="accent1"/>
          </a:effectRef>
          <a:fontRef idx="minor">
            <a:schemeClr val="tx1"/>
          </a:fontRef>
        </p:style>
      </p:cxnSp>
      <p:cxnSp>
        <p:nvCxnSpPr>
          <p:cNvPr id="82" name="直線矢印コネクタ 81">
            <a:extLst>
              <a:ext uri="{FF2B5EF4-FFF2-40B4-BE49-F238E27FC236}">
                <a16:creationId xmlns:a16="http://schemas.microsoft.com/office/drawing/2014/main" id="{00161852-58B0-47B2-8320-142EEAC1754F}"/>
              </a:ext>
            </a:extLst>
          </p:cNvPr>
          <p:cNvCxnSpPr>
            <a:cxnSpLocks/>
            <a:endCxn id="77" idx="1"/>
          </p:cNvCxnSpPr>
          <p:nvPr/>
        </p:nvCxnSpPr>
        <p:spPr>
          <a:xfrm>
            <a:off x="2805416" y="3711461"/>
            <a:ext cx="960357" cy="1"/>
          </a:xfrm>
          <a:prstGeom prst="straightConnector1">
            <a:avLst/>
          </a:prstGeom>
          <a:ln w="19050">
            <a:solidFill>
              <a:schemeClr val="tx1"/>
            </a:solidFill>
            <a:tailEnd type="arrow" w="lg" len="lg"/>
          </a:ln>
        </p:spPr>
        <p:style>
          <a:lnRef idx="1">
            <a:schemeClr val="accent1"/>
          </a:lnRef>
          <a:fillRef idx="0">
            <a:schemeClr val="accent1"/>
          </a:fillRef>
          <a:effectRef idx="0">
            <a:schemeClr val="accent1"/>
          </a:effectRef>
          <a:fontRef idx="minor">
            <a:schemeClr val="tx1"/>
          </a:fontRef>
        </p:style>
      </p:cxnSp>
      <p:sp>
        <p:nvSpPr>
          <p:cNvPr id="83" name="正方形/長方形 82">
            <a:extLst>
              <a:ext uri="{FF2B5EF4-FFF2-40B4-BE49-F238E27FC236}">
                <a16:creationId xmlns:a16="http://schemas.microsoft.com/office/drawing/2014/main" id="{5D5B32F2-7AE0-4BAF-A15A-DCA090E74AF0}"/>
              </a:ext>
            </a:extLst>
          </p:cNvPr>
          <p:cNvSpPr/>
          <p:nvPr/>
        </p:nvSpPr>
        <p:spPr>
          <a:xfrm>
            <a:off x="174712" y="3548294"/>
            <a:ext cx="1120215" cy="307777"/>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lIns="0" rIns="0" rtlCol="0" anchor="ctr">
            <a:spAutoFit/>
          </a:bodyPr>
          <a:lstStyle/>
          <a:p>
            <a:pPr algn="ctr"/>
            <a:r>
              <a:rPr kumimoji="1" lang="ja-JP" altLang="en-US" sz="1400">
                <a:latin typeface="+mj-ea"/>
                <a:ea typeface="+mj-ea"/>
              </a:rPr>
              <a:t>状況の推移</a:t>
            </a:r>
          </a:p>
        </p:txBody>
      </p:sp>
      <p:sp>
        <p:nvSpPr>
          <p:cNvPr id="84" name="正方形/長方形 83">
            <a:extLst>
              <a:ext uri="{FF2B5EF4-FFF2-40B4-BE49-F238E27FC236}">
                <a16:creationId xmlns:a16="http://schemas.microsoft.com/office/drawing/2014/main" id="{6E5BD7E8-3EC2-437D-9757-E8CD3EE134C6}"/>
              </a:ext>
            </a:extLst>
          </p:cNvPr>
          <p:cNvSpPr/>
          <p:nvPr/>
        </p:nvSpPr>
        <p:spPr>
          <a:xfrm>
            <a:off x="120910" y="4140640"/>
            <a:ext cx="1227818" cy="307777"/>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lIns="0" rIns="0" rtlCol="0" anchor="ctr">
            <a:spAutoFit/>
          </a:bodyPr>
          <a:lstStyle/>
          <a:p>
            <a:pPr algn="ctr"/>
            <a:r>
              <a:rPr lang="ja-JP" altLang="en-US" sz="1400">
                <a:latin typeface="+mj-ea"/>
                <a:ea typeface="+mj-ea"/>
              </a:rPr>
              <a:t>施設の対応</a:t>
            </a:r>
            <a:endParaRPr kumimoji="1" lang="ja-JP" altLang="en-US" sz="1400">
              <a:latin typeface="+mj-ea"/>
              <a:ea typeface="+mj-ea"/>
            </a:endParaRPr>
          </a:p>
        </p:txBody>
      </p:sp>
      <p:sp>
        <p:nvSpPr>
          <p:cNvPr id="86" name="正方形/長方形 85">
            <a:extLst>
              <a:ext uri="{FF2B5EF4-FFF2-40B4-BE49-F238E27FC236}">
                <a16:creationId xmlns:a16="http://schemas.microsoft.com/office/drawing/2014/main" id="{7A8807C4-36B4-42A9-9486-A9DD1A693CF2}"/>
              </a:ext>
            </a:extLst>
          </p:cNvPr>
          <p:cNvSpPr/>
          <p:nvPr/>
        </p:nvSpPr>
        <p:spPr>
          <a:xfrm>
            <a:off x="7449847" y="5606865"/>
            <a:ext cx="1630800" cy="503590"/>
          </a:xfrm>
          <a:prstGeom prst="rect">
            <a:avLst/>
          </a:prstGeom>
          <a:ln>
            <a:solidFill>
              <a:schemeClr val="tx1"/>
            </a:solidFill>
          </a:ln>
        </p:spPr>
        <p:style>
          <a:lnRef idx="1">
            <a:schemeClr val="accent4"/>
          </a:lnRef>
          <a:fillRef idx="2">
            <a:schemeClr val="accent4"/>
          </a:fillRef>
          <a:effectRef idx="1">
            <a:schemeClr val="accent4"/>
          </a:effectRef>
          <a:fontRef idx="minor">
            <a:schemeClr val="dk1"/>
          </a:fontRef>
        </p:style>
        <p:txBody>
          <a:bodyPr wrap="none" lIns="36000" tIns="36000" rIns="36000" bIns="36000" rtlCol="0" anchor="ctr">
            <a:spAutoFit/>
          </a:bodyPr>
          <a:lstStyle/>
          <a:p>
            <a:pPr algn="ctr"/>
            <a:r>
              <a:rPr kumimoji="1" lang="ja-JP" altLang="en-US" sz="1400">
                <a:latin typeface="+mj-ea"/>
                <a:ea typeface="+mj-ea"/>
              </a:rPr>
              <a:t>市町村による</a:t>
            </a:r>
            <a:endParaRPr kumimoji="1" lang="en-US" altLang="ja-JP" sz="1400">
              <a:latin typeface="+mj-ea"/>
              <a:ea typeface="+mj-ea"/>
            </a:endParaRPr>
          </a:p>
          <a:p>
            <a:pPr algn="ctr"/>
            <a:r>
              <a:rPr kumimoji="1" lang="ja-JP" altLang="en-US" sz="1400">
                <a:latin typeface="+mj-ea"/>
                <a:ea typeface="+mj-ea"/>
              </a:rPr>
              <a:t>規制の実施</a:t>
            </a:r>
          </a:p>
        </p:txBody>
      </p:sp>
      <p:sp>
        <p:nvSpPr>
          <p:cNvPr id="87" name="正方形/長方形 86">
            <a:extLst>
              <a:ext uri="{FF2B5EF4-FFF2-40B4-BE49-F238E27FC236}">
                <a16:creationId xmlns:a16="http://schemas.microsoft.com/office/drawing/2014/main" id="{E1AB0A39-448F-4145-9928-E5A98D6AD772}"/>
              </a:ext>
            </a:extLst>
          </p:cNvPr>
          <p:cNvSpPr/>
          <p:nvPr/>
        </p:nvSpPr>
        <p:spPr>
          <a:xfrm>
            <a:off x="4093873" y="5606865"/>
            <a:ext cx="1044000" cy="503590"/>
          </a:xfrm>
          <a:prstGeom prst="rect">
            <a:avLst/>
          </a:prstGeom>
          <a:ln>
            <a:solidFill>
              <a:schemeClr val="tx1"/>
            </a:solidFill>
          </a:ln>
        </p:spPr>
        <p:style>
          <a:lnRef idx="1">
            <a:schemeClr val="accent4"/>
          </a:lnRef>
          <a:fillRef idx="2">
            <a:schemeClr val="accent4"/>
          </a:fillRef>
          <a:effectRef idx="1">
            <a:schemeClr val="accent4"/>
          </a:effectRef>
          <a:fontRef idx="minor">
            <a:schemeClr val="dk1"/>
          </a:fontRef>
        </p:style>
        <p:txBody>
          <a:bodyPr wrap="square" lIns="36000" tIns="36000" rIns="36000" bIns="36000" rtlCol="0" anchor="ctr">
            <a:spAutoFit/>
          </a:bodyPr>
          <a:lstStyle/>
          <a:p>
            <a:pPr algn="ctr"/>
            <a:r>
              <a:rPr lang="ja-JP" altLang="en-US" sz="1400">
                <a:latin typeface="+mj-ea"/>
                <a:ea typeface="+mj-ea"/>
              </a:rPr>
              <a:t>噴火速報</a:t>
            </a:r>
            <a:endParaRPr lang="en-US" altLang="ja-JP" sz="1400">
              <a:latin typeface="+mj-ea"/>
              <a:ea typeface="+mj-ea"/>
            </a:endParaRPr>
          </a:p>
          <a:p>
            <a:pPr algn="ctr"/>
            <a:r>
              <a:rPr lang="ja-JP" altLang="en-US" sz="1400">
                <a:latin typeface="+mj-ea"/>
                <a:ea typeface="+mj-ea"/>
              </a:rPr>
              <a:t>発表</a:t>
            </a:r>
          </a:p>
        </p:txBody>
      </p:sp>
      <p:sp>
        <p:nvSpPr>
          <p:cNvPr id="88" name="フローチャート: 代替処理 87">
            <a:extLst>
              <a:ext uri="{FF2B5EF4-FFF2-40B4-BE49-F238E27FC236}">
                <a16:creationId xmlns:a16="http://schemas.microsoft.com/office/drawing/2014/main" id="{6031E0C2-3F7A-4912-941B-861C5A4BE984}"/>
              </a:ext>
            </a:extLst>
          </p:cNvPr>
          <p:cNvSpPr/>
          <p:nvPr/>
        </p:nvSpPr>
        <p:spPr>
          <a:xfrm>
            <a:off x="1609783" y="5258403"/>
            <a:ext cx="1284811" cy="340519"/>
          </a:xfrm>
          <a:prstGeom prst="flowChartAlternateProcess">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rIns="0" rtlCol="0" anchor="ctr">
            <a:spAutoFit/>
          </a:bodyPr>
          <a:lstStyle/>
          <a:p>
            <a:pPr algn="ctr"/>
            <a:r>
              <a:rPr kumimoji="1" lang="ja-JP" altLang="en-US" sz="1400">
                <a:solidFill>
                  <a:srgbClr val="FF0000"/>
                </a:solidFill>
                <a:latin typeface="+mj-ea"/>
                <a:ea typeface="+mj-ea"/>
              </a:rPr>
              <a:t>噴火の発生</a:t>
            </a:r>
          </a:p>
        </p:txBody>
      </p:sp>
      <p:cxnSp>
        <p:nvCxnSpPr>
          <p:cNvPr id="89" name="直線コネクタ 88">
            <a:extLst>
              <a:ext uri="{FF2B5EF4-FFF2-40B4-BE49-F238E27FC236}">
                <a16:creationId xmlns:a16="http://schemas.microsoft.com/office/drawing/2014/main" id="{44E80F4A-AF35-49F3-A860-D2B642F66965}"/>
              </a:ext>
            </a:extLst>
          </p:cNvPr>
          <p:cNvCxnSpPr>
            <a:cxnSpLocks/>
          </p:cNvCxnSpPr>
          <p:nvPr/>
        </p:nvCxnSpPr>
        <p:spPr>
          <a:xfrm flipH="1">
            <a:off x="85261" y="6170282"/>
            <a:ext cx="974793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0" name="直線矢印コネクタ 89">
            <a:extLst>
              <a:ext uri="{FF2B5EF4-FFF2-40B4-BE49-F238E27FC236}">
                <a16:creationId xmlns:a16="http://schemas.microsoft.com/office/drawing/2014/main" id="{6B7CF949-D83F-427B-BD19-6E4B6B943A0C}"/>
              </a:ext>
            </a:extLst>
          </p:cNvPr>
          <p:cNvCxnSpPr>
            <a:cxnSpLocks/>
          </p:cNvCxnSpPr>
          <p:nvPr/>
        </p:nvCxnSpPr>
        <p:spPr>
          <a:xfrm>
            <a:off x="6299926" y="5858660"/>
            <a:ext cx="720000" cy="1"/>
          </a:xfrm>
          <a:prstGeom prst="straightConnector1">
            <a:avLst/>
          </a:prstGeom>
          <a:ln w="19050">
            <a:solidFill>
              <a:schemeClr val="tx1"/>
            </a:solidFill>
            <a:tailEnd type="arrow" w="lg" len="lg"/>
          </a:ln>
        </p:spPr>
        <p:style>
          <a:lnRef idx="1">
            <a:schemeClr val="accent1"/>
          </a:lnRef>
          <a:fillRef idx="0">
            <a:schemeClr val="accent1"/>
          </a:fillRef>
          <a:effectRef idx="0">
            <a:schemeClr val="accent1"/>
          </a:effectRef>
          <a:fontRef idx="minor">
            <a:schemeClr val="tx1"/>
          </a:fontRef>
        </p:style>
      </p:cxnSp>
      <p:cxnSp>
        <p:nvCxnSpPr>
          <p:cNvPr id="91" name="直線矢印コネクタ 90">
            <a:extLst>
              <a:ext uri="{FF2B5EF4-FFF2-40B4-BE49-F238E27FC236}">
                <a16:creationId xmlns:a16="http://schemas.microsoft.com/office/drawing/2014/main" id="{4889E4C4-E2A2-4B32-9AE5-6E6DADC720A6}"/>
              </a:ext>
            </a:extLst>
          </p:cNvPr>
          <p:cNvCxnSpPr>
            <a:cxnSpLocks/>
            <a:endCxn id="87" idx="1"/>
          </p:cNvCxnSpPr>
          <p:nvPr/>
        </p:nvCxnSpPr>
        <p:spPr>
          <a:xfrm flipV="1">
            <a:off x="2855527" y="5858660"/>
            <a:ext cx="1238346" cy="1922"/>
          </a:xfrm>
          <a:prstGeom prst="straightConnector1">
            <a:avLst/>
          </a:prstGeom>
          <a:ln w="19050">
            <a:solidFill>
              <a:schemeClr val="tx1"/>
            </a:solidFill>
            <a:tailEnd type="arrow" w="lg" len="lg"/>
          </a:ln>
        </p:spPr>
        <p:style>
          <a:lnRef idx="1">
            <a:schemeClr val="accent1"/>
          </a:lnRef>
          <a:fillRef idx="0">
            <a:schemeClr val="accent1"/>
          </a:fillRef>
          <a:effectRef idx="0">
            <a:schemeClr val="accent1"/>
          </a:effectRef>
          <a:fontRef idx="minor">
            <a:schemeClr val="tx1"/>
          </a:fontRef>
        </p:style>
      </p:cxnSp>
      <p:cxnSp>
        <p:nvCxnSpPr>
          <p:cNvPr id="92" name="直線矢印コネクタ 91">
            <a:extLst>
              <a:ext uri="{FF2B5EF4-FFF2-40B4-BE49-F238E27FC236}">
                <a16:creationId xmlns:a16="http://schemas.microsoft.com/office/drawing/2014/main" id="{34F67DBE-2A85-4470-8E93-2CC53BB42F97}"/>
              </a:ext>
            </a:extLst>
          </p:cNvPr>
          <p:cNvCxnSpPr>
            <a:cxnSpLocks/>
            <a:stCxn id="87" idx="3"/>
            <a:endCxn id="93" idx="1"/>
          </p:cNvCxnSpPr>
          <p:nvPr/>
        </p:nvCxnSpPr>
        <p:spPr>
          <a:xfrm>
            <a:off x="5137873" y="5858660"/>
            <a:ext cx="313473" cy="0"/>
          </a:xfrm>
          <a:prstGeom prst="straightConnector1">
            <a:avLst/>
          </a:prstGeom>
          <a:ln w="19050">
            <a:solidFill>
              <a:schemeClr val="tx1"/>
            </a:solidFill>
            <a:tailEnd type="arrow" w="lg" len="lg"/>
          </a:ln>
        </p:spPr>
        <p:style>
          <a:lnRef idx="1">
            <a:schemeClr val="accent1"/>
          </a:lnRef>
          <a:fillRef idx="0">
            <a:schemeClr val="accent1"/>
          </a:fillRef>
          <a:effectRef idx="0">
            <a:schemeClr val="accent1"/>
          </a:effectRef>
          <a:fontRef idx="minor">
            <a:schemeClr val="tx1"/>
          </a:fontRef>
        </p:style>
      </p:cxnSp>
      <p:sp>
        <p:nvSpPr>
          <p:cNvPr id="93" name="正方形/長方形 92">
            <a:extLst>
              <a:ext uri="{FF2B5EF4-FFF2-40B4-BE49-F238E27FC236}">
                <a16:creationId xmlns:a16="http://schemas.microsoft.com/office/drawing/2014/main" id="{A44650A4-6324-40D6-8A2A-D1F4B4202106}"/>
              </a:ext>
            </a:extLst>
          </p:cNvPr>
          <p:cNvSpPr/>
          <p:nvPr/>
        </p:nvSpPr>
        <p:spPr>
          <a:xfrm>
            <a:off x="5451346" y="5606865"/>
            <a:ext cx="1564882" cy="503590"/>
          </a:xfrm>
          <a:prstGeom prst="rect">
            <a:avLst/>
          </a:prstGeom>
          <a:ln>
            <a:solidFill>
              <a:schemeClr val="tx1"/>
            </a:solidFill>
          </a:ln>
        </p:spPr>
        <p:style>
          <a:lnRef idx="1">
            <a:schemeClr val="accent4"/>
          </a:lnRef>
          <a:fillRef idx="2">
            <a:schemeClr val="accent4"/>
          </a:fillRef>
          <a:effectRef idx="1">
            <a:schemeClr val="accent4"/>
          </a:effectRef>
          <a:fontRef idx="minor">
            <a:schemeClr val="dk1"/>
          </a:fontRef>
        </p:style>
        <p:txBody>
          <a:bodyPr wrap="square" lIns="36000" tIns="36000" rIns="36000" bIns="36000" rtlCol="0" anchor="ctr">
            <a:spAutoFit/>
          </a:bodyPr>
          <a:lstStyle/>
          <a:p>
            <a:pPr algn="ctr"/>
            <a:r>
              <a:rPr kumimoji="1" lang="ja-JP" altLang="en-US" sz="1400">
                <a:latin typeface="+mj-ea"/>
                <a:ea typeface="+mj-ea"/>
              </a:rPr>
              <a:t>噴火警戒</a:t>
            </a:r>
            <a:endParaRPr kumimoji="1" lang="en-US" altLang="ja-JP" sz="1400">
              <a:latin typeface="+mj-ea"/>
              <a:ea typeface="+mj-ea"/>
            </a:endParaRPr>
          </a:p>
          <a:p>
            <a:pPr algn="ctr"/>
            <a:r>
              <a:rPr kumimoji="1" lang="ja-JP" altLang="en-US" sz="1400">
                <a:latin typeface="+mj-ea"/>
                <a:ea typeface="+mj-ea"/>
              </a:rPr>
              <a:t>レベル引上げ</a:t>
            </a:r>
          </a:p>
        </p:txBody>
      </p:sp>
      <p:cxnSp>
        <p:nvCxnSpPr>
          <p:cNvPr id="94" name="直線矢印コネクタ 93">
            <a:extLst>
              <a:ext uri="{FF2B5EF4-FFF2-40B4-BE49-F238E27FC236}">
                <a16:creationId xmlns:a16="http://schemas.microsoft.com/office/drawing/2014/main" id="{96E627DB-E23F-4657-A89A-6D095DD953D6}"/>
              </a:ext>
            </a:extLst>
          </p:cNvPr>
          <p:cNvCxnSpPr>
            <a:cxnSpLocks/>
            <a:stCxn id="93" idx="3"/>
            <a:endCxn id="86" idx="1"/>
          </p:cNvCxnSpPr>
          <p:nvPr/>
        </p:nvCxnSpPr>
        <p:spPr>
          <a:xfrm>
            <a:off x="7016228" y="5858660"/>
            <a:ext cx="433619" cy="0"/>
          </a:xfrm>
          <a:prstGeom prst="straightConnector1">
            <a:avLst/>
          </a:prstGeom>
          <a:ln w="19050">
            <a:solidFill>
              <a:schemeClr val="tx1"/>
            </a:solidFill>
            <a:tailEnd type="arrow" w="lg" len="lg"/>
          </a:ln>
        </p:spPr>
        <p:style>
          <a:lnRef idx="1">
            <a:schemeClr val="accent1"/>
          </a:lnRef>
          <a:fillRef idx="0">
            <a:schemeClr val="accent1"/>
          </a:fillRef>
          <a:effectRef idx="0">
            <a:schemeClr val="accent1"/>
          </a:effectRef>
          <a:fontRef idx="minor">
            <a:schemeClr val="tx1"/>
          </a:fontRef>
        </p:style>
      </p:cxnSp>
      <p:sp>
        <p:nvSpPr>
          <p:cNvPr id="95" name="正方形/長方形 94">
            <a:extLst>
              <a:ext uri="{FF2B5EF4-FFF2-40B4-BE49-F238E27FC236}">
                <a16:creationId xmlns:a16="http://schemas.microsoft.com/office/drawing/2014/main" id="{665C18AA-4B3A-4FC7-8A3A-EE51A4DA7784}"/>
              </a:ext>
            </a:extLst>
          </p:cNvPr>
          <p:cNvSpPr/>
          <p:nvPr/>
        </p:nvSpPr>
        <p:spPr>
          <a:xfrm>
            <a:off x="174712" y="5706694"/>
            <a:ext cx="1120215" cy="307777"/>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lIns="0" rIns="0" rtlCol="0" anchor="ctr">
            <a:spAutoFit/>
          </a:bodyPr>
          <a:lstStyle/>
          <a:p>
            <a:pPr algn="ctr"/>
            <a:r>
              <a:rPr kumimoji="1" lang="ja-JP" altLang="en-US" sz="1400">
                <a:latin typeface="+mj-ea"/>
                <a:ea typeface="+mj-ea"/>
              </a:rPr>
              <a:t>状況の推移</a:t>
            </a:r>
          </a:p>
        </p:txBody>
      </p:sp>
      <p:sp>
        <p:nvSpPr>
          <p:cNvPr id="96" name="フローチャート: 代替処理 95">
            <a:extLst>
              <a:ext uri="{FF2B5EF4-FFF2-40B4-BE49-F238E27FC236}">
                <a16:creationId xmlns:a16="http://schemas.microsoft.com/office/drawing/2014/main" id="{E993F776-392C-4F67-82D4-38B740129525}"/>
              </a:ext>
            </a:extLst>
          </p:cNvPr>
          <p:cNvSpPr/>
          <p:nvPr/>
        </p:nvSpPr>
        <p:spPr>
          <a:xfrm>
            <a:off x="1854501" y="6301793"/>
            <a:ext cx="1616740" cy="318801"/>
          </a:xfrm>
          <a:prstGeom prst="flowChartAlternateProcess">
            <a:avLst/>
          </a:prstGeom>
          <a:solidFill>
            <a:schemeClr val="accent1">
              <a:lumMod val="20000"/>
              <a:lumOff val="80000"/>
            </a:schemeClr>
          </a:solidFill>
        </p:spPr>
        <p:style>
          <a:lnRef idx="1">
            <a:schemeClr val="accent5"/>
          </a:lnRef>
          <a:fillRef idx="2">
            <a:schemeClr val="accent5"/>
          </a:fillRef>
          <a:effectRef idx="1">
            <a:schemeClr val="accent5"/>
          </a:effectRef>
          <a:fontRef idx="minor">
            <a:schemeClr val="dk1"/>
          </a:fontRef>
        </p:style>
        <p:txBody>
          <a:bodyPr wrap="square" lIns="0" tIns="36000" rIns="0" bIns="36000" rtlCol="0" anchor="ctr">
            <a:spAutoFit/>
          </a:bodyPr>
          <a:lstStyle/>
          <a:p>
            <a:pPr algn="ctr"/>
            <a:r>
              <a:rPr lang="ja-JP" altLang="en-US" sz="1400">
                <a:solidFill>
                  <a:srgbClr val="FF0000"/>
                </a:solidFill>
                <a:latin typeface="+mj-ea"/>
                <a:ea typeface="+mj-ea"/>
              </a:rPr>
              <a:t>緊急退避の誘導</a:t>
            </a:r>
          </a:p>
        </p:txBody>
      </p:sp>
      <p:sp>
        <p:nvSpPr>
          <p:cNvPr id="97" name="フローチャート: 代替処理 96">
            <a:extLst>
              <a:ext uri="{FF2B5EF4-FFF2-40B4-BE49-F238E27FC236}">
                <a16:creationId xmlns:a16="http://schemas.microsoft.com/office/drawing/2014/main" id="{2D6028C6-A0C3-4443-B5DA-A210CE1CCBAB}"/>
              </a:ext>
            </a:extLst>
          </p:cNvPr>
          <p:cNvSpPr/>
          <p:nvPr/>
        </p:nvSpPr>
        <p:spPr>
          <a:xfrm>
            <a:off x="7607130" y="6301793"/>
            <a:ext cx="1812727" cy="318801"/>
          </a:xfrm>
          <a:prstGeom prst="flowChartAlternateProcess">
            <a:avLst/>
          </a:prstGeom>
          <a:solidFill>
            <a:schemeClr val="accent1">
              <a:lumMod val="20000"/>
              <a:lumOff val="80000"/>
            </a:schemeClr>
          </a:solidFill>
        </p:spPr>
        <p:style>
          <a:lnRef idx="1">
            <a:schemeClr val="accent5"/>
          </a:lnRef>
          <a:fillRef idx="2">
            <a:schemeClr val="accent5"/>
          </a:fillRef>
          <a:effectRef idx="1">
            <a:schemeClr val="accent5"/>
          </a:effectRef>
          <a:fontRef idx="minor">
            <a:schemeClr val="dk1"/>
          </a:fontRef>
        </p:style>
        <p:txBody>
          <a:bodyPr wrap="square" lIns="0" tIns="36000" rIns="0" bIns="36000" rtlCol="0" anchor="ctr">
            <a:spAutoFit/>
          </a:bodyPr>
          <a:lstStyle/>
          <a:p>
            <a:pPr algn="ctr"/>
            <a:r>
              <a:rPr kumimoji="1" lang="ja-JP" altLang="en-US" sz="1400">
                <a:solidFill>
                  <a:srgbClr val="FF0000"/>
                </a:solidFill>
                <a:latin typeface="+mj-ea"/>
                <a:ea typeface="+mj-ea"/>
              </a:rPr>
              <a:t>規制範囲外へ避難</a:t>
            </a:r>
            <a:r>
              <a:rPr lang="ja-JP" altLang="en-US" sz="1400">
                <a:solidFill>
                  <a:srgbClr val="FF0000"/>
                </a:solidFill>
                <a:latin typeface="+mj-ea"/>
                <a:ea typeface="+mj-ea"/>
              </a:rPr>
              <a:t>誘導</a:t>
            </a:r>
            <a:endParaRPr kumimoji="1" lang="ja-JP" altLang="en-US" sz="1400">
              <a:solidFill>
                <a:srgbClr val="FF0000"/>
              </a:solidFill>
              <a:latin typeface="+mj-ea"/>
              <a:ea typeface="+mj-ea"/>
            </a:endParaRPr>
          </a:p>
        </p:txBody>
      </p:sp>
      <p:cxnSp>
        <p:nvCxnSpPr>
          <p:cNvPr id="98" name="直線矢印コネクタ 97">
            <a:extLst>
              <a:ext uri="{FF2B5EF4-FFF2-40B4-BE49-F238E27FC236}">
                <a16:creationId xmlns:a16="http://schemas.microsoft.com/office/drawing/2014/main" id="{7E9B5EEC-D5A5-4E2A-80D7-F30061BCD36F}"/>
              </a:ext>
            </a:extLst>
          </p:cNvPr>
          <p:cNvCxnSpPr>
            <a:cxnSpLocks/>
            <a:stCxn id="100" idx="3"/>
            <a:endCxn id="97" idx="1"/>
          </p:cNvCxnSpPr>
          <p:nvPr/>
        </p:nvCxnSpPr>
        <p:spPr>
          <a:xfrm>
            <a:off x="7215346" y="6461194"/>
            <a:ext cx="391784" cy="0"/>
          </a:xfrm>
          <a:prstGeom prst="straightConnector1">
            <a:avLst/>
          </a:prstGeom>
          <a:ln w="19050">
            <a:solidFill>
              <a:schemeClr val="tx1"/>
            </a:solidFill>
            <a:tailEnd type="arrow" w="lg" len="lg"/>
          </a:ln>
        </p:spPr>
        <p:style>
          <a:lnRef idx="1">
            <a:schemeClr val="accent1"/>
          </a:lnRef>
          <a:fillRef idx="0">
            <a:schemeClr val="accent1"/>
          </a:fillRef>
          <a:effectRef idx="0">
            <a:schemeClr val="accent1"/>
          </a:effectRef>
          <a:fontRef idx="minor">
            <a:schemeClr val="tx1"/>
          </a:fontRef>
        </p:style>
      </p:cxnSp>
      <p:cxnSp>
        <p:nvCxnSpPr>
          <p:cNvPr id="99" name="直線コネクタ 98">
            <a:extLst>
              <a:ext uri="{FF2B5EF4-FFF2-40B4-BE49-F238E27FC236}">
                <a16:creationId xmlns:a16="http://schemas.microsoft.com/office/drawing/2014/main" id="{CCA321D7-F919-4A29-8665-730DF5DA9FEA}"/>
              </a:ext>
            </a:extLst>
          </p:cNvPr>
          <p:cNvCxnSpPr>
            <a:cxnSpLocks/>
          </p:cNvCxnSpPr>
          <p:nvPr/>
        </p:nvCxnSpPr>
        <p:spPr>
          <a:xfrm>
            <a:off x="1547954" y="5673902"/>
            <a:ext cx="0" cy="1008000"/>
          </a:xfrm>
          <a:prstGeom prst="line">
            <a:avLst/>
          </a:prstGeom>
        </p:spPr>
        <p:style>
          <a:lnRef idx="1">
            <a:schemeClr val="accent1"/>
          </a:lnRef>
          <a:fillRef idx="0">
            <a:schemeClr val="accent1"/>
          </a:fillRef>
          <a:effectRef idx="0">
            <a:schemeClr val="accent1"/>
          </a:effectRef>
          <a:fontRef idx="minor">
            <a:schemeClr val="tx1"/>
          </a:fontRef>
        </p:style>
      </p:cxnSp>
      <p:sp>
        <p:nvSpPr>
          <p:cNvPr id="100" name="フローチャート: 代替処理 99">
            <a:extLst>
              <a:ext uri="{FF2B5EF4-FFF2-40B4-BE49-F238E27FC236}">
                <a16:creationId xmlns:a16="http://schemas.microsoft.com/office/drawing/2014/main" id="{9E4FD340-ED00-428B-8674-C64A9E8B132D}"/>
              </a:ext>
            </a:extLst>
          </p:cNvPr>
          <p:cNvSpPr/>
          <p:nvPr/>
        </p:nvSpPr>
        <p:spPr>
          <a:xfrm>
            <a:off x="5451346" y="6301793"/>
            <a:ext cx="1764000" cy="318801"/>
          </a:xfrm>
          <a:prstGeom prst="flowChartAlternateProcess">
            <a:avLst/>
          </a:prstGeom>
          <a:solidFill>
            <a:schemeClr val="accent1">
              <a:lumMod val="20000"/>
              <a:lumOff val="80000"/>
            </a:schemeClr>
          </a:solidFill>
        </p:spPr>
        <p:style>
          <a:lnRef idx="1">
            <a:schemeClr val="accent5"/>
          </a:lnRef>
          <a:fillRef idx="2">
            <a:schemeClr val="accent5"/>
          </a:fillRef>
          <a:effectRef idx="1">
            <a:schemeClr val="accent5"/>
          </a:effectRef>
          <a:fontRef idx="minor">
            <a:schemeClr val="dk1"/>
          </a:fontRef>
        </p:style>
        <p:txBody>
          <a:bodyPr wrap="square" lIns="0" tIns="36000" rIns="0" bIns="36000" rtlCol="0" anchor="ctr">
            <a:spAutoFit/>
          </a:bodyPr>
          <a:lstStyle/>
          <a:p>
            <a:pPr algn="ctr"/>
            <a:r>
              <a:rPr lang="ja-JP" altLang="en-US" sz="1400">
                <a:latin typeface="+mj-ea"/>
                <a:ea typeface="+mj-ea"/>
              </a:rPr>
              <a:t>情報を収集する</a:t>
            </a:r>
          </a:p>
        </p:txBody>
      </p:sp>
      <p:cxnSp>
        <p:nvCxnSpPr>
          <p:cNvPr id="101" name="直線矢印コネクタ 100">
            <a:extLst>
              <a:ext uri="{FF2B5EF4-FFF2-40B4-BE49-F238E27FC236}">
                <a16:creationId xmlns:a16="http://schemas.microsoft.com/office/drawing/2014/main" id="{2FEED6BE-3E7C-412B-B337-7AA4DBC4CCD9}"/>
              </a:ext>
            </a:extLst>
          </p:cNvPr>
          <p:cNvCxnSpPr>
            <a:cxnSpLocks/>
            <a:stCxn id="96" idx="3"/>
            <a:endCxn id="100" idx="1"/>
          </p:cNvCxnSpPr>
          <p:nvPr/>
        </p:nvCxnSpPr>
        <p:spPr>
          <a:xfrm>
            <a:off x="3471241" y="6461194"/>
            <a:ext cx="1980105" cy="0"/>
          </a:xfrm>
          <a:prstGeom prst="straightConnector1">
            <a:avLst/>
          </a:prstGeom>
          <a:ln w="19050">
            <a:solidFill>
              <a:schemeClr val="tx1"/>
            </a:solidFill>
            <a:tailEnd type="arrow" w="lg" len="lg"/>
          </a:ln>
        </p:spPr>
        <p:style>
          <a:lnRef idx="1">
            <a:schemeClr val="accent1"/>
          </a:lnRef>
          <a:fillRef idx="0">
            <a:schemeClr val="accent1"/>
          </a:fillRef>
          <a:effectRef idx="0">
            <a:schemeClr val="accent1"/>
          </a:effectRef>
          <a:fontRef idx="minor">
            <a:schemeClr val="tx1"/>
          </a:fontRef>
        </p:style>
      </p:cxnSp>
      <p:sp>
        <p:nvSpPr>
          <p:cNvPr id="102" name="正方形/長方形 101">
            <a:extLst>
              <a:ext uri="{FF2B5EF4-FFF2-40B4-BE49-F238E27FC236}">
                <a16:creationId xmlns:a16="http://schemas.microsoft.com/office/drawing/2014/main" id="{5AF93F15-C933-455A-8E07-865A38954B90}"/>
              </a:ext>
            </a:extLst>
          </p:cNvPr>
          <p:cNvSpPr/>
          <p:nvPr/>
        </p:nvSpPr>
        <p:spPr>
          <a:xfrm>
            <a:off x="120910" y="6312817"/>
            <a:ext cx="1227818" cy="307777"/>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lIns="0" rIns="0" rtlCol="0" anchor="ctr">
            <a:spAutoFit/>
          </a:bodyPr>
          <a:lstStyle/>
          <a:p>
            <a:pPr algn="ctr"/>
            <a:r>
              <a:rPr lang="ja-JP" altLang="en-US" sz="1400">
                <a:latin typeface="+mj-ea"/>
                <a:ea typeface="+mj-ea"/>
              </a:rPr>
              <a:t>施設の対応</a:t>
            </a:r>
            <a:endParaRPr kumimoji="1" lang="ja-JP" altLang="en-US" sz="1400">
              <a:latin typeface="+mj-ea"/>
              <a:ea typeface="+mj-ea"/>
            </a:endParaRPr>
          </a:p>
        </p:txBody>
      </p:sp>
      <p:grpSp>
        <p:nvGrpSpPr>
          <p:cNvPr id="51" name="グループ化 50">
            <a:extLst>
              <a:ext uri="{FF2B5EF4-FFF2-40B4-BE49-F238E27FC236}">
                <a16:creationId xmlns:a16="http://schemas.microsoft.com/office/drawing/2014/main" id="{F701CF32-F77E-470F-A573-CCF41D1141CB}"/>
              </a:ext>
            </a:extLst>
          </p:cNvPr>
          <p:cNvGrpSpPr/>
          <p:nvPr/>
        </p:nvGrpSpPr>
        <p:grpSpPr>
          <a:xfrm>
            <a:off x="1348728" y="1097666"/>
            <a:ext cx="1745293" cy="5313662"/>
            <a:chOff x="878500" y="2886887"/>
            <a:chExt cx="1745293" cy="5313662"/>
          </a:xfrm>
        </p:grpSpPr>
        <p:pic>
          <p:nvPicPr>
            <p:cNvPr id="52" name="図 51" descr="グラフ が含まれている画像&#10;&#10;自動的に生成された説明">
              <a:extLst>
                <a:ext uri="{FF2B5EF4-FFF2-40B4-BE49-F238E27FC236}">
                  <a16:creationId xmlns:a16="http://schemas.microsoft.com/office/drawing/2014/main" id="{5BF27CF6-5FAB-40DC-B051-7868DA7EE87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30018" y="2886887"/>
              <a:ext cx="1693775" cy="1264886"/>
            </a:xfrm>
            <a:prstGeom prst="rect">
              <a:avLst/>
            </a:prstGeom>
          </p:spPr>
        </p:pic>
        <p:pic>
          <p:nvPicPr>
            <p:cNvPr id="53" name="図 52" descr="男 が含まれている画像&#10;&#10;自動的に生成された説明">
              <a:extLst>
                <a:ext uri="{FF2B5EF4-FFF2-40B4-BE49-F238E27FC236}">
                  <a16:creationId xmlns:a16="http://schemas.microsoft.com/office/drawing/2014/main" id="{5A34478B-B8A2-4751-A703-647937F23B2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47334" y="6976549"/>
              <a:ext cx="1639025" cy="1224000"/>
            </a:xfrm>
            <a:prstGeom prst="rect">
              <a:avLst/>
            </a:prstGeom>
          </p:spPr>
        </p:pic>
        <p:pic>
          <p:nvPicPr>
            <p:cNvPr id="54" name="図 53" descr="グラフ が含まれている画像&#10;&#10;自動的に生成された説明">
              <a:extLst>
                <a:ext uri="{FF2B5EF4-FFF2-40B4-BE49-F238E27FC236}">
                  <a16:creationId xmlns:a16="http://schemas.microsoft.com/office/drawing/2014/main" id="{F9DF323E-6867-4743-8548-DF3DEF30070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78500" y="4813760"/>
              <a:ext cx="1693775" cy="1264886"/>
            </a:xfrm>
            <a:prstGeom prst="rect">
              <a:avLst/>
            </a:prstGeom>
          </p:spPr>
        </p:pic>
      </p:grpSp>
      <p:grpSp>
        <p:nvGrpSpPr>
          <p:cNvPr id="55" name="グループ化 54">
            <a:extLst>
              <a:ext uri="{FF2B5EF4-FFF2-40B4-BE49-F238E27FC236}">
                <a16:creationId xmlns:a16="http://schemas.microsoft.com/office/drawing/2014/main" id="{1D7A77BB-2A96-4E96-AB26-E71C5F75F057}"/>
              </a:ext>
            </a:extLst>
          </p:cNvPr>
          <p:cNvGrpSpPr/>
          <p:nvPr/>
        </p:nvGrpSpPr>
        <p:grpSpPr>
          <a:xfrm>
            <a:off x="2097529" y="1524768"/>
            <a:ext cx="308298" cy="159252"/>
            <a:chOff x="1552452" y="3888490"/>
            <a:chExt cx="308298" cy="159252"/>
          </a:xfrm>
          <a:solidFill>
            <a:schemeClr val="tx1"/>
          </a:solidFill>
        </p:grpSpPr>
        <p:sp>
          <p:nvSpPr>
            <p:cNvPr id="56" name="正方形/長方形 55">
              <a:extLst>
                <a:ext uri="{FF2B5EF4-FFF2-40B4-BE49-F238E27FC236}">
                  <a16:creationId xmlns:a16="http://schemas.microsoft.com/office/drawing/2014/main" id="{EE8FB322-25F8-497C-8D8F-581439AF2530}"/>
                </a:ext>
              </a:extLst>
            </p:cNvPr>
            <p:cNvSpPr/>
            <p:nvPr/>
          </p:nvSpPr>
          <p:spPr>
            <a:xfrm rot="2312377">
              <a:off x="1552452" y="3888490"/>
              <a:ext cx="58578" cy="14614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7" name="正方形/長方形 56">
              <a:extLst>
                <a:ext uri="{FF2B5EF4-FFF2-40B4-BE49-F238E27FC236}">
                  <a16:creationId xmlns:a16="http://schemas.microsoft.com/office/drawing/2014/main" id="{8F5D2D22-D403-454D-82A3-DC6AC64644EA}"/>
                </a:ext>
              </a:extLst>
            </p:cNvPr>
            <p:cNvSpPr/>
            <p:nvPr/>
          </p:nvSpPr>
          <p:spPr>
            <a:xfrm rot="19287623" flipH="1">
              <a:off x="1802172" y="3901597"/>
              <a:ext cx="58578" cy="14614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58" name="テキスト ボックス 57">
            <a:extLst>
              <a:ext uri="{FF2B5EF4-FFF2-40B4-BE49-F238E27FC236}">
                <a16:creationId xmlns:a16="http://schemas.microsoft.com/office/drawing/2014/main" id="{372E8005-A9CB-4974-AE80-4DA3720F8A85}"/>
              </a:ext>
            </a:extLst>
          </p:cNvPr>
          <p:cNvSpPr txBox="1"/>
          <p:nvPr/>
        </p:nvSpPr>
        <p:spPr>
          <a:xfrm>
            <a:off x="7073900" y="14648"/>
            <a:ext cx="2765828" cy="584775"/>
          </a:xfrm>
          <a:prstGeom prst="rect">
            <a:avLst/>
          </a:prstGeom>
          <a:solidFill>
            <a:srgbClr val="FFFF00"/>
          </a:solidFill>
        </p:spPr>
        <p:txBody>
          <a:bodyPr wrap="square" rtlCol="0">
            <a:spAutoFit/>
          </a:bodyPr>
          <a:lstStyle/>
          <a:p>
            <a:r>
              <a:rPr lang="ja-JP" altLang="en-US" dirty="0">
                <a:solidFill>
                  <a:srgbClr val="FF0000"/>
                </a:solidFill>
              </a:rPr>
              <a:t>火口周辺</a:t>
            </a:r>
            <a:r>
              <a:rPr lang="ja-JP" altLang="en-US" sz="1400" dirty="0">
                <a:solidFill>
                  <a:srgbClr val="FF0000"/>
                </a:solidFill>
              </a:rPr>
              <a:t>（レベル２で規制）</a:t>
            </a:r>
            <a:r>
              <a:rPr lang="ja-JP" altLang="en-US" dirty="0"/>
              <a:t>版</a:t>
            </a:r>
            <a:endParaRPr lang="en-US" altLang="ja-JP" dirty="0"/>
          </a:p>
          <a:p>
            <a:r>
              <a:rPr lang="ja-JP" altLang="en-US" sz="1400" dirty="0"/>
              <a:t>（居住地域は次のスライドを利用）</a:t>
            </a:r>
            <a:endParaRPr lang="ja-JP" altLang="ja-JP" sz="1400" dirty="0"/>
          </a:p>
        </p:txBody>
      </p:sp>
    </p:spTree>
    <p:extLst>
      <p:ext uri="{BB962C8B-B14F-4D97-AF65-F5344CB8AC3E}">
        <p14:creationId xmlns:p14="http://schemas.microsoft.com/office/powerpoint/2010/main" val="1585246847"/>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olidFill>
            <a:schemeClr val="tx1"/>
          </a:solidFill>
        </a:ln>
      </a:spPr>
      <a:bodyPr wrap="square" lIns="36000" tIns="0" rIns="36000" bIns="0" rtlCol="0" anchor="ctr">
        <a:spAutoFit/>
      </a:bodyPr>
      <a:lstStyle>
        <a:defPPr algn="ctr">
          <a:defRPr kumimoji="1" sz="1200" dirty="0" smtClean="0">
            <a:latin typeface="メイリオ" panose="020B0604030504040204" pitchFamily="50" charset="-128"/>
            <a:ea typeface="メイリオ" panose="020B0604030504040204" pitchFamily="50" charset="-128"/>
          </a:defRPr>
        </a:defPPr>
      </a:lstStyle>
      <a:style>
        <a:lnRef idx="1">
          <a:schemeClr val="accent4"/>
        </a:lnRef>
        <a:fillRef idx="2">
          <a:schemeClr val="accent4"/>
        </a:fillRef>
        <a:effectRef idx="1">
          <a:schemeClr val="accent4"/>
        </a:effectRef>
        <a:fontRef idx="minor">
          <a:schemeClr val="dk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ドキュメント" ma:contentTypeID="0x01010053FDC13EFBA9B44AB7D538DA2F7F39B8" ma:contentTypeVersion="11" ma:contentTypeDescription="新しいドキュメントを作成します。" ma:contentTypeScope="" ma:versionID="f4e54de39f110e35e3548aac7aae077b">
  <xsd:schema xmlns:xsd="http://www.w3.org/2001/XMLSchema" xmlns:xs="http://www.w3.org/2001/XMLSchema" xmlns:p="http://schemas.microsoft.com/office/2006/metadata/properties" xmlns:ns2="1f2329dc-255c-44c7-bd47-dea4665a9ce1" xmlns:ns3="f1124bbb-6444-4cea-9238-d989d4f4cbdc" targetNamespace="http://schemas.microsoft.com/office/2006/metadata/properties" ma:root="true" ma:fieldsID="2f5f6ff42db344775455bd1b5281dee3" ns2:_="" ns3:_="">
    <xsd:import namespace="1f2329dc-255c-44c7-bd47-dea4665a9ce1"/>
    <xsd:import namespace="f1124bbb-6444-4cea-9238-d989d4f4cbdc"/>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Location" minOccurs="0"/>
                <xsd:element ref="ns2:MediaServiceOCR" minOccurs="0"/>
                <xsd:element ref="ns2:MediaServiceGenerationTime" minOccurs="0"/>
                <xsd:element ref="ns2:MediaServiceEventHashCode" minOccurs="0"/>
                <xsd:element ref="ns3:SharedWithUsers" minOccurs="0"/>
                <xsd:element ref="ns3:SharedWithDetail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f2329dc-255c-44c7-bd47-dea4665a9ce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Location" ma:index="12" nillable="true" ma:displayName="Location" ma:internalName="MediaServiceLocation"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LengthInSeconds" ma:index="18"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f1124bbb-6444-4cea-9238-d989d4f4cbdc" elementFormDefault="qualified">
    <xsd:import namespace="http://schemas.microsoft.com/office/2006/documentManagement/types"/>
    <xsd:import namespace="http://schemas.microsoft.com/office/infopath/2007/PartnerControls"/>
    <xsd:element name="SharedWithUsers" ma:index="16" nillable="true" ma:displayName="共有相手"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共有相手の詳細情報"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9E4F45DA-BE91-4F32-9763-D4A244FB9FC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f2329dc-255c-44c7-bd47-dea4665a9ce1"/>
    <ds:schemaRef ds:uri="f1124bbb-6444-4cea-9238-d989d4f4cbd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7B67269-6EBC-46CD-ADE4-4207F3A6ABB9}">
  <ds:schemaRefs>
    <ds:schemaRef ds:uri="http://schemas.microsoft.com/sharepoint/v3/contenttype/forms"/>
  </ds:schemaRefs>
</ds:datastoreItem>
</file>

<file path=customXml/itemProps3.xml><?xml version="1.0" encoding="utf-8"?>
<ds:datastoreItem xmlns:ds="http://schemas.openxmlformats.org/officeDocument/2006/customXml" ds:itemID="{F42D946D-FEB4-4572-8958-3DCFE2AEAEE7}">
  <ds:schemaRefs>
    <ds:schemaRef ds:uri="1f2329dc-255c-44c7-bd47-dea4665a9ce1"/>
    <ds:schemaRef ds:uri="f1124bbb-6444-4cea-9238-d989d4f4cbdc"/>
    <ds:schemaRef ds:uri="http://purl.org/dc/elements/1.1/"/>
    <ds:schemaRef ds:uri="http://purl.org/dc/terms/"/>
    <ds:schemaRef ds:uri="http://schemas.openxmlformats.org/package/2006/metadata/core-properties"/>
    <ds:schemaRef ds:uri="http://schemas.microsoft.com/office/2006/metadata/properties"/>
    <ds:schemaRef ds:uri="http://schemas.microsoft.com/office/infopath/2007/PartnerControls"/>
    <ds:schemaRef ds:uri="http://schemas.microsoft.com/office/2006/documentManagement/typ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Office Theme</Template>
  <TotalTime>2437</TotalTime>
  <Words>4141</Words>
  <Application>Microsoft Office PowerPoint</Application>
  <PresentationFormat>A4 210 x 297 mm</PresentationFormat>
  <Paragraphs>564</Paragraphs>
  <Slides>23</Slides>
  <Notes>22</Notes>
  <HiddenSlides>0</HiddenSlides>
  <MMClips>0</MMClips>
  <ScaleCrop>false</ScaleCrop>
  <HeadingPairs>
    <vt:vector size="6" baseType="variant">
      <vt:variant>
        <vt:lpstr>使用されているフォント</vt:lpstr>
      </vt:variant>
      <vt:variant>
        <vt:i4>13</vt:i4>
      </vt:variant>
      <vt:variant>
        <vt:lpstr>テーマ</vt:lpstr>
      </vt:variant>
      <vt:variant>
        <vt:i4>1</vt:i4>
      </vt:variant>
      <vt:variant>
        <vt:lpstr>スライド タイトル</vt:lpstr>
      </vt:variant>
      <vt:variant>
        <vt:i4>23</vt:i4>
      </vt:variant>
    </vt:vector>
  </HeadingPairs>
  <TitlesOfParts>
    <vt:vector size="37" baseType="lpstr">
      <vt:lpstr>HGP創英角ｺﾞｼｯｸUB</vt:lpstr>
      <vt:lpstr>HGP創英角ﾎﾟｯﾌﾟ体</vt:lpstr>
      <vt:lpstr>HGSｺﾞｼｯｸE</vt:lpstr>
      <vt:lpstr>HGS創英角ｺﾞｼｯｸUB</vt:lpstr>
      <vt:lpstr>ＭＳ Ｐゴシック</vt:lpstr>
      <vt:lpstr>ＭＳ Ｐゴシック 本文</vt:lpstr>
      <vt:lpstr>ＭＳ ゴシック</vt:lpstr>
      <vt:lpstr>MS-Gothic</vt:lpstr>
      <vt:lpstr>メイリオ</vt:lpstr>
      <vt:lpstr>游明朝</vt:lpstr>
      <vt:lpstr>Arial</vt:lpstr>
      <vt:lpstr>Calibri</vt:lpstr>
      <vt:lpstr>Calibri Light</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revision>87</cp:revision>
  <cp:lastPrinted>2022-02-02T07:37:21Z</cp:lastPrinted>
  <dcterms:created xsi:type="dcterms:W3CDTF">2016-12-06T00:17:32Z</dcterms:created>
  <dcterms:modified xsi:type="dcterms:W3CDTF">2022-03-29T10:04:22Z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0x01010053FDC13EFBA9B44AB7D538DA2F7F39B8</vt:lpwstr>
  </property>
</Properties>
</file>