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708" r:id="rId4"/>
  </p:sldMasterIdLst>
  <p:notesMasterIdLst>
    <p:notesMasterId r:id="rId31"/>
  </p:notesMasterIdLst>
  <p:handoutMasterIdLst>
    <p:handoutMasterId r:id="rId32"/>
  </p:handoutMasterIdLst>
  <p:sldIdLst>
    <p:sldId id="405" r:id="rId5"/>
    <p:sldId id="431" r:id="rId6"/>
    <p:sldId id="445" r:id="rId7"/>
    <p:sldId id="324" r:id="rId8"/>
    <p:sldId id="410" r:id="rId9"/>
    <p:sldId id="341" r:id="rId10"/>
    <p:sldId id="387" r:id="rId11"/>
    <p:sldId id="392" r:id="rId12"/>
    <p:sldId id="376" r:id="rId13"/>
    <p:sldId id="346" r:id="rId14"/>
    <p:sldId id="351" r:id="rId15"/>
    <p:sldId id="399" r:id="rId16"/>
    <p:sldId id="348" r:id="rId17"/>
    <p:sldId id="446" r:id="rId18"/>
    <p:sldId id="389" r:id="rId19"/>
    <p:sldId id="381" r:id="rId20"/>
    <p:sldId id="434" r:id="rId21"/>
    <p:sldId id="363" r:id="rId22"/>
    <p:sldId id="394" r:id="rId23"/>
    <p:sldId id="365" r:id="rId24"/>
    <p:sldId id="435" r:id="rId25"/>
    <p:sldId id="367" r:id="rId26"/>
    <p:sldId id="395" r:id="rId27"/>
    <p:sldId id="406" r:id="rId28"/>
    <p:sldId id="443" r:id="rId29"/>
    <p:sldId id="433" r:id="rId30"/>
  </p:sldIdLst>
  <p:sldSz cx="9906000" cy="6858000" type="A4"/>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天笠 雅章（防災・調査企画）" initials="天笠" lastIdx="1" clrIdx="0">
    <p:extLst>
      <p:ext uri="{19B8F6BF-5375-455C-9EA6-DF929625EA0E}">
        <p15:presenceInfo xmlns:p15="http://schemas.microsoft.com/office/powerpoint/2012/main" userId="S-1-5-21-2022458152-3381638288-3706476089-17505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00"/>
    <a:srgbClr val="FFCCCC"/>
    <a:srgbClr val="00FF00"/>
    <a:srgbClr val="FF00FF"/>
    <a:srgbClr val="66CCFF"/>
    <a:srgbClr val="FF9900"/>
    <a:srgbClr val="FF9933"/>
    <a:srgbClr val="CC00CC"/>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1446" y="102"/>
      </p:cViewPr>
      <p:guideLst>
        <p:guide orient="horz" pos="2160"/>
        <p:guide pos="31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3" y="1"/>
            <a:ext cx="2950375" cy="498966"/>
          </a:xfrm>
          <a:prstGeom prst="rect">
            <a:avLst/>
          </a:prstGeom>
        </p:spPr>
        <p:txBody>
          <a:bodyPr vert="horz" lIns="92131" tIns="46066" rIns="92131" bIns="46066" rtlCol="0"/>
          <a:lstStyle>
            <a:lvl1pPr algn="l">
              <a:defRPr sz="1100"/>
            </a:lvl1pPr>
          </a:lstStyle>
          <a:p>
            <a:endParaRPr kumimoji="1" lang="ja-JP" altLang="en-US"/>
          </a:p>
        </p:txBody>
      </p:sp>
      <p:sp>
        <p:nvSpPr>
          <p:cNvPr id="3" name="日付プレースホルダー 2"/>
          <p:cNvSpPr>
            <a:spLocks noGrp="1"/>
          </p:cNvSpPr>
          <p:nvPr>
            <p:ph type="dt" sz="quarter" idx="1"/>
          </p:nvPr>
        </p:nvSpPr>
        <p:spPr>
          <a:xfrm>
            <a:off x="3855221" y="1"/>
            <a:ext cx="2950374" cy="498966"/>
          </a:xfrm>
          <a:prstGeom prst="rect">
            <a:avLst/>
          </a:prstGeom>
        </p:spPr>
        <p:txBody>
          <a:bodyPr vert="horz" lIns="92131" tIns="46066" rIns="92131" bIns="46066" rtlCol="0"/>
          <a:lstStyle>
            <a:lvl1pPr algn="r">
              <a:defRPr sz="1100"/>
            </a:lvl1pPr>
          </a:lstStyle>
          <a:p>
            <a:fld id="{BE887EDA-851B-46FF-9A77-147B13C20E6F}" type="datetimeFigureOut">
              <a:rPr kumimoji="1" lang="ja-JP" altLang="en-US" smtClean="0"/>
              <a:t>2022/3/30</a:t>
            </a:fld>
            <a:endParaRPr kumimoji="1" lang="ja-JP" altLang="en-US"/>
          </a:p>
        </p:txBody>
      </p:sp>
      <p:sp>
        <p:nvSpPr>
          <p:cNvPr id="4" name="フッター プレースホルダー 3"/>
          <p:cNvSpPr>
            <a:spLocks noGrp="1"/>
          </p:cNvSpPr>
          <p:nvPr>
            <p:ph type="ftr" sz="quarter" idx="2"/>
          </p:nvPr>
        </p:nvSpPr>
        <p:spPr>
          <a:xfrm>
            <a:off x="13" y="9440374"/>
            <a:ext cx="2950375" cy="498966"/>
          </a:xfrm>
          <a:prstGeom prst="rect">
            <a:avLst/>
          </a:prstGeom>
        </p:spPr>
        <p:txBody>
          <a:bodyPr vert="horz" lIns="92131" tIns="46066" rIns="92131" bIns="46066" rtlCol="0" anchor="b"/>
          <a:lstStyle>
            <a:lvl1pPr algn="l">
              <a:defRPr sz="1100"/>
            </a:lvl1pPr>
          </a:lstStyle>
          <a:p>
            <a:endParaRPr kumimoji="1" lang="ja-JP" altLang="en-US"/>
          </a:p>
        </p:txBody>
      </p:sp>
      <p:sp>
        <p:nvSpPr>
          <p:cNvPr id="5" name="スライド番号プレースホルダー 4"/>
          <p:cNvSpPr>
            <a:spLocks noGrp="1"/>
          </p:cNvSpPr>
          <p:nvPr>
            <p:ph type="sldNum" sz="quarter" idx="3"/>
          </p:nvPr>
        </p:nvSpPr>
        <p:spPr>
          <a:xfrm>
            <a:off x="3855221" y="9440374"/>
            <a:ext cx="2950374" cy="498966"/>
          </a:xfrm>
          <a:prstGeom prst="rect">
            <a:avLst/>
          </a:prstGeom>
        </p:spPr>
        <p:txBody>
          <a:bodyPr vert="horz" lIns="92131" tIns="46066" rIns="92131" bIns="46066" rtlCol="0" anchor="b"/>
          <a:lstStyle>
            <a:lvl1pPr algn="r">
              <a:defRPr sz="1100"/>
            </a:lvl1pPr>
          </a:lstStyle>
          <a:p>
            <a:fld id="{86C423DF-FD22-4067-ADEF-20AFF7D2845A}" type="slidenum">
              <a:rPr kumimoji="1" lang="ja-JP" altLang="en-US" smtClean="0"/>
              <a:t>‹#›</a:t>
            </a:fld>
            <a:endParaRPr kumimoji="1" lang="ja-JP" altLang="en-US"/>
          </a:p>
        </p:txBody>
      </p:sp>
    </p:spTree>
    <p:extLst>
      <p:ext uri="{BB962C8B-B14F-4D97-AF65-F5344CB8AC3E}">
        <p14:creationId xmlns:p14="http://schemas.microsoft.com/office/powerpoint/2010/main" val="30666494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3" y="1"/>
            <a:ext cx="2950375" cy="498966"/>
          </a:xfrm>
          <a:prstGeom prst="rect">
            <a:avLst/>
          </a:prstGeom>
        </p:spPr>
        <p:txBody>
          <a:bodyPr vert="horz" lIns="92131" tIns="46066" rIns="92131" bIns="46066" rtlCol="0"/>
          <a:lstStyle>
            <a:lvl1pPr algn="l">
              <a:defRPr sz="1100"/>
            </a:lvl1pPr>
          </a:lstStyle>
          <a:p>
            <a:endParaRPr kumimoji="1" lang="ja-JP" altLang="en-US"/>
          </a:p>
        </p:txBody>
      </p:sp>
      <p:sp>
        <p:nvSpPr>
          <p:cNvPr id="3" name="日付プレースホルダー 2"/>
          <p:cNvSpPr>
            <a:spLocks noGrp="1"/>
          </p:cNvSpPr>
          <p:nvPr>
            <p:ph type="dt" idx="1"/>
          </p:nvPr>
        </p:nvSpPr>
        <p:spPr>
          <a:xfrm>
            <a:off x="3855221" y="1"/>
            <a:ext cx="2950374" cy="498966"/>
          </a:xfrm>
          <a:prstGeom prst="rect">
            <a:avLst/>
          </a:prstGeom>
        </p:spPr>
        <p:txBody>
          <a:bodyPr vert="horz" lIns="92131" tIns="46066" rIns="92131" bIns="46066" rtlCol="0"/>
          <a:lstStyle>
            <a:lvl1pPr algn="r">
              <a:defRPr sz="1100"/>
            </a:lvl1pPr>
          </a:lstStyle>
          <a:p>
            <a:fld id="{1C019755-4F2E-4EE5-BEE4-4E75249FB197}" type="datetimeFigureOut">
              <a:rPr kumimoji="1" lang="ja-JP" altLang="en-US" smtClean="0"/>
              <a:t>2022/3/30</a:t>
            </a:fld>
            <a:endParaRPr kumimoji="1" lang="ja-JP" altLang="en-US"/>
          </a:p>
        </p:txBody>
      </p:sp>
      <p:sp>
        <p:nvSpPr>
          <p:cNvPr id="4" name="スライド イメージ プレースホルダー 3"/>
          <p:cNvSpPr>
            <a:spLocks noGrp="1" noRot="1" noChangeAspect="1"/>
          </p:cNvSpPr>
          <p:nvPr>
            <p:ph type="sldImg" idx="2"/>
          </p:nvPr>
        </p:nvSpPr>
        <p:spPr>
          <a:xfrm>
            <a:off x="981075" y="1241425"/>
            <a:ext cx="4845050" cy="3354388"/>
          </a:xfrm>
          <a:prstGeom prst="rect">
            <a:avLst/>
          </a:prstGeom>
          <a:noFill/>
          <a:ln w="12700">
            <a:solidFill>
              <a:prstClr val="black"/>
            </a:solidFill>
          </a:ln>
        </p:spPr>
        <p:txBody>
          <a:bodyPr vert="horz" lIns="92131" tIns="46066" rIns="92131" bIns="46066" rtlCol="0" anchor="ctr"/>
          <a:lstStyle/>
          <a:p>
            <a:endParaRPr lang="ja-JP" altLang="en-US"/>
          </a:p>
        </p:txBody>
      </p:sp>
      <p:sp>
        <p:nvSpPr>
          <p:cNvPr id="5" name="ノート プレースホルダー 4"/>
          <p:cNvSpPr>
            <a:spLocks noGrp="1"/>
          </p:cNvSpPr>
          <p:nvPr>
            <p:ph type="body" sz="quarter" idx="3"/>
          </p:nvPr>
        </p:nvSpPr>
        <p:spPr>
          <a:xfrm>
            <a:off x="680246" y="4783362"/>
            <a:ext cx="5446723" cy="3913364"/>
          </a:xfrm>
          <a:prstGeom prst="rect">
            <a:avLst/>
          </a:prstGeom>
        </p:spPr>
        <p:txBody>
          <a:bodyPr vert="horz" lIns="92131" tIns="46066" rIns="92131" bIns="4606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3" y="9440374"/>
            <a:ext cx="2950375" cy="498966"/>
          </a:xfrm>
          <a:prstGeom prst="rect">
            <a:avLst/>
          </a:prstGeom>
        </p:spPr>
        <p:txBody>
          <a:bodyPr vert="horz" lIns="92131" tIns="46066" rIns="92131" bIns="46066" rtlCol="0" anchor="b"/>
          <a:lstStyle>
            <a:lvl1pPr algn="l">
              <a:defRPr sz="1100"/>
            </a:lvl1pPr>
          </a:lstStyle>
          <a:p>
            <a:endParaRPr kumimoji="1" lang="ja-JP" altLang="en-US"/>
          </a:p>
        </p:txBody>
      </p:sp>
      <p:sp>
        <p:nvSpPr>
          <p:cNvPr id="7" name="スライド番号プレースホルダー 6"/>
          <p:cNvSpPr>
            <a:spLocks noGrp="1"/>
          </p:cNvSpPr>
          <p:nvPr>
            <p:ph type="sldNum" sz="quarter" idx="5"/>
          </p:nvPr>
        </p:nvSpPr>
        <p:spPr>
          <a:xfrm>
            <a:off x="3855221" y="9440374"/>
            <a:ext cx="2950374" cy="498966"/>
          </a:xfrm>
          <a:prstGeom prst="rect">
            <a:avLst/>
          </a:prstGeom>
        </p:spPr>
        <p:txBody>
          <a:bodyPr vert="horz" lIns="92131" tIns="46066" rIns="92131" bIns="46066" rtlCol="0" anchor="b"/>
          <a:lstStyle>
            <a:lvl1pPr algn="r">
              <a:defRPr sz="1100"/>
            </a:lvl1pPr>
          </a:lstStyle>
          <a:p>
            <a:fld id="{06842BB8-5E34-4443-9F23-3AA1B0CD5E6D}" type="slidenum">
              <a:rPr kumimoji="1" lang="ja-JP" altLang="en-US" smtClean="0"/>
              <a:t>‹#›</a:t>
            </a:fld>
            <a:endParaRPr kumimoji="1" lang="ja-JP" altLang="en-US"/>
          </a:p>
        </p:txBody>
      </p:sp>
    </p:spTree>
    <p:extLst>
      <p:ext uri="{BB962C8B-B14F-4D97-AF65-F5344CB8AC3E}">
        <p14:creationId xmlns:p14="http://schemas.microsoft.com/office/powerpoint/2010/main" val="236546440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06842BB8-5E34-4443-9F23-3AA1B0CD5E6D}" type="slidenum">
              <a:rPr kumimoji="1" lang="ja-JP" altLang="en-US" smtClean="0"/>
              <a:t>0</a:t>
            </a:fld>
            <a:endParaRPr kumimoji="1" lang="ja-JP" altLang="en-US"/>
          </a:p>
        </p:txBody>
      </p:sp>
    </p:spTree>
    <p:extLst>
      <p:ext uri="{BB962C8B-B14F-4D97-AF65-F5344CB8AC3E}">
        <p14:creationId xmlns:p14="http://schemas.microsoft.com/office/powerpoint/2010/main" val="18038347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06842BB8-5E34-4443-9F23-3AA1B0CD5E6D}" type="slidenum">
              <a:rPr kumimoji="1" lang="ja-JP" altLang="en-US" smtClean="0"/>
              <a:t>11</a:t>
            </a:fld>
            <a:endParaRPr kumimoji="1" lang="ja-JP" altLang="en-US"/>
          </a:p>
        </p:txBody>
      </p:sp>
    </p:spTree>
    <p:extLst>
      <p:ext uri="{BB962C8B-B14F-4D97-AF65-F5344CB8AC3E}">
        <p14:creationId xmlns:p14="http://schemas.microsoft.com/office/powerpoint/2010/main" val="22686163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06842BB8-5E34-4443-9F23-3AA1B0CD5E6D}" type="slidenum">
              <a:rPr kumimoji="1" lang="ja-JP" altLang="en-US" smtClean="0"/>
              <a:t>12</a:t>
            </a:fld>
            <a:endParaRPr kumimoji="1" lang="ja-JP" altLang="en-US"/>
          </a:p>
        </p:txBody>
      </p:sp>
    </p:spTree>
    <p:extLst>
      <p:ext uri="{BB962C8B-B14F-4D97-AF65-F5344CB8AC3E}">
        <p14:creationId xmlns:p14="http://schemas.microsoft.com/office/powerpoint/2010/main" val="19502982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06842BB8-5E34-4443-9F23-3AA1B0CD5E6D}" type="slidenum">
              <a:rPr kumimoji="1" lang="ja-JP" altLang="en-US" smtClean="0"/>
              <a:t>13</a:t>
            </a:fld>
            <a:endParaRPr kumimoji="1" lang="ja-JP" altLang="en-US"/>
          </a:p>
        </p:txBody>
      </p:sp>
    </p:spTree>
    <p:extLst>
      <p:ext uri="{BB962C8B-B14F-4D97-AF65-F5344CB8AC3E}">
        <p14:creationId xmlns:p14="http://schemas.microsoft.com/office/powerpoint/2010/main" val="39533941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06842BB8-5E34-4443-9F23-3AA1B0CD5E6D}" type="slidenum">
              <a:rPr kumimoji="1" lang="ja-JP" altLang="en-US" smtClean="0"/>
              <a:t>14</a:t>
            </a:fld>
            <a:endParaRPr kumimoji="1" lang="ja-JP" altLang="en-US"/>
          </a:p>
        </p:txBody>
      </p:sp>
    </p:spTree>
    <p:extLst>
      <p:ext uri="{BB962C8B-B14F-4D97-AF65-F5344CB8AC3E}">
        <p14:creationId xmlns:p14="http://schemas.microsoft.com/office/powerpoint/2010/main" val="40361363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06842BB8-5E34-4443-9F23-3AA1B0CD5E6D}" type="slidenum">
              <a:rPr kumimoji="1" lang="ja-JP" altLang="en-US" smtClean="0"/>
              <a:t>15</a:t>
            </a:fld>
            <a:endParaRPr kumimoji="1" lang="ja-JP" altLang="en-US"/>
          </a:p>
        </p:txBody>
      </p:sp>
    </p:spTree>
    <p:extLst>
      <p:ext uri="{BB962C8B-B14F-4D97-AF65-F5344CB8AC3E}">
        <p14:creationId xmlns:p14="http://schemas.microsoft.com/office/powerpoint/2010/main" val="24549117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06842BB8-5E34-4443-9F23-3AA1B0CD5E6D}" type="slidenum">
              <a:rPr kumimoji="1" lang="ja-JP" altLang="en-US" smtClean="0"/>
              <a:t>16</a:t>
            </a:fld>
            <a:endParaRPr kumimoji="1" lang="ja-JP" altLang="en-US"/>
          </a:p>
        </p:txBody>
      </p:sp>
    </p:spTree>
    <p:extLst>
      <p:ext uri="{BB962C8B-B14F-4D97-AF65-F5344CB8AC3E}">
        <p14:creationId xmlns:p14="http://schemas.microsoft.com/office/powerpoint/2010/main" val="18932864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ノート プレースホルダー 1">
            <a:extLst>
              <a:ext uri="{FF2B5EF4-FFF2-40B4-BE49-F238E27FC236}">
                <a16:creationId xmlns:a16="http://schemas.microsoft.com/office/drawing/2014/main" id="{0A47CF09-7BB8-49C2-AE5F-12AA00A13DA3}"/>
              </a:ext>
            </a:extLst>
          </p:cNvPr>
          <p:cNvSpPr>
            <a:spLocks noGrp="1"/>
          </p:cNvSpPr>
          <p:nvPr>
            <p:ph type="body" idx="1"/>
          </p:nvPr>
        </p:nvSpPr>
        <p:spPr/>
        <p:txBody>
          <a:bodyPr/>
          <a:lstStyle/>
          <a:p>
            <a:endParaRPr kumimoji="1" lang="ja-JP"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ノート プレースホルダー 1">
            <a:extLst>
              <a:ext uri="{FF2B5EF4-FFF2-40B4-BE49-F238E27FC236}">
                <a16:creationId xmlns:a16="http://schemas.microsoft.com/office/drawing/2014/main" id="{0A47CF09-7BB8-49C2-AE5F-12AA00A13DA3}"/>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8735213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64697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06842BB8-5E34-4443-9F23-3AA1B0CD5E6D}" type="slidenum">
              <a:rPr kumimoji="1" lang="ja-JP" altLang="en-US" smtClean="0"/>
              <a:t>20</a:t>
            </a:fld>
            <a:endParaRPr kumimoji="1" lang="ja-JP" altLang="en-US"/>
          </a:p>
        </p:txBody>
      </p:sp>
    </p:spTree>
    <p:extLst>
      <p:ext uri="{BB962C8B-B14F-4D97-AF65-F5344CB8AC3E}">
        <p14:creationId xmlns:p14="http://schemas.microsoft.com/office/powerpoint/2010/main" val="4626426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06842BB8-5E34-4443-9F23-3AA1B0CD5E6D}" type="slidenum">
              <a:rPr kumimoji="1" lang="ja-JP" altLang="en-US" smtClean="0"/>
              <a:t>1</a:t>
            </a:fld>
            <a:endParaRPr kumimoji="1" lang="ja-JP" altLang="en-US"/>
          </a:p>
        </p:txBody>
      </p:sp>
    </p:spTree>
    <p:extLst>
      <p:ext uri="{BB962C8B-B14F-4D97-AF65-F5344CB8AC3E}">
        <p14:creationId xmlns:p14="http://schemas.microsoft.com/office/powerpoint/2010/main" val="35730300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06842BB8-5E34-4443-9F23-3AA1B0CD5E6D}" type="slidenum">
              <a:rPr kumimoji="1" lang="ja-JP" altLang="en-US" smtClean="0"/>
              <a:t>21</a:t>
            </a:fld>
            <a:endParaRPr kumimoji="1" lang="ja-JP" altLang="en-US"/>
          </a:p>
        </p:txBody>
      </p:sp>
    </p:spTree>
    <p:extLst>
      <p:ext uri="{BB962C8B-B14F-4D97-AF65-F5344CB8AC3E}">
        <p14:creationId xmlns:p14="http://schemas.microsoft.com/office/powerpoint/2010/main" val="10762671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06842BB8-5E34-4443-9F23-3AA1B0CD5E6D}" type="slidenum">
              <a:rPr kumimoji="1" lang="ja-JP" altLang="en-US" smtClean="0"/>
              <a:t>22</a:t>
            </a:fld>
            <a:endParaRPr kumimoji="1" lang="ja-JP" altLang="en-US"/>
          </a:p>
        </p:txBody>
      </p:sp>
    </p:spTree>
    <p:extLst>
      <p:ext uri="{BB962C8B-B14F-4D97-AF65-F5344CB8AC3E}">
        <p14:creationId xmlns:p14="http://schemas.microsoft.com/office/powerpoint/2010/main" val="41800891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06842BB8-5E34-4443-9F23-3AA1B0CD5E6D}" type="slidenum">
              <a:rPr kumimoji="1" lang="ja-JP" altLang="en-US" smtClean="0"/>
              <a:t>23</a:t>
            </a:fld>
            <a:endParaRPr kumimoji="1" lang="ja-JP" altLang="en-US"/>
          </a:p>
        </p:txBody>
      </p:sp>
    </p:spTree>
    <p:extLst>
      <p:ext uri="{BB962C8B-B14F-4D97-AF65-F5344CB8AC3E}">
        <p14:creationId xmlns:p14="http://schemas.microsoft.com/office/powerpoint/2010/main" val="3657227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06842BB8-5E34-4443-9F23-3AA1B0CD5E6D}" type="slidenum">
              <a:rPr kumimoji="1" lang="ja-JP" altLang="en-US" smtClean="0"/>
              <a:t>24</a:t>
            </a:fld>
            <a:endParaRPr kumimoji="1" lang="ja-JP" altLang="en-US"/>
          </a:p>
        </p:txBody>
      </p:sp>
    </p:spTree>
    <p:extLst>
      <p:ext uri="{BB962C8B-B14F-4D97-AF65-F5344CB8AC3E}">
        <p14:creationId xmlns:p14="http://schemas.microsoft.com/office/powerpoint/2010/main" val="26080120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1425"/>
            <a:ext cx="4845050" cy="3354388"/>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06842BB8-5E34-4443-9F23-3AA1B0CD5E6D}" type="slidenum">
              <a:rPr kumimoji="1" lang="ja-JP" altLang="en-US" smtClean="0"/>
              <a:t>3</a:t>
            </a:fld>
            <a:endParaRPr kumimoji="1" lang="ja-JP" altLang="en-US"/>
          </a:p>
        </p:txBody>
      </p:sp>
    </p:spTree>
    <p:extLst>
      <p:ext uri="{BB962C8B-B14F-4D97-AF65-F5344CB8AC3E}">
        <p14:creationId xmlns:p14="http://schemas.microsoft.com/office/powerpoint/2010/main" val="19590460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06842BB8-5E34-4443-9F23-3AA1B0CD5E6D}" type="slidenum">
              <a:rPr kumimoji="1" lang="ja-JP" altLang="en-US" smtClean="0"/>
              <a:t>5</a:t>
            </a:fld>
            <a:endParaRPr kumimoji="1" lang="ja-JP" altLang="en-US"/>
          </a:p>
        </p:txBody>
      </p:sp>
    </p:spTree>
    <p:extLst>
      <p:ext uri="{BB962C8B-B14F-4D97-AF65-F5344CB8AC3E}">
        <p14:creationId xmlns:p14="http://schemas.microsoft.com/office/powerpoint/2010/main" val="6904557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06842BB8-5E34-4443-9F23-3AA1B0CD5E6D}" type="slidenum">
              <a:rPr kumimoji="1" lang="ja-JP" altLang="en-US" smtClean="0"/>
              <a:t>6</a:t>
            </a:fld>
            <a:endParaRPr kumimoji="1" lang="ja-JP" altLang="en-US"/>
          </a:p>
        </p:txBody>
      </p:sp>
    </p:spTree>
    <p:extLst>
      <p:ext uri="{BB962C8B-B14F-4D97-AF65-F5344CB8AC3E}">
        <p14:creationId xmlns:p14="http://schemas.microsoft.com/office/powerpoint/2010/main" val="21716579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06842BB8-5E34-4443-9F23-3AA1B0CD5E6D}" type="slidenum">
              <a:rPr kumimoji="1" lang="ja-JP" altLang="en-US" smtClean="0"/>
              <a:t>7</a:t>
            </a:fld>
            <a:endParaRPr kumimoji="1" lang="ja-JP" altLang="en-US"/>
          </a:p>
        </p:txBody>
      </p:sp>
    </p:spTree>
    <p:extLst>
      <p:ext uri="{BB962C8B-B14F-4D97-AF65-F5344CB8AC3E}">
        <p14:creationId xmlns:p14="http://schemas.microsoft.com/office/powerpoint/2010/main" val="977830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06842BB8-5E34-4443-9F23-3AA1B0CD5E6D}" type="slidenum">
              <a:rPr kumimoji="1" lang="ja-JP" altLang="en-US" smtClean="0"/>
              <a:t>8</a:t>
            </a:fld>
            <a:endParaRPr kumimoji="1" lang="ja-JP" altLang="en-US"/>
          </a:p>
        </p:txBody>
      </p:sp>
    </p:spTree>
    <p:extLst>
      <p:ext uri="{BB962C8B-B14F-4D97-AF65-F5344CB8AC3E}">
        <p14:creationId xmlns:p14="http://schemas.microsoft.com/office/powerpoint/2010/main" val="10381017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06842BB8-5E34-4443-9F23-3AA1B0CD5E6D}" type="slidenum">
              <a:rPr kumimoji="1" lang="ja-JP" altLang="en-US" smtClean="0"/>
              <a:t>9</a:t>
            </a:fld>
            <a:endParaRPr kumimoji="1" lang="ja-JP" altLang="en-US"/>
          </a:p>
        </p:txBody>
      </p:sp>
    </p:spTree>
    <p:extLst>
      <p:ext uri="{BB962C8B-B14F-4D97-AF65-F5344CB8AC3E}">
        <p14:creationId xmlns:p14="http://schemas.microsoft.com/office/powerpoint/2010/main" val="31964774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06842BB8-5E34-4443-9F23-3AA1B0CD5E6D}" type="slidenum">
              <a:rPr kumimoji="1" lang="ja-JP" altLang="en-US" smtClean="0"/>
              <a:t>10</a:t>
            </a:fld>
            <a:endParaRPr kumimoji="1" lang="ja-JP" altLang="en-US"/>
          </a:p>
        </p:txBody>
      </p:sp>
    </p:spTree>
    <p:extLst>
      <p:ext uri="{BB962C8B-B14F-4D97-AF65-F5344CB8AC3E}">
        <p14:creationId xmlns:p14="http://schemas.microsoft.com/office/powerpoint/2010/main" val="41997777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a:p>
        </p:txBody>
      </p:sp>
      <p:sp>
        <p:nvSpPr>
          <p:cNvPr id="4" name="Date Placeholder 3"/>
          <p:cNvSpPr>
            <a:spLocks noGrp="1"/>
          </p:cNvSpPr>
          <p:nvPr>
            <p:ph type="dt" sz="half" idx="10"/>
          </p:nvPr>
        </p:nvSpPr>
        <p:spPr/>
        <p:txBody>
          <a:bodyPr/>
          <a:lstStyle/>
          <a:p>
            <a:fld id="{05134F76-6720-41C5-B059-8BD69D7CAFA3}" type="datetime1">
              <a:rPr kumimoji="1" lang="ja-JP" altLang="en-US" smtClean="0"/>
              <a:t>2022/3/30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7677150" y="6503991"/>
            <a:ext cx="2228850" cy="365125"/>
          </a:xfrm>
        </p:spPr>
        <p:txBody>
          <a:bodyPr/>
          <a:lstStyle/>
          <a:p>
            <a:fld id="{14B60063-9242-4366-B98B-FB486A3E338F}" type="slidenum">
              <a:rPr kumimoji="1" lang="ja-JP" altLang="en-US" smtClean="0"/>
              <a:t>‹#›</a:t>
            </a:fld>
            <a:endParaRPr kumimoji="1" lang="ja-JP" altLang="en-US"/>
          </a:p>
        </p:txBody>
      </p:sp>
    </p:spTree>
    <p:extLst>
      <p:ext uri="{BB962C8B-B14F-4D97-AF65-F5344CB8AC3E}">
        <p14:creationId xmlns:p14="http://schemas.microsoft.com/office/powerpoint/2010/main" val="2101114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8AA8082D-5E96-414C-92A5-8BAAF8AD122F}" type="datetime1">
              <a:rPr kumimoji="1" lang="ja-JP" altLang="en-US" smtClean="0"/>
              <a:t>2022/3/30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4B60063-9242-4366-B98B-FB486A3E338F}" type="slidenum">
              <a:rPr kumimoji="1" lang="ja-JP" altLang="en-US" smtClean="0"/>
              <a:t>‹#›</a:t>
            </a:fld>
            <a:endParaRPr kumimoji="1" lang="ja-JP" altLang="en-US"/>
          </a:p>
        </p:txBody>
      </p:sp>
    </p:spTree>
    <p:extLst>
      <p:ext uri="{BB962C8B-B14F-4D97-AF65-F5344CB8AC3E}">
        <p14:creationId xmlns:p14="http://schemas.microsoft.com/office/powerpoint/2010/main" val="3928931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638C67F4-418C-4046-BB4F-4F3661F8F2FE}" type="datetime1">
              <a:rPr kumimoji="1" lang="ja-JP" altLang="en-US" smtClean="0"/>
              <a:t>2022/3/30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4B60063-9242-4366-B98B-FB486A3E338F}" type="slidenum">
              <a:rPr kumimoji="1" lang="ja-JP" altLang="en-US" smtClean="0"/>
              <a:t>‹#›</a:t>
            </a:fld>
            <a:endParaRPr kumimoji="1" lang="ja-JP" altLang="en-US"/>
          </a:p>
        </p:txBody>
      </p:sp>
    </p:spTree>
    <p:extLst>
      <p:ext uri="{BB962C8B-B14F-4D97-AF65-F5344CB8AC3E}">
        <p14:creationId xmlns:p14="http://schemas.microsoft.com/office/powerpoint/2010/main" val="2745112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C7C38D2C-80C6-48DB-90FC-0BE681996C18}" type="datetime1">
              <a:rPr kumimoji="1" lang="ja-JP" altLang="en-US" smtClean="0"/>
              <a:t>2022/3/30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7677150" y="6492873"/>
            <a:ext cx="2228850" cy="365125"/>
          </a:xfrm>
        </p:spPr>
        <p:txBody>
          <a:bodyPr/>
          <a:lstStyle/>
          <a:p>
            <a:fld id="{14B60063-9242-4366-B98B-FB486A3E338F}" type="slidenum">
              <a:rPr kumimoji="1" lang="ja-JP" altLang="en-US" smtClean="0"/>
              <a:t>‹#›</a:t>
            </a:fld>
            <a:endParaRPr kumimoji="1" lang="ja-JP" altLang="en-US"/>
          </a:p>
        </p:txBody>
      </p:sp>
    </p:spTree>
    <p:extLst>
      <p:ext uri="{BB962C8B-B14F-4D97-AF65-F5344CB8AC3E}">
        <p14:creationId xmlns:p14="http://schemas.microsoft.com/office/powerpoint/2010/main" val="25524694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DD926F7A-C12B-4019-A6A6-35D5FCC1B03E}" type="datetime1">
              <a:rPr kumimoji="1" lang="ja-JP" altLang="en-US" smtClean="0"/>
              <a:t>2022/3/30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4B60063-9242-4366-B98B-FB486A3E338F}" type="slidenum">
              <a:rPr kumimoji="1" lang="ja-JP" altLang="en-US" smtClean="0"/>
              <a:t>‹#›</a:t>
            </a:fld>
            <a:endParaRPr kumimoji="1" lang="ja-JP" altLang="en-US"/>
          </a:p>
        </p:txBody>
      </p:sp>
    </p:spTree>
    <p:extLst>
      <p:ext uri="{BB962C8B-B14F-4D97-AF65-F5344CB8AC3E}">
        <p14:creationId xmlns:p14="http://schemas.microsoft.com/office/powerpoint/2010/main" val="1843307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0"/>
          </p:nvPr>
        </p:nvSpPr>
        <p:spPr/>
        <p:txBody>
          <a:bodyPr/>
          <a:lstStyle/>
          <a:p>
            <a:fld id="{18CBC3EC-FE81-400A-8E69-4593D490ACB0}" type="datetime1">
              <a:rPr kumimoji="1" lang="ja-JP" altLang="en-US" smtClean="0"/>
              <a:t>2022/3/30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4B60063-9242-4366-B98B-FB486A3E338F}" type="slidenum">
              <a:rPr kumimoji="1" lang="ja-JP" altLang="en-US" smtClean="0"/>
              <a:t>‹#›</a:t>
            </a:fld>
            <a:endParaRPr kumimoji="1" lang="ja-JP" altLang="en-US"/>
          </a:p>
        </p:txBody>
      </p:sp>
    </p:spTree>
    <p:extLst>
      <p:ext uri="{BB962C8B-B14F-4D97-AF65-F5344CB8AC3E}">
        <p14:creationId xmlns:p14="http://schemas.microsoft.com/office/powerpoint/2010/main" val="4907000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AE68A9A0-C3C3-43D9-AAC3-DAA024AA7B0A}" type="datetime1">
              <a:rPr kumimoji="1" lang="ja-JP" altLang="en-US" smtClean="0"/>
              <a:t>2022/3/30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4B60063-9242-4366-B98B-FB486A3E338F}" type="slidenum">
              <a:rPr kumimoji="1" lang="ja-JP" altLang="en-US" smtClean="0"/>
              <a:t>‹#›</a:t>
            </a:fld>
            <a:endParaRPr kumimoji="1" lang="ja-JP" altLang="en-US"/>
          </a:p>
        </p:txBody>
      </p:sp>
    </p:spTree>
    <p:extLst>
      <p:ext uri="{BB962C8B-B14F-4D97-AF65-F5344CB8AC3E}">
        <p14:creationId xmlns:p14="http://schemas.microsoft.com/office/powerpoint/2010/main" val="801452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0DF0EC79-13A6-4EB4-8E5A-87D902D8993F}" type="datetime1">
              <a:rPr kumimoji="1" lang="ja-JP" altLang="en-US" smtClean="0"/>
              <a:t>2022/3/30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4B60063-9242-4366-B98B-FB486A3E338F}" type="slidenum">
              <a:rPr kumimoji="1" lang="ja-JP" altLang="en-US" smtClean="0"/>
              <a:t>‹#›</a:t>
            </a:fld>
            <a:endParaRPr kumimoji="1" lang="ja-JP" altLang="en-US"/>
          </a:p>
        </p:txBody>
      </p:sp>
    </p:spTree>
    <p:extLst>
      <p:ext uri="{BB962C8B-B14F-4D97-AF65-F5344CB8AC3E}">
        <p14:creationId xmlns:p14="http://schemas.microsoft.com/office/powerpoint/2010/main" val="435633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6F6E8B-77D3-4F7A-BB7B-31BAC84861F2}" type="datetime1">
              <a:rPr kumimoji="1" lang="ja-JP" altLang="en-US" smtClean="0"/>
              <a:t>2022/3/30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14B60063-9242-4366-B98B-FB486A3E338F}" type="slidenum">
              <a:rPr kumimoji="1" lang="ja-JP" altLang="en-US" smtClean="0"/>
              <a:t>‹#›</a:t>
            </a:fld>
            <a:endParaRPr kumimoji="1" lang="ja-JP" altLang="en-US"/>
          </a:p>
        </p:txBody>
      </p:sp>
    </p:spTree>
    <p:extLst>
      <p:ext uri="{BB962C8B-B14F-4D97-AF65-F5344CB8AC3E}">
        <p14:creationId xmlns:p14="http://schemas.microsoft.com/office/powerpoint/2010/main" val="744725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6039844-1443-4CB4-A95E-E7ACC3DBB78A}" type="datetime1">
              <a:rPr kumimoji="1" lang="ja-JP" altLang="en-US" smtClean="0"/>
              <a:t>2022/3/30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4B60063-9242-4366-B98B-FB486A3E338F}" type="slidenum">
              <a:rPr kumimoji="1" lang="ja-JP" altLang="en-US" smtClean="0"/>
              <a:t>‹#›</a:t>
            </a:fld>
            <a:endParaRPr kumimoji="1" lang="ja-JP" altLang="en-US"/>
          </a:p>
        </p:txBody>
      </p:sp>
    </p:spTree>
    <p:extLst>
      <p:ext uri="{BB962C8B-B14F-4D97-AF65-F5344CB8AC3E}">
        <p14:creationId xmlns:p14="http://schemas.microsoft.com/office/powerpoint/2010/main" val="20203236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BE1EE9D-23A5-46F8-B503-2FC1AE88E3FA}" type="datetime1">
              <a:rPr kumimoji="1" lang="ja-JP" altLang="en-US" smtClean="0"/>
              <a:t>2022/3/30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4B60063-9242-4366-B98B-FB486A3E338F}" type="slidenum">
              <a:rPr kumimoji="1" lang="ja-JP" altLang="en-US" smtClean="0"/>
              <a:t>‹#›</a:t>
            </a:fld>
            <a:endParaRPr kumimoji="1" lang="ja-JP" altLang="en-US"/>
          </a:p>
        </p:txBody>
      </p:sp>
    </p:spTree>
    <p:extLst>
      <p:ext uri="{BB962C8B-B14F-4D97-AF65-F5344CB8AC3E}">
        <p14:creationId xmlns:p14="http://schemas.microsoft.com/office/powerpoint/2010/main" val="8935382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0E99E5-48D1-47AB-BB74-F0A1E2A82CB1}" type="datetime1">
              <a:rPr kumimoji="1" lang="ja-JP" altLang="en-US" smtClean="0"/>
              <a:t>2022/3/30</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B60063-9242-4366-B98B-FB486A3E338F}" type="slidenum">
              <a:rPr kumimoji="1" lang="ja-JP" altLang="en-US" smtClean="0"/>
              <a:t>‹#›</a:t>
            </a:fld>
            <a:endParaRPr kumimoji="1" lang="ja-JP" altLang="en-US"/>
          </a:p>
        </p:txBody>
      </p:sp>
    </p:spTree>
    <p:extLst>
      <p:ext uri="{BB962C8B-B14F-4D97-AF65-F5344CB8AC3E}">
        <p14:creationId xmlns:p14="http://schemas.microsoft.com/office/powerpoint/2010/main" val="321901291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9.emf"/><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1.emf"/><Relationship Id="rId4" Type="http://schemas.openxmlformats.org/officeDocument/2006/relationships/image" Target="../media/image20.emf"/></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em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emf"/><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455FAD8D-FF79-4685-B506-7EE7FC9D60B0}"/>
              </a:ext>
            </a:extLst>
          </p:cNvPr>
          <p:cNvSpPr txBox="1"/>
          <p:nvPr/>
        </p:nvSpPr>
        <p:spPr>
          <a:xfrm>
            <a:off x="1" y="0"/>
            <a:ext cx="9906000" cy="1245154"/>
          </a:xfrm>
          <a:prstGeom prst="rect">
            <a:avLst/>
          </a:prstGeom>
          <a:solidFill>
            <a:schemeClr val="accent2"/>
          </a:solidFill>
        </p:spPr>
        <p:txBody>
          <a:bodyPr wrap="none" rtlCol="0">
            <a:noAutofit/>
          </a:bodyPr>
          <a:lstStyle/>
          <a:p>
            <a:r>
              <a:rPr lang="ja-JP" altLang="en-US" sz="2800">
                <a:solidFill>
                  <a:schemeClr val="bg1"/>
                </a:solidFill>
                <a:latin typeface="HGP創英角ｺﾞｼｯｸUB" panose="020B0900000000000000" pitchFamily="50" charset="-128"/>
                <a:ea typeface="HGP創英角ｺﾞｼｯｸUB" panose="020B0900000000000000" pitchFamily="50" charset="-128"/>
              </a:rPr>
              <a:t>　</a:t>
            </a:r>
            <a:r>
              <a:rPr lang="ja-JP" altLang="en-US" sz="2800">
                <a:solidFill>
                  <a:srgbClr val="FFFF00"/>
                </a:solidFill>
                <a:latin typeface="HGP創英角ｺﾞｼｯｸUB" panose="020B0900000000000000" pitchFamily="50" charset="-128"/>
                <a:ea typeface="HGP創英角ｺﾞｼｯｸUB" panose="020B0900000000000000" pitchFamily="50" charset="-128"/>
              </a:rPr>
              <a:t>市町村担当者の方へ</a:t>
            </a:r>
            <a:endParaRPr lang="en-US" altLang="ja-JP" sz="2800">
              <a:solidFill>
                <a:srgbClr val="FFFF00"/>
              </a:solidFill>
              <a:latin typeface="HGP創英角ｺﾞｼｯｸUB" panose="020B0900000000000000" pitchFamily="50" charset="-128"/>
              <a:ea typeface="HGP創英角ｺﾞｼｯｸUB" panose="020B0900000000000000" pitchFamily="50" charset="-128"/>
            </a:endParaRPr>
          </a:p>
          <a:p>
            <a:endParaRPr lang="en-US" altLang="ja-JP" sz="1100">
              <a:solidFill>
                <a:schemeClr val="bg1"/>
              </a:solidFill>
              <a:latin typeface="HGP創英角ｺﾞｼｯｸUB" panose="020B0900000000000000" pitchFamily="50" charset="-128"/>
              <a:ea typeface="HGP創英角ｺﾞｼｯｸUB" panose="020B0900000000000000" pitchFamily="50" charset="-128"/>
            </a:endParaRPr>
          </a:p>
          <a:p>
            <a:endParaRPr lang="en-US" altLang="ja-JP" sz="1100">
              <a:solidFill>
                <a:schemeClr val="bg1"/>
              </a:solidFill>
              <a:latin typeface="HGP創英角ｺﾞｼｯｸUB" panose="020B0900000000000000" pitchFamily="50" charset="-128"/>
              <a:ea typeface="HGP創英角ｺﾞｼｯｸUB" panose="020B0900000000000000" pitchFamily="50" charset="-128"/>
            </a:endParaRPr>
          </a:p>
          <a:p>
            <a:pPr algn="ctr"/>
            <a:endParaRPr lang="en-US" altLang="ja-JP" sz="1000">
              <a:solidFill>
                <a:schemeClr val="bg1"/>
              </a:solidFill>
              <a:latin typeface="HGP創英角ｺﾞｼｯｸUB" panose="020B0900000000000000" pitchFamily="50" charset="-128"/>
              <a:ea typeface="HGP創英角ｺﾞｼｯｸUB" panose="020B0900000000000000" pitchFamily="50" charset="-128"/>
            </a:endParaRPr>
          </a:p>
          <a:p>
            <a:pPr algn="ctr"/>
            <a:endParaRPr lang="en-US" altLang="ja-JP" sz="100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6" name="テキスト ボックス 5"/>
          <p:cNvSpPr txBox="1"/>
          <p:nvPr/>
        </p:nvSpPr>
        <p:spPr>
          <a:xfrm>
            <a:off x="73023" y="1318638"/>
            <a:ext cx="9809910" cy="5565626"/>
          </a:xfrm>
          <a:prstGeom prst="rect">
            <a:avLst/>
          </a:prstGeom>
          <a:noFill/>
        </p:spPr>
        <p:txBody>
          <a:bodyPr wrap="square" rtlCol="0">
            <a:spAutoFit/>
          </a:bodyPr>
          <a:lstStyle/>
          <a:p>
            <a:r>
              <a:rPr lang="ja-JP" altLang="en-US" sz="2400" dirty="0"/>
              <a:t>①作成時の注意ポイント</a:t>
            </a:r>
            <a:endParaRPr lang="en-US" altLang="ja-JP" sz="2400" dirty="0"/>
          </a:p>
          <a:p>
            <a:pPr>
              <a:lnSpc>
                <a:spcPts val="2000"/>
              </a:lnSpc>
            </a:pPr>
            <a:r>
              <a:rPr lang="ja-JP" altLang="en-US" sz="2400" dirty="0"/>
              <a:t>　 </a:t>
            </a:r>
            <a:r>
              <a:rPr lang="ja-JP" altLang="en-US" dirty="0"/>
              <a:t>本資料にある「薄いオレンジ色の吹き出しや枠」</a:t>
            </a:r>
            <a:r>
              <a:rPr lang="en-US" altLang="ja-JP" dirty="0"/>
              <a:t>  </a:t>
            </a:r>
            <a:r>
              <a:rPr lang="ja-JP" altLang="en-US" dirty="0"/>
              <a:t>は、</a:t>
            </a:r>
            <a:endParaRPr lang="en-US" altLang="ja-JP" dirty="0"/>
          </a:p>
          <a:p>
            <a:pPr>
              <a:lnSpc>
                <a:spcPts val="2000"/>
              </a:lnSpc>
            </a:pPr>
            <a:r>
              <a:rPr lang="ja-JP" altLang="en-US" dirty="0"/>
              <a:t>  市町村の担当者が自市町村の内容に記載内容を修正</a:t>
            </a:r>
            <a:endParaRPr lang="en-US" altLang="ja-JP" dirty="0"/>
          </a:p>
          <a:p>
            <a:pPr>
              <a:lnSpc>
                <a:spcPts val="2000"/>
              </a:lnSpc>
            </a:pPr>
            <a:r>
              <a:rPr lang="en-US" altLang="ja-JP" dirty="0"/>
              <a:t>  </a:t>
            </a:r>
            <a:r>
              <a:rPr lang="ja-JP" altLang="en-US" dirty="0"/>
              <a:t>する際の注意ポイントです。吹き出し等の内容を参考に</a:t>
            </a:r>
            <a:endParaRPr lang="en-US" altLang="ja-JP" dirty="0"/>
          </a:p>
          <a:p>
            <a:pPr>
              <a:lnSpc>
                <a:spcPts val="2000"/>
              </a:lnSpc>
            </a:pPr>
            <a:r>
              <a:rPr lang="en-US" altLang="ja-JP" dirty="0"/>
              <a:t>  </a:t>
            </a:r>
            <a:r>
              <a:rPr lang="ja-JP" altLang="en-US" dirty="0"/>
              <a:t> して説明資料を作成してください。</a:t>
            </a:r>
            <a:endParaRPr lang="en-US" altLang="ja-JP" dirty="0"/>
          </a:p>
          <a:p>
            <a:pPr>
              <a:lnSpc>
                <a:spcPts val="1500"/>
              </a:lnSpc>
            </a:pPr>
            <a:endParaRPr lang="ja-JP" altLang="en-US" sz="1200" dirty="0"/>
          </a:p>
          <a:p>
            <a:r>
              <a:rPr lang="ja-JP" altLang="en-US" sz="2400" dirty="0"/>
              <a:t>②資料の修正・削除</a:t>
            </a:r>
            <a:endParaRPr lang="en-US" altLang="ja-JP" sz="2400" dirty="0"/>
          </a:p>
          <a:p>
            <a:pPr>
              <a:lnSpc>
                <a:spcPts val="2000"/>
              </a:lnSpc>
            </a:pPr>
            <a:r>
              <a:rPr lang="ja-JP" altLang="en-US" sz="2400" dirty="0">
                <a:latin typeface="+mn-ea"/>
              </a:rPr>
              <a:t>　 </a:t>
            </a:r>
            <a:r>
              <a:rPr lang="ja-JP" altLang="en-US" dirty="0">
                <a:latin typeface="+mn-ea"/>
              </a:rPr>
              <a:t>施設所有者等への説明に際して、</a:t>
            </a:r>
            <a:endParaRPr lang="en-US" altLang="ja-JP" dirty="0">
              <a:latin typeface="+mn-ea"/>
            </a:endParaRPr>
          </a:p>
          <a:p>
            <a:pPr>
              <a:lnSpc>
                <a:spcPts val="2000"/>
              </a:lnSpc>
            </a:pPr>
            <a:r>
              <a:rPr lang="ja-JP" altLang="en-US" dirty="0">
                <a:solidFill>
                  <a:srgbClr val="FF0000"/>
                </a:solidFill>
                <a:latin typeface="+mn-ea"/>
              </a:rPr>
              <a:t> 本資料で不要な部分は削除</a:t>
            </a:r>
            <a:r>
              <a:rPr lang="ja-JP" altLang="en-US" dirty="0">
                <a:latin typeface="+mn-ea"/>
              </a:rPr>
              <a:t>してください。</a:t>
            </a:r>
            <a:endParaRPr lang="en-US" altLang="ja-JP" dirty="0">
              <a:latin typeface="+mn-ea"/>
            </a:endParaRPr>
          </a:p>
          <a:p>
            <a:pPr>
              <a:lnSpc>
                <a:spcPts val="2000"/>
              </a:lnSpc>
            </a:pPr>
            <a:r>
              <a:rPr lang="ja-JP" altLang="en-US" dirty="0">
                <a:latin typeface="+mn-ea"/>
              </a:rPr>
              <a:t>　  また、自分たちの市町村版に合わせて記載内容を修正した後は、資料中の「　　　　　    　　  　　 」　</a:t>
            </a:r>
            <a:endParaRPr lang="en-US" altLang="ja-JP" dirty="0">
              <a:latin typeface="+mn-ea"/>
            </a:endParaRPr>
          </a:p>
          <a:p>
            <a:pPr>
              <a:lnSpc>
                <a:spcPts val="2000"/>
              </a:lnSpc>
            </a:pPr>
            <a:r>
              <a:rPr lang="ja-JP" altLang="en-US" dirty="0">
                <a:latin typeface="+mn-ea"/>
              </a:rPr>
              <a:t> や「整理イメージ」　　　　　   の文字や挿入図は削除してください。</a:t>
            </a:r>
            <a:endParaRPr lang="en-US" altLang="ja-JP" dirty="0">
              <a:latin typeface="+mn-ea"/>
            </a:endParaRPr>
          </a:p>
          <a:p>
            <a:pPr>
              <a:lnSpc>
                <a:spcPts val="2000"/>
              </a:lnSpc>
            </a:pPr>
            <a:endParaRPr lang="en-US" altLang="ja-JP" dirty="0">
              <a:latin typeface="+mn-ea"/>
            </a:endParaRPr>
          </a:p>
          <a:p>
            <a:pPr>
              <a:lnSpc>
                <a:spcPts val="2000"/>
              </a:lnSpc>
            </a:pPr>
            <a:r>
              <a:rPr lang="ja-JP" altLang="en-US" dirty="0">
                <a:latin typeface="+mn-ea"/>
              </a:rPr>
              <a:t>　　</a:t>
            </a:r>
            <a:r>
              <a:rPr lang="en-US" altLang="ja-JP" dirty="0">
                <a:latin typeface="+mn-ea"/>
              </a:rPr>
              <a:t>  </a:t>
            </a:r>
            <a:r>
              <a:rPr lang="ja-JP" altLang="en-US" dirty="0">
                <a:latin typeface="+mn-ea"/>
              </a:rPr>
              <a:t>　</a:t>
            </a:r>
            <a:endParaRPr lang="ja-JP" altLang="en-US" sz="2400" dirty="0"/>
          </a:p>
          <a:p>
            <a:r>
              <a:rPr lang="ja-JP" altLang="en-US" sz="2400" dirty="0"/>
              <a:t>③火山ごとの資料作成</a:t>
            </a:r>
            <a:endParaRPr lang="en-US" altLang="ja-JP" sz="2400" dirty="0"/>
          </a:p>
          <a:p>
            <a:pPr>
              <a:lnSpc>
                <a:spcPts val="2000"/>
              </a:lnSpc>
            </a:pPr>
            <a:r>
              <a:rPr lang="ja-JP" altLang="en-US" sz="2000" dirty="0">
                <a:latin typeface="+mn-ea"/>
              </a:rPr>
              <a:t>　 </a:t>
            </a:r>
            <a:r>
              <a:rPr lang="ja-JP" altLang="en-US" dirty="0">
                <a:latin typeface="+mn-ea"/>
              </a:rPr>
              <a:t>各火山防災協議会で、本説明資料の共通のひな形を作成して、施設管理者等に説明していくこと</a:t>
            </a:r>
            <a:endParaRPr lang="en-US" altLang="ja-JP" dirty="0">
              <a:latin typeface="+mn-ea"/>
            </a:endParaRPr>
          </a:p>
          <a:p>
            <a:pPr>
              <a:lnSpc>
                <a:spcPts val="2000"/>
              </a:lnSpc>
            </a:pPr>
            <a:r>
              <a:rPr lang="ja-JP" altLang="en-US" dirty="0">
                <a:latin typeface="+mn-ea"/>
              </a:rPr>
              <a:t> も有効です。</a:t>
            </a:r>
            <a:endParaRPr lang="en-US" altLang="ja-JP" dirty="0">
              <a:latin typeface="+mn-ea"/>
            </a:endParaRPr>
          </a:p>
          <a:p>
            <a:pPr>
              <a:lnSpc>
                <a:spcPts val="1500"/>
              </a:lnSpc>
            </a:pPr>
            <a:endParaRPr lang="ja-JP" altLang="en-US" sz="1800" dirty="0"/>
          </a:p>
          <a:p>
            <a:r>
              <a:rPr lang="ja-JP" altLang="en-US" sz="2400" dirty="0"/>
              <a:t>④映像資料の活用</a:t>
            </a:r>
            <a:endParaRPr lang="en-US" altLang="ja-JP" sz="2400" dirty="0"/>
          </a:p>
          <a:p>
            <a:pPr>
              <a:lnSpc>
                <a:spcPts val="2000"/>
              </a:lnSpc>
            </a:pPr>
            <a:r>
              <a:rPr lang="ja-JP" altLang="en-US" sz="2000" dirty="0">
                <a:latin typeface="+mn-ea"/>
              </a:rPr>
              <a:t>　 </a:t>
            </a:r>
            <a:r>
              <a:rPr lang="ja-JP" altLang="en-US" dirty="0">
                <a:latin typeface="+mn-ea"/>
              </a:rPr>
              <a:t>説明の導入に内閣府</a:t>
            </a:r>
            <a:r>
              <a:rPr lang="en-US" altLang="ja-JP" dirty="0">
                <a:latin typeface="+mn-ea"/>
              </a:rPr>
              <a:t>HP</a:t>
            </a:r>
            <a:r>
              <a:rPr lang="ja-JP" altLang="en-US" dirty="0">
                <a:latin typeface="+mn-ea"/>
              </a:rPr>
              <a:t>に掲載されている映像資料を活用することも有効です。</a:t>
            </a:r>
          </a:p>
          <a:p>
            <a:endParaRPr lang="ja-JP" altLang="en-US" dirty="0">
              <a:latin typeface="+mn-ea"/>
            </a:endParaRPr>
          </a:p>
        </p:txBody>
      </p:sp>
      <p:sp>
        <p:nvSpPr>
          <p:cNvPr id="7" name="正方形/長方形 6">
            <a:extLst>
              <a:ext uri="{FF2B5EF4-FFF2-40B4-BE49-F238E27FC236}">
                <a16:creationId xmlns:a16="http://schemas.microsoft.com/office/drawing/2014/main" id="{3CDA4F0F-BD88-49A9-914B-3640E246CBFB}"/>
              </a:ext>
            </a:extLst>
          </p:cNvPr>
          <p:cNvSpPr/>
          <p:nvPr/>
        </p:nvSpPr>
        <p:spPr>
          <a:xfrm>
            <a:off x="43646" y="1285458"/>
            <a:ext cx="9864000" cy="5572541"/>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14E4B54E-491B-4A80-8AEF-E5BF96155895}"/>
              </a:ext>
            </a:extLst>
          </p:cNvPr>
          <p:cNvSpPr txBox="1"/>
          <p:nvPr/>
        </p:nvSpPr>
        <p:spPr>
          <a:xfrm>
            <a:off x="3972079" y="5227"/>
            <a:ext cx="5537105" cy="369332"/>
          </a:xfrm>
          <a:prstGeom prst="rect">
            <a:avLst/>
          </a:prstGeom>
          <a:solidFill>
            <a:schemeClr val="bg1"/>
          </a:solidFill>
        </p:spPr>
        <p:txBody>
          <a:bodyPr wrap="square" rtlCol="0">
            <a:spAutoFit/>
          </a:bodyPr>
          <a:lstStyle/>
          <a:p>
            <a:pPr algn="ctr"/>
            <a:r>
              <a:rPr lang="ja-JP" altLang="en-US"/>
              <a:t>このページはスライドショーで表示されない設定です</a:t>
            </a:r>
            <a:endParaRPr lang="ja-JP" altLang="ja-JP"/>
          </a:p>
        </p:txBody>
      </p:sp>
      <p:sp>
        <p:nvSpPr>
          <p:cNvPr id="17" name="テキスト ボックス 16">
            <a:extLst>
              <a:ext uri="{FF2B5EF4-FFF2-40B4-BE49-F238E27FC236}">
                <a16:creationId xmlns:a16="http://schemas.microsoft.com/office/drawing/2014/main" id="{1616712A-9FF8-44EB-AEFE-E3AD3D39C82A}"/>
              </a:ext>
            </a:extLst>
          </p:cNvPr>
          <p:cNvSpPr txBox="1"/>
          <p:nvPr/>
        </p:nvSpPr>
        <p:spPr>
          <a:xfrm>
            <a:off x="5951925" y="1485730"/>
            <a:ext cx="3661580" cy="338554"/>
          </a:xfrm>
          <a:prstGeom prst="rect">
            <a:avLst/>
          </a:prstGeom>
          <a:noFill/>
        </p:spPr>
        <p:txBody>
          <a:bodyPr wrap="none" rtlCol="0">
            <a:spAutoFit/>
          </a:bodyPr>
          <a:lstStyle/>
          <a:p>
            <a:r>
              <a:rPr lang="ja-JP" altLang="en-US" sz="1600"/>
              <a:t>＜「吹き出しや枠、要変更マーク」の例＞</a:t>
            </a:r>
            <a:endParaRPr lang="en-US" altLang="ja-JP" sz="1600"/>
          </a:p>
        </p:txBody>
      </p:sp>
      <p:sp>
        <p:nvSpPr>
          <p:cNvPr id="18" name="四角形: 角を丸くする 17">
            <a:extLst>
              <a:ext uri="{FF2B5EF4-FFF2-40B4-BE49-F238E27FC236}">
                <a16:creationId xmlns:a16="http://schemas.microsoft.com/office/drawing/2014/main" id="{44B4259F-8B64-4CB4-A29F-4AD7BFFA160C}"/>
              </a:ext>
            </a:extLst>
          </p:cNvPr>
          <p:cNvSpPr/>
          <p:nvPr/>
        </p:nvSpPr>
        <p:spPr>
          <a:xfrm>
            <a:off x="5790777" y="1458032"/>
            <a:ext cx="3912536" cy="2018875"/>
          </a:xfrm>
          <a:prstGeom prst="roundRect">
            <a:avLst>
              <a:gd name="adj" fmla="val 822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 name="図 19">
            <a:extLst>
              <a:ext uri="{FF2B5EF4-FFF2-40B4-BE49-F238E27FC236}">
                <a16:creationId xmlns:a16="http://schemas.microsoft.com/office/drawing/2014/main" id="{BC1EA324-8328-4963-B198-1EF220059FA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27082" y="2691344"/>
            <a:ext cx="1318628" cy="596398"/>
          </a:xfrm>
          <a:prstGeom prst="rect">
            <a:avLst/>
          </a:prstGeom>
        </p:spPr>
      </p:pic>
      <p:pic>
        <p:nvPicPr>
          <p:cNvPr id="21" name="図 20">
            <a:extLst>
              <a:ext uri="{FF2B5EF4-FFF2-40B4-BE49-F238E27FC236}">
                <a16:creationId xmlns:a16="http://schemas.microsoft.com/office/drawing/2014/main" id="{410F493B-2141-4F9D-B0A6-81E11081E49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60640" y="4071728"/>
            <a:ext cx="918847" cy="415583"/>
          </a:xfrm>
          <a:prstGeom prst="rect">
            <a:avLst/>
          </a:prstGeom>
        </p:spPr>
      </p:pic>
      <p:sp>
        <p:nvSpPr>
          <p:cNvPr id="22" name="正方形/長方形 21">
            <a:extLst>
              <a:ext uri="{FF2B5EF4-FFF2-40B4-BE49-F238E27FC236}">
                <a16:creationId xmlns:a16="http://schemas.microsoft.com/office/drawing/2014/main" id="{F00E73C9-CD20-462A-81A9-CDB20B3BAD9E}"/>
              </a:ext>
            </a:extLst>
          </p:cNvPr>
          <p:cNvSpPr/>
          <p:nvPr/>
        </p:nvSpPr>
        <p:spPr>
          <a:xfrm>
            <a:off x="168449" y="520249"/>
            <a:ext cx="9660218" cy="668704"/>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この資料を用いて「避難確保計画」の説明資料を作成する際の留意点</a:t>
            </a:r>
            <a:endParaRPr lang="en-US" altLang="ja-JP" sz="2400" dirty="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23" name="テキスト ボックス 22">
            <a:extLst>
              <a:ext uri="{FF2B5EF4-FFF2-40B4-BE49-F238E27FC236}">
                <a16:creationId xmlns:a16="http://schemas.microsoft.com/office/drawing/2014/main" id="{3B6BC6D3-E5DC-4E74-B719-48B19CA09C08}"/>
              </a:ext>
            </a:extLst>
          </p:cNvPr>
          <p:cNvSpPr txBox="1"/>
          <p:nvPr/>
        </p:nvSpPr>
        <p:spPr>
          <a:xfrm>
            <a:off x="7747045" y="3815461"/>
            <a:ext cx="1808868" cy="307777"/>
          </a:xfrm>
          <a:prstGeom prst="rect">
            <a:avLst/>
          </a:prstGeom>
          <a:solidFill>
            <a:srgbClr val="FFFF00"/>
          </a:solidFill>
        </p:spPr>
        <p:txBody>
          <a:bodyPr wrap="square" rtlCol="0">
            <a:spAutoFit/>
          </a:bodyPr>
          <a:lstStyle/>
          <a:p>
            <a:pPr algn="ctr"/>
            <a:r>
              <a:rPr lang="ja-JP" altLang="en-US" sz="1400" dirty="0"/>
              <a:t>当該火山版に要変更</a:t>
            </a:r>
            <a:endParaRPr lang="ja-JP" altLang="ja-JP" sz="1400" dirty="0"/>
          </a:p>
        </p:txBody>
      </p:sp>
      <p:sp>
        <p:nvSpPr>
          <p:cNvPr id="25" name="四角形: 角を丸くする 10">
            <a:extLst>
              <a:ext uri="{FF2B5EF4-FFF2-40B4-BE49-F238E27FC236}">
                <a16:creationId xmlns:a16="http://schemas.microsoft.com/office/drawing/2014/main" id="{DBC10791-A5F4-4B7C-82FE-6FCF8B181C19}"/>
              </a:ext>
            </a:extLst>
          </p:cNvPr>
          <p:cNvSpPr/>
          <p:nvPr/>
        </p:nvSpPr>
        <p:spPr>
          <a:xfrm>
            <a:off x="6340990" y="1824284"/>
            <a:ext cx="3272516" cy="646030"/>
          </a:xfrm>
          <a:prstGeom prst="round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a:extLst>
              <a:ext uri="{FF2B5EF4-FFF2-40B4-BE49-F238E27FC236}">
                <a16:creationId xmlns:a16="http://schemas.microsoft.com/office/drawing/2014/main" id="{EE338BBE-84ED-4ED5-AECB-8034CA308512}"/>
              </a:ext>
            </a:extLst>
          </p:cNvPr>
          <p:cNvSpPr/>
          <p:nvPr/>
        </p:nvSpPr>
        <p:spPr>
          <a:xfrm>
            <a:off x="6341170" y="1836647"/>
            <a:ext cx="3362144" cy="646331"/>
          </a:xfrm>
          <a:prstGeom prst="rect">
            <a:avLst/>
          </a:prstGeom>
        </p:spPr>
        <p:txBody>
          <a:bodyPr wrap="square">
            <a:spAutoFit/>
          </a:bodyPr>
          <a:lstStyle/>
          <a:p>
            <a:r>
              <a:rPr lang="ja-JP" altLang="en-US" sz="1200">
                <a:solidFill>
                  <a:srgbClr val="FF0000"/>
                </a:solidFill>
              </a:rPr>
              <a:t>地域防災計画や火山避難計画、ハザードマップ</a:t>
            </a:r>
            <a:endParaRPr lang="en-US" altLang="ja-JP" sz="1200">
              <a:solidFill>
                <a:srgbClr val="FF0000"/>
              </a:solidFill>
            </a:endParaRPr>
          </a:p>
          <a:p>
            <a:r>
              <a:rPr lang="ja-JP" altLang="en-US" sz="1200">
                <a:solidFill>
                  <a:srgbClr val="FF0000"/>
                </a:solidFill>
              </a:rPr>
              <a:t>などを参考にして、当該火山で想定される火口</a:t>
            </a:r>
            <a:endParaRPr lang="en-US" altLang="ja-JP" sz="1200">
              <a:solidFill>
                <a:srgbClr val="FF0000"/>
              </a:solidFill>
            </a:endParaRPr>
          </a:p>
          <a:p>
            <a:r>
              <a:rPr lang="ja-JP" altLang="en-US" sz="1200">
                <a:solidFill>
                  <a:srgbClr val="FF0000"/>
                </a:solidFill>
              </a:rPr>
              <a:t>位置を示してください。</a:t>
            </a:r>
            <a:endParaRPr lang="en-US" altLang="ja-JP" sz="1200">
              <a:solidFill>
                <a:srgbClr val="FF0000"/>
              </a:solidFill>
            </a:endParaRPr>
          </a:p>
        </p:txBody>
      </p:sp>
      <p:pic>
        <p:nvPicPr>
          <p:cNvPr id="27" name="図 26">
            <a:extLst>
              <a:ext uri="{FF2B5EF4-FFF2-40B4-BE49-F238E27FC236}">
                <a16:creationId xmlns:a16="http://schemas.microsoft.com/office/drawing/2014/main" id="{C65B626D-0703-4F25-9E46-E47A641A37F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68565" y="2044124"/>
            <a:ext cx="472425" cy="351553"/>
          </a:xfrm>
          <a:prstGeom prst="rect">
            <a:avLst/>
          </a:prstGeom>
        </p:spPr>
      </p:pic>
      <p:sp>
        <p:nvSpPr>
          <p:cNvPr id="19" name="吹き出し: 角を丸めた四角形 18">
            <a:extLst>
              <a:ext uri="{FF2B5EF4-FFF2-40B4-BE49-F238E27FC236}">
                <a16:creationId xmlns:a16="http://schemas.microsoft.com/office/drawing/2014/main" id="{8FB6B9DD-3DD9-4CCD-838F-6410133E67F4}"/>
              </a:ext>
            </a:extLst>
          </p:cNvPr>
          <p:cNvSpPr/>
          <p:nvPr/>
        </p:nvSpPr>
        <p:spPr>
          <a:xfrm>
            <a:off x="7630881" y="2534181"/>
            <a:ext cx="2072432" cy="844613"/>
          </a:xfrm>
          <a:prstGeom prst="wedgeRoundRectCallout">
            <a:avLst>
              <a:gd name="adj1" fmla="val -58063"/>
              <a:gd name="adj2" fmla="val 21194"/>
              <a:gd name="adj3" fmla="val 16667"/>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100">
                <a:solidFill>
                  <a:srgbClr val="FF0000"/>
                </a:solidFill>
              </a:rPr>
              <a:t>【</a:t>
            </a:r>
            <a:r>
              <a:rPr kumimoji="1" lang="ja-JP" altLang="en-US" sz="1100">
                <a:solidFill>
                  <a:srgbClr val="FF0000"/>
                </a:solidFill>
              </a:rPr>
              <a:t>参考資料</a:t>
            </a:r>
            <a:r>
              <a:rPr kumimoji="1" lang="en-US" altLang="ja-JP" sz="1100">
                <a:solidFill>
                  <a:srgbClr val="FF0000"/>
                </a:solidFill>
              </a:rPr>
              <a:t>】</a:t>
            </a:r>
          </a:p>
          <a:p>
            <a:r>
              <a:rPr lang="ja-JP" altLang="en-US" sz="1100">
                <a:solidFill>
                  <a:srgbClr val="FF0000"/>
                </a:solidFill>
              </a:rPr>
              <a:t>・気象庁の「噴火警戒レベル」を解説したホームページ等</a:t>
            </a:r>
            <a:endParaRPr lang="en-US" altLang="ja-JP" sz="1100">
              <a:solidFill>
                <a:srgbClr val="FF0000"/>
              </a:solidFill>
            </a:endParaRPr>
          </a:p>
        </p:txBody>
      </p:sp>
    </p:spTree>
    <p:extLst>
      <p:ext uri="{BB962C8B-B14F-4D97-AF65-F5344CB8AC3E}">
        <p14:creationId xmlns:p14="http://schemas.microsoft.com/office/powerpoint/2010/main" val="128590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455FAD8D-FF79-4685-B506-7EE7FC9D60B0}"/>
              </a:ext>
            </a:extLst>
          </p:cNvPr>
          <p:cNvSpPr txBox="1"/>
          <p:nvPr/>
        </p:nvSpPr>
        <p:spPr>
          <a:xfrm>
            <a:off x="1" y="0"/>
            <a:ext cx="9906000" cy="584775"/>
          </a:xfrm>
          <a:prstGeom prst="rect">
            <a:avLst/>
          </a:prstGeom>
          <a:solidFill>
            <a:srgbClr val="1212E0"/>
          </a:solidFill>
        </p:spPr>
        <p:txBody>
          <a:bodyPr wrap="square" rtlCol="0">
            <a:spAutoFit/>
          </a:bodyPr>
          <a:lstStyle/>
          <a:p>
            <a:r>
              <a:rPr lang="ja-JP" altLang="en-US" sz="3200" dirty="0">
                <a:solidFill>
                  <a:schemeClr val="bg1"/>
                </a:solidFill>
                <a:latin typeface="HGS創英角ｺﾞｼｯｸUB" panose="020B0900000000000000" pitchFamily="50" charset="-128"/>
                <a:ea typeface="HGS創英角ｺﾞｼｯｸUB" panose="020B0900000000000000" pitchFamily="50" charset="-128"/>
              </a:rPr>
              <a:t>◎◎市の避難促進施設の指定の考え方</a:t>
            </a:r>
            <a:endParaRPr lang="zh-TW" altLang="en-US" sz="3200" dirty="0">
              <a:solidFill>
                <a:schemeClr val="bg1"/>
              </a:solidFill>
              <a:latin typeface="HGS創英角ｺﾞｼｯｸUB" panose="020B0900000000000000" pitchFamily="50" charset="-128"/>
              <a:ea typeface="HGS創英角ｺﾞｼｯｸUB" panose="020B0900000000000000" pitchFamily="50" charset="-128"/>
            </a:endParaRPr>
          </a:p>
        </p:txBody>
      </p:sp>
      <p:sp>
        <p:nvSpPr>
          <p:cNvPr id="14" name="テキスト ボックス 13">
            <a:extLst>
              <a:ext uri="{FF2B5EF4-FFF2-40B4-BE49-F238E27FC236}">
                <a16:creationId xmlns:a16="http://schemas.microsoft.com/office/drawing/2014/main" id="{470C111A-7ACD-4BAF-B032-54B2B83A9602}"/>
              </a:ext>
            </a:extLst>
          </p:cNvPr>
          <p:cNvSpPr txBox="1"/>
          <p:nvPr/>
        </p:nvSpPr>
        <p:spPr>
          <a:xfrm>
            <a:off x="7235306" y="100859"/>
            <a:ext cx="2560078" cy="369332"/>
          </a:xfrm>
          <a:prstGeom prst="rect">
            <a:avLst/>
          </a:prstGeom>
          <a:solidFill>
            <a:srgbClr val="FFFF00"/>
          </a:solidFill>
        </p:spPr>
        <p:txBody>
          <a:bodyPr wrap="square" rtlCol="0">
            <a:spAutoFit/>
          </a:bodyPr>
          <a:lstStyle/>
          <a:p>
            <a:pPr algn="ctr"/>
            <a:r>
              <a:rPr lang="ja-JP" altLang="en-US"/>
              <a:t>当該火山版に要変更</a:t>
            </a:r>
            <a:endParaRPr lang="ja-JP" altLang="ja-JP"/>
          </a:p>
        </p:txBody>
      </p:sp>
      <p:sp>
        <p:nvSpPr>
          <p:cNvPr id="2" name="スライド番号プレースホルダー 1">
            <a:extLst>
              <a:ext uri="{FF2B5EF4-FFF2-40B4-BE49-F238E27FC236}">
                <a16:creationId xmlns:a16="http://schemas.microsoft.com/office/drawing/2014/main" id="{0A8D4450-7B5B-4A09-9196-69644D54DB69}"/>
              </a:ext>
            </a:extLst>
          </p:cNvPr>
          <p:cNvSpPr>
            <a:spLocks noGrp="1"/>
          </p:cNvSpPr>
          <p:nvPr>
            <p:ph type="sldNum" sz="quarter" idx="12"/>
          </p:nvPr>
        </p:nvSpPr>
        <p:spPr/>
        <p:txBody>
          <a:bodyPr/>
          <a:lstStyle/>
          <a:p>
            <a:fld id="{14B60063-9242-4366-B98B-FB486A3E338F}" type="slidenum">
              <a:rPr kumimoji="1" lang="ja-JP" altLang="en-US" smtClean="0"/>
              <a:t>9</a:t>
            </a:fld>
            <a:endParaRPr kumimoji="1" lang="ja-JP" altLang="en-US"/>
          </a:p>
        </p:txBody>
      </p:sp>
      <p:sp>
        <p:nvSpPr>
          <p:cNvPr id="22" name="スライド番号プレースホルダー 3">
            <a:extLst>
              <a:ext uri="{FF2B5EF4-FFF2-40B4-BE49-F238E27FC236}">
                <a16:creationId xmlns:a16="http://schemas.microsoft.com/office/drawing/2014/main" id="{B3390417-B19D-4948-8C22-03B178C419EA}"/>
              </a:ext>
            </a:extLst>
          </p:cNvPr>
          <p:cNvSpPr txBox="1">
            <a:spLocks/>
          </p:cNvSpPr>
          <p:nvPr/>
        </p:nvSpPr>
        <p:spPr>
          <a:xfrm>
            <a:off x="7677150" y="6492875"/>
            <a:ext cx="222885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dirty="0"/>
              <a:t>8</a:t>
            </a:r>
            <a:endParaRPr lang="ja-JP" altLang="en-US" dirty="0"/>
          </a:p>
        </p:txBody>
      </p:sp>
      <p:sp>
        <p:nvSpPr>
          <p:cNvPr id="31" name="テキスト ボックス 30">
            <a:extLst>
              <a:ext uri="{FF2B5EF4-FFF2-40B4-BE49-F238E27FC236}">
                <a16:creationId xmlns:a16="http://schemas.microsoft.com/office/drawing/2014/main" id="{56727806-B7F8-45E9-A390-1C55973BF1A1}"/>
              </a:ext>
            </a:extLst>
          </p:cNvPr>
          <p:cNvSpPr txBox="1"/>
          <p:nvPr/>
        </p:nvSpPr>
        <p:spPr>
          <a:xfrm>
            <a:off x="21000" y="689095"/>
            <a:ext cx="9864000" cy="461665"/>
          </a:xfrm>
          <a:prstGeom prst="rect">
            <a:avLst/>
          </a:prstGeom>
          <a:noFill/>
          <a:ln>
            <a:solidFill>
              <a:srgbClr val="0000FF"/>
            </a:solidFill>
          </a:ln>
        </p:spPr>
        <p:txBody>
          <a:bodyPr wrap="square" rtlCol="0">
            <a:spAutoFit/>
          </a:bodyPr>
          <a:lstStyle/>
          <a:p>
            <a:r>
              <a:rPr lang="ja-JP" altLang="en-US" sz="2400" dirty="0">
                <a:solidFill>
                  <a:srgbClr val="0000FF"/>
                </a:solidFill>
                <a:latin typeface="+mn-ea"/>
              </a:rPr>
              <a:t>「岩木山」における「避難促進施設」</a:t>
            </a:r>
            <a:endParaRPr lang="en-US" altLang="ja-JP" sz="2400" dirty="0">
              <a:solidFill>
                <a:srgbClr val="0000FF"/>
              </a:solidFill>
              <a:latin typeface="+mn-ea"/>
            </a:endParaRPr>
          </a:p>
        </p:txBody>
      </p:sp>
      <p:sp>
        <p:nvSpPr>
          <p:cNvPr id="32" name="テキスト ボックス 31">
            <a:extLst>
              <a:ext uri="{FF2B5EF4-FFF2-40B4-BE49-F238E27FC236}">
                <a16:creationId xmlns:a16="http://schemas.microsoft.com/office/drawing/2014/main" id="{DD6E53FB-9492-4D71-B6F2-5B964412689B}"/>
              </a:ext>
            </a:extLst>
          </p:cNvPr>
          <p:cNvSpPr txBox="1"/>
          <p:nvPr/>
        </p:nvSpPr>
        <p:spPr>
          <a:xfrm>
            <a:off x="390276" y="5457352"/>
            <a:ext cx="8977399" cy="1200329"/>
          </a:xfrm>
          <a:prstGeom prst="rect">
            <a:avLst/>
          </a:prstGeom>
          <a:noFill/>
          <a:ln w="19050">
            <a:solidFill>
              <a:srgbClr val="FF0000"/>
            </a:solidFill>
          </a:ln>
        </p:spPr>
        <p:txBody>
          <a:bodyPr wrap="square" rtlCol="0">
            <a:spAutoFit/>
          </a:bodyPr>
          <a:lstStyle/>
          <a:p>
            <a:r>
              <a:rPr lang="ja-JP" altLang="en-US" sz="2400" dirty="0">
                <a:latin typeface="+mn-ea"/>
              </a:rPr>
              <a:t>〇　「岩木山８合目休憩施設」は上記施設に該当</a:t>
            </a:r>
            <a:endParaRPr lang="en-US" altLang="ja-JP" sz="2400" dirty="0">
              <a:latin typeface="+mn-ea"/>
            </a:endParaRPr>
          </a:p>
          <a:p>
            <a:pPr marL="363538" indent="-363538"/>
            <a:r>
              <a:rPr lang="ja-JP" altLang="en-US" sz="2400" dirty="0">
                <a:latin typeface="+mn-ea"/>
              </a:rPr>
              <a:t>〇　今後、火山防災協議会で避難促進施設に指定し、</a:t>
            </a:r>
            <a:r>
              <a:rPr lang="ja-JP" altLang="en-US" sz="2400" dirty="0">
                <a:solidFill>
                  <a:srgbClr val="FF0000"/>
                </a:solidFill>
                <a:latin typeface="+mn-ea"/>
              </a:rPr>
              <a:t>地域防災計画に施設名及び所在地を位置づける予定</a:t>
            </a:r>
            <a:r>
              <a:rPr lang="ja-JP" altLang="en-US" sz="2400" dirty="0">
                <a:latin typeface="+mn-ea"/>
              </a:rPr>
              <a:t>。</a:t>
            </a:r>
            <a:r>
              <a:rPr lang="ja-JP" altLang="en-US" sz="500" dirty="0">
                <a:latin typeface="+mn-ea"/>
              </a:rPr>
              <a:t>　</a:t>
            </a:r>
            <a:endParaRPr lang="en-US" altLang="ja-JP" sz="2000" dirty="0">
              <a:latin typeface="+mn-ea"/>
            </a:endParaRPr>
          </a:p>
        </p:txBody>
      </p:sp>
      <p:sp>
        <p:nvSpPr>
          <p:cNvPr id="33" name="テキスト ボックス 32">
            <a:extLst>
              <a:ext uri="{FF2B5EF4-FFF2-40B4-BE49-F238E27FC236}">
                <a16:creationId xmlns:a16="http://schemas.microsoft.com/office/drawing/2014/main" id="{DED34DF5-927E-446E-93AD-870D375D204D}"/>
              </a:ext>
            </a:extLst>
          </p:cNvPr>
          <p:cNvSpPr txBox="1"/>
          <p:nvPr/>
        </p:nvSpPr>
        <p:spPr>
          <a:xfrm>
            <a:off x="179774" y="1190029"/>
            <a:ext cx="9705226" cy="4154984"/>
          </a:xfrm>
          <a:prstGeom prst="rect">
            <a:avLst/>
          </a:prstGeom>
          <a:noFill/>
          <a:ln>
            <a:noFill/>
          </a:ln>
        </p:spPr>
        <p:txBody>
          <a:bodyPr wrap="square" rtlCol="0">
            <a:spAutoFit/>
          </a:bodyPr>
          <a:lstStyle/>
          <a:p>
            <a:r>
              <a:rPr lang="ja-JP" altLang="en-US" sz="2400" dirty="0">
                <a:latin typeface="+mn-ea"/>
              </a:rPr>
              <a:t>①対象範囲</a:t>
            </a:r>
            <a:endParaRPr lang="en-US" altLang="ja-JP" sz="2400" dirty="0">
              <a:latin typeface="+mn-ea"/>
            </a:endParaRPr>
          </a:p>
          <a:p>
            <a:r>
              <a:rPr lang="ja-JP" altLang="en-US" sz="2400" dirty="0">
                <a:latin typeface="+mn-ea"/>
              </a:rPr>
              <a:t>　 過去の噴火事例から、火口から居住地域近くまで</a:t>
            </a:r>
            <a:endParaRPr lang="en-US" altLang="ja-JP" sz="2400" dirty="0">
              <a:latin typeface="+mn-ea"/>
            </a:endParaRPr>
          </a:p>
          <a:p>
            <a:r>
              <a:rPr lang="ja-JP" altLang="en-US" sz="2400" dirty="0">
                <a:latin typeface="+mn-ea"/>
              </a:rPr>
              <a:t>重大な影響を及ぼす</a:t>
            </a:r>
            <a:endParaRPr lang="en-US" altLang="ja-JP" sz="2400" dirty="0">
              <a:latin typeface="+mn-ea"/>
            </a:endParaRPr>
          </a:p>
          <a:p>
            <a:r>
              <a:rPr lang="ja-JP" altLang="en-US" sz="2400" u="sng" dirty="0">
                <a:latin typeface="+mn-ea"/>
              </a:rPr>
              <a:t>鳥ノ海火口から３．５</a:t>
            </a:r>
            <a:r>
              <a:rPr lang="en-US" altLang="ja-JP" sz="2400" u="sng" dirty="0">
                <a:latin typeface="+mn-ea"/>
              </a:rPr>
              <a:t>km</a:t>
            </a:r>
            <a:r>
              <a:rPr lang="ja-JP" altLang="en-US" sz="2400" u="sng" dirty="0">
                <a:latin typeface="+mn-ea"/>
              </a:rPr>
              <a:t>以内の避難対象エリア</a:t>
            </a:r>
            <a:r>
              <a:rPr lang="en-US" altLang="ja-JP" sz="2400" baseline="30000" dirty="0">
                <a:solidFill>
                  <a:srgbClr val="FF0000"/>
                </a:solidFill>
                <a:latin typeface="+mn-ea"/>
              </a:rPr>
              <a:t>※</a:t>
            </a:r>
          </a:p>
          <a:p>
            <a:r>
              <a:rPr lang="ja-JP" altLang="en-US" sz="2400" dirty="0">
                <a:latin typeface="+mn-ea"/>
              </a:rPr>
              <a:t>　（対象エリア内のすべての施設を対象）</a:t>
            </a:r>
            <a:endParaRPr lang="en-US" altLang="ja-JP" sz="2400" dirty="0">
              <a:latin typeface="+mn-ea"/>
            </a:endParaRPr>
          </a:p>
          <a:p>
            <a:endParaRPr lang="en-US" altLang="ja-JP" sz="2400" dirty="0">
              <a:latin typeface="+mn-ea"/>
            </a:endParaRPr>
          </a:p>
          <a:p>
            <a:r>
              <a:rPr lang="ja-JP" altLang="en-US" sz="2400" dirty="0">
                <a:latin typeface="+mn-ea"/>
              </a:rPr>
              <a:t>②対象施設</a:t>
            </a:r>
            <a:endParaRPr lang="en-US" altLang="ja-JP" sz="2400" dirty="0">
              <a:latin typeface="+mn-ea"/>
            </a:endParaRPr>
          </a:p>
          <a:p>
            <a:r>
              <a:rPr lang="ja-JP" altLang="en-US" sz="2400" dirty="0">
                <a:latin typeface="+mn-ea"/>
              </a:rPr>
              <a:t> ・　火口近くに位置する施設</a:t>
            </a:r>
            <a:endParaRPr lang="en-US" altLang="ja-JP" sz="2400" dirty="0">
              <a:latin typeface="+mn-ea"/>
            </a:endParaRPr>
          </a:p>
          <a:p>
            <a:r>
              <a:rPr lang="ja-JP" altLang="en-US" sz="2400" dirty="0">
                <a:latin typeface="+mn-ea"/>
              </a:rPr>
              <a:t> ・　不特定多数の者が利用する施設</a:t>
            </a:r>
            <a:endParaRPr lang="en-US" altLang="ja-JP" sz="2400" dirty="0">
              <a:latin typeface="+mn-ea"/>
            </a:endParaRPr>
          </a:p>
          <a:p>
            <a:r>
              <a:rPr lang="ja-JP" altLang="en-US" sz="2400" dirty="0">
                <a:latin typeface="+mn-ea"/>
              </a:rPr>
              <a:t> ・　避難に時間を要する要配慮者が</a:t>
            </a:r>
            <a:endParaRPr lang="en-US" altLang="ja-JP" sz="2400" dirty="0">
              <a:latin typeface="+mn-ea"/>
            </a:endParaRPr>
          </a:p>
          <a:p>
            <a:pPr lvl="1"/>
            <a:r>
              <a:rPr lang="ja-JP" altLang="en-US" sz="2400" dirty="0">
                <a:latin typeface="+mn-ea"/>
              </a:rPr>
              <a:t>利用する施設</a:t>
            </a:r>
            <a:endParaRPr lang="en-US" altLang="ja-JP" sz="2400" dirty="0">
              <a:latin typeface="+mn-ea"/>
            </a:endParaRPr>
          </a:p>
        </p:txBody>
      </p:sp>
      <p:sp>
        <p:nvSpPr>
          <p:cNvPr id="34" name="テキスト ボックス 33">
            <a:extLst>
              <a:ext uri="{FF2B5EF4-FFF2-40B4-BE49-F238E27FC236}">
                <a16:creationId xmlns:a16="http://schemas.microsoft.com/office/drawing/2014/main" id="{53B21627-7E49-4121-9EBA-CA061045516C}"/>
              </a:ext>
            </a:extLst>
          </p:cNvPr>
          <p:cNvSpPr txBox="1"/>
          <p:nvPr/>
        </p:nvSpPr>
        <p:spPr>
          <a:xfrm>
            <a:off x="6167479" y="2367910"/>
            <a:ext cx="3600000" cy="369332"/>
          </a:xfrm>
          <a:prstGeom prst="rect">
            <a:avLst/>
          </a:prstGeom>
          <a:noFill/>
        </p:spPr>
        <p:txBody>
          <a:bodyPr wrap="square" rtlCol="0">
            <a:spAutoFit/>
          </a:bodyPr>
          <a:lstStyle/>
          <a:p>
            <a:pPr algn="r"/>
            <a:r>
              <a:rPr lang="en-US" altLang="ja-JP" dirty="0">
                <a:solidFill>
                  <a:srgbClr val="FF0000"/>
                </a:solidFill>
                <a:latin typeface="+mn-ea"/>
              </a:rPr>
              <a:t>※</a:t>
            </a:r>
            <a:r>
              <a:rPr lang="ja-JP" altLang="en-US" dirty="0">
                <a:solidFill>
                  <a:srgbClr val="FF0000"/>
                </a:solidFill>
                <a:latin typeface="+mn-ea"/>
              </a:rPr>
              <a:t>噴火警戒レベル３相当</a:t>
            </a:r>
            <a:endParaRPr lang="en-US" altLang="ja-JP" dirty="0">
              <a:latin typeface="+mn-ea"/>
            </a:endParaRPr>
          </a:p>
        </p:txBody>
      </p:sp>
      <p:sp>
        <p:nvSpPr>
          <p:cNvPr id="35" name="右中かっこ 34">
            <a:extLst>
              <a:ext uri="{FF2B5EF4-FFF2-40B4-BE49-F238E27FC236}">
                <a16:creationId xmlns:a16="http://schemas.microsoft.com/office/drawing/2014/main" id="{41E7D302-F519-4ABF-972E-683B1BE0393C}"/>
              </a:ext>
            </a:extLst>
          </p:cNvPr>
          <p:cNvSpPr/>
          <p:nvPr/>
        </p:nvSpPr>
        <p:spPr>
          <a:xfrm>
            <a:off x="4973218" y="3508710"/>
            <a:ext cx="490451" cy="1430147"/>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n>
                <a:solidFill>
                  <a:sysClr val="windowText" lastClr="000000"/>
                </a:solidFill>
              </a:ln>
            </a:endParaRPr>
          </a:p>
        </p:txBody>
      </p:sp>
      <p:sp>
        <p:nvSpPr>
          <p:cNvPr id="36" name="テキスト ボックス 35">
            <a:extLst>
              <a:ext uri="{FF2B5EF4-FFF2-40B4-BE49-F238E27FC236}">
                <a16:creationId xmlns:a16="http://schemas.microsoft.com/office/drawing/2014/main" id="{DDA4790E-BC2C-4638-BBF3-9EDE4332C5A1}"/>
              </a:ext>
            </a:extLst>
          </p:cNvPr>
          <p:cNvSpPr txBox="1"/>
          <p:nvPr/>
        </p:nvSpPr>
        <p:spPr>
          <a:xfrm>
            <a:off x="5615436" y="3401602"/>
            <a:ext cx="4044729" cy="1569660"/>
          </a:xfrm>
          <a:prstGeom prst="rect">
            <a:avLst/>
          </a:prstGeom>
          <a:noFill/>
        </p:spPr>
        <p:txBody>
          <a:bodyPr wrap="square" rtlCol="0">
            <a:spAutoFit/>
          </a:bodyPr>
          <a:lstStyle/>
          <a:p>
            <a:r>
              <a:rPr lang="ja-JP" altLang="en-US" sz="2400" dirty="0">
                <a:latin typeface="+mn-ea"/>
              </a:rPr>
              <a:t>左記の施設のうち、利用者数、施設所有者等の常駐の有無等</a:t>
            </a:r>
            <a:r>
              <a:rPr kumimoji="1" lang="ja-JP" altLang="en-US" sz="2400" dirty="0"/>
              <a:t>から必要性を勘案し、</a:t>
            </a:r>
            <a:r>
              <a:rPr lang="ja-JP" altLang="en-US" sz="2400" dirty="0"/>
              <a:t>施設を選定</a:t>
            </a:r>
            <a:endParaRPr kumimoji="1" lang="ja-JP" altLang="en-US" sz="2400" dirty="0"/>
          </a:p>
        </p:txBody>
      </p:sp>
      <p:sp>
        <p:nvSpPr>
          <p:cNvPr id="37" name="矢印: 下 36">
            <a:extLst>
              <a:ext uri="{FF2B5EF4-FFF2-40B4-BE49-F238E27FC236}">
                <a16:creationId xmlns:a16="http://schemas.microsoft.com/office/drawing/2014/main" id="{B4EE6B77-DDB9-4A21-9245-5FFC0A271685}"/>
              </a:ext>
            </a:extLst>
          </p:cNvPr>
          <p:cNvSpPr/>
          <p:nvPr/>
        </p:nvSpPr>
        <p:spPr>
          <a:xfrm>
            <a:off x="7533150" y="4922542"/>
            <a:ext cx="432000" cy="463218"/>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正方形/長方形 37">
            <a:extLst>
              <a:ext uri="{FF2B5EF4-FFF2-40B4-BE49-F238E27FC236}">
                <a16:creationId xmlns:a16="http://schemas.microsoft.com/office/drawing/2014/main" id="{5A6A2348-288A-49DA-9AE8-580E4A2DBEBB}"/>
              </a:ext>
            </a:extLst>
          </p:cNvPr>
          <p:cNvSpPr/>
          <p:nvPr/>
        </p:nvSpPr>
        <p:spPr>
          <a:xfrm>
            <a:off x="21000" y="683321"/>
            <a:ext cx="9864000" cy="6063708"/>
          </a:xfrm>
          <a:prstGeom prst="rect">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3AC6D5ED-3842-4628-9E05-A98FDDE85542}"/>
              </a:ext>
            </a:extLst>
          </p:cNvPr>
          <p:cNvSpPr/>
          <p:nvPr/>
        </p:nvSpPr>
        <p:spPr>
          <a:xfrm>
            <a:off x="7318362" y="1033328"/>
            <a:ext cx="2401304" cy="1177592"/>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rgbClr val="FF0000"/>
                </a:solidFill>
              </a:rPr>
              <a:t>整理イメージ</a:t>
            </a:r>
            <a:endParaRPr kumimoji="1" lang="en-US" altLang="ja-JP" dirty="0">
              <a:solidFill>
                <a:srgbClr val="FF0000"/>
              </a:solidFill>
            </a:endParaRPr>
          </a:p>
          <a:p>
            <a:pPr algn="ctr"/>
            <a:r>
              <a:rPr lang="ja-JP" altLang="en-US" sz="1400" dirty="0">
                <a:solidFill>
                  <a:srgbClr val="FF0000"/>
                </a:solidFill>
              </a:rPr>
              <a:t>この例の書き方を参考にして、</a:t>
            </a:r>
            <a:endParaRPr lang="en-US" altLang="ja-JP" sz="1400" dirty="0">
              <a:solidFill>
                <a:srgbClr val="FF0000"/>
              </a:solidFill>
            </a:endParaRPr>
          </a:p>
          <a:p>
            <a:pPr algn="ctr"/>
            <a:r>
              <a:rPr lang="ja-JP" altLang="en-US" sz="1400" dirty="0">
                <a:solidFill>
                  <a:srgbClr val="FF0000"/>
                </a:solidFill>
              </a:rPr>
              <a:t>当該火山で避難促進施設を</a:t>
            </a:r>
            <a:endParaRPr lang="en-US" altLang="ja-JP" sz="1400" dirty="0">
              <a:solidFill>
                <a:srgbClr val="FF0000"/>
              </a:solidFill>
            </a:endParaRPr>
          </a:p>
          <a:p>
            <a:pPr algn="ctr"/>
            <a:r>
              <a:rPr lang="ja-JP" altLang="en-US" sz="1400" dirty="0">
                <a:solidFill>
                  <a:srgbClr val="FF0000"/>
                </a:solidFill>
              </a:rPr>
              <a:t>選んだ根拠等を記載する</a:t>
            </a:r>
            <a:endParaRPr lang="en-US" altLang="ja-JP" sz="1400" dirty="0">
              <a:solidFill>
                <a:srgbClr val="FF0000"/>
              </a:solidFill>
            </a:endParaRPr>
          </a:p>
        </p:txBody>
      </p:sp>
    </p:spTree>
    <p:extLst>
      <p:ext uri="{BB962C8B-B14F-4D97-AF65-F5344CB8AC3E}">
        <p14:creationId xmlns:p14="http://schemas.microsoft.com/office/powerpoint/2010/main" val="37826593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145290" y="1237794"/>
            <a:ext cx="8294258" cy="5227072"/>
          </a:xfrm>
          <a:prstGeom prst="rect">
            <a:avLst/>
          </a:prstGeom>
          <a:noFill/>
          <a:ln>
            <a:noFill/>
          </a:ln>
        </p:spPr>
        <p:txBody>
          <a:bodyPr wrap="none" rtlCol="0">
            <a:spAutoFit/>
          </a:bodyPr>
          <a:lstStyle/>
          <a:p>
            <a:r>
              <a:rPr lang="ja-JP" altLang="en-US" sz="2400" dirty="0">
                <a:solidFill>
                  <a:srgbClr val="FF0000"/>
                </a:solidFill>
                <a:latin typeface="+mn-ea"/>
              </a:rPr>
              <a:t>火山災害警戒地域</a:t>
            </a:r>
            <a:r>
              <a:rPr lang="ja-JP" altLang="en-US" sz="2400" dirty="0">
                <a:latin typeface="+mn-ea"/>
              </a:rPr>
              <a:t>に指定された市町村では、</a:t>
            </a:r>
            <a:endParaRPr lang="en-US" altLang="ja-JP" sz="2400" dirty="0">
              <a:latin typeface="+mn-ea"/>
            </a:endParaRPr>
          </a:p>
          <a:p>
            <a:r>
              <a:rPr lang="ja-JP" altLang="en-US" sz="2400" dirty="0">
                <a:latin typeface="+mn-ea"/>
              </a:rPr>
              <a:t>噴火した場合に人的被害の生じるおそれがある地域について、</a:t>
            </a:r>
            <a:endParaRPr lang="en-US" altLang="ja-JP" sz="2400" dirty="0">
              <a:latin typeface="+mn-ea"/>
            </a:endParaRPr>
          </a:p>
          <a:p>
            <a:pPr>
              <a:lnSpc>
                <a:spcPts val="900"/>
              </a:lnSpc>
            </a:pPr>
            <a:endParaRPr lang="en-US" altLang="ja-JP" sz="2400" dirty="0">
              <a:latin typeface="+mn-ea"/>
            </a:endParaRPr>
          </a:p>
          <a:p>
            <a:pPr>
              <a:lnSpc>
                <a:spcPts val="900"/>
              </a:lnSpc>
            </a:pPr>
            <a:endParaRPr lang="en-US" altLang="ja-JP" sz="2400" dirty="0">
              <a:latin typeface="+mn-ea"/>
            </a:endParaRPr>
          </a:p>
          <a:p>
            <a:r>
              <a:rPr lang="ja-JP" altLang="en-US" sz="2400" dirty="0">
                <a:latin typeface="+mn-ea"/>
              </a:rPr>
              <a:t>①　火山現象に応じた警戒避難体制を検討するための</a:t>
            </a:r>
            <a:endParaRPr lang="en-US" altLang="ja-JP" sz="2400" dirty="0">
              <a:latin typeface="+mn-ea"/>
            </a:endParaRPr>
          </a:p>
          <a:p>
            <a:r>
              <a:rPr lang="ja-JP" altLang="en-US" sz="2400" dirty="0">
                <a:latin typeface="+mn-ea"/>
              </a:rPr>
              <a:t>　　 火山防災協議会の設置の義務付け</a:t>
            </a:r>
            <a:endParaRPr lang="en-US" altLang="ja-JP" sz="2400" dirty="0">
              <a:latin typeface="+mn-ea"/>
            </a:endParaRPr>
          </a:p>
          <a:p>
            <a:endParaRPr lang="en-US" altLang="ja-JP" sz="2400" dirty="0">
              <a:latin typeface="+mn-ea"/>
            </a:endParaRPr>
          </a:p>
          <a:p>
            <a:endParaRPr lang="en-US" altLang="ja-JP" sz="2400" dirty="0">
              <a:latin typeface="+mn-ea"/>
            </a:endParaRPr>
          </a:p>
          <a:p>
            <a:pPr>
              <a:lnSpc>
                <a:spcPts val="1600"/>
              </a:lnSpc>
            </a:pPr>
            <a:endParaRPr lang="en-US" altLang="ja-JP" sz="2400" dirty="0">
              <a:latin typeface="+mn-ea"/>
            </a:endParaRPr>
          </a:p>
          <a:p>
            <a:r>
              <a:rPr lang="ja-JP" altLang="en-US" sz="2400" dirty="0">
                <a:latin typeface="+mn-ea"/>
              </a:rPr>
              <a:t>②　地域防災計画について、警戒避難体制に関する</a:t>
            </a:r>
            <a:endParaRPr lang="en-US" altLang="ja-JP" sz="2400" dirty="0">
              <a:latin typeface="+mn-ea"/>
            </a:endParaRPr>
          </a:p>
          <a:p>
            <a:r>
              <a:rPr lang="ja-JP" altLang="en-US" sz="2400" dirty="0">
                <a:latin typeface="+mn-ea"/>
              </a:rPr>
              <a:t>　　 具体的かつ詳細な記載の義務付け</a:t>
            </a:r>
            <a:endParaRPr lang="en-US" altLang="ja-JP" sz="2400" dirty="0">
              <a:latin typeface="+mn-ea"/>
            </a:endParaRPr>
          </a:p>
          <a:p>
            <a:endParaRPr lang="en-US" altLang="ja-JP" sz="2800" dirty="0">
              <a:latin typeface="+mn-ea"/>
            </a:endParaRPr>
          </a:p>
          <a:p>
            <a:pPr>
              <a:lnSpc>
                <a:spcPts val="1600"/>
              </a:lnSpc>
            </a:pPr>
            <a:endParaRPr lang="en-US" altLang="ja-JP" sz="2800" dirty="0">
              <a:latin typeface="+mn-ea"/>
            </a:endParaRPr>
          </a:p>
          <a:p>
            <a:r>
              <a:rPr lang="ja-JP" altLang="en-US" sz="2400" dirty="0">
                <a:latin typeface="+mn-ea"/>
              </a:rPr>
              <a:t>③　</a:t>
            </a:r>
            <a:r>
              <a:rPr lang="ja-JP" altLang="en-US" sz="2400" dirty="0">
                <a:solidFill>
                  <a:srgbClr val="FF0000"/>
                </a:solidFill>
                <a:latin typeface="+mn-ea"/>
              </a:rPr>
              <a:t>避難促進施設</a:t>
            </a:r>
            <a:r>
              <a:rPr lang="en-US" altLang="ja-JP" sz="1600" baseline="30000" dirty="0">
                <a:latin typeface="+mn-ea"/>
              </a:rPr>
              <a:t>※</a:t>
            </a:r>
            <a:r>
              <a:rPr lang="ja-JP" altLang="en-US" sz="2400" dirty="0">
                <a:latin typeface="+mn-ea"/>
              </a:rPr>
              <a:t>の所有者または管理者による</a:t>
            </a:r>
            <a:endParaRPr lang="en-US" altLang="ja-JP" sz="2400" dirty="0">
              <a:latin typeface="+mn-ea"/>
            </a:endParaRPr>
          </a:p>
          <a:p>
            <a:r>
              <a:rPr lang="ja-JP" altLang="en-US" sz="2400" dirty="0">
                <a:solidFill>
                  <a:srgbClr val="FF0000"/>
                </a:solidFill>
                <a:latin typeface="+mn-ea"/>
              </a:rPr>
              <a:t>　　</a:t>
            </a:r>
            <a:r>
              <a:rPr lang="en-US" altLang="ja-JP" sz="2400" dirty="0">
                <a:solidFill>
                  <a:srgbClr val="FF0000"/>
                </a:solidFill>
                <a:latin typeface="+mn-ea"/>
              </a:rPr>
              <a:t> </a:t>
            </a:r>
            <a:r>
              <a:rPr lang="ja-JP" altLang="en-US" sz="2400" dirty="0">
                <a:solidFill>
                  <a:srgbClr val="FF0000"/>
                </a:solidFill>
                <a:latin typeface="+mn-ea"/>
              </a:rPr>
              <a:t>避難確保計画の作成、</a:t>
            </a:r>
            <a:endParaRPr lang="en-US" altLang="ja-JP" sz="2400" dirty="0">
              <a:solidFill>
                <a:srgbClr val="FF0000"/>
              </a:solidFill>
              <a:latin typeface="+mn-ea"/>
            </a:endParaRPr>
          </a:p>
          <a:p>
            <a:r>
              <a:rPr lang="ja-JP" altLang="en-US" sz="2400" dirty="0">
                <a:solidFill>
                  <a:srgbClr val="FF0000"/>
                </a:solidFill>
                <a:latin typeface="+mn-ea"/>
              </a:rPr>
              <a:t>　　 訓練実施等の義務付け</a:t>
            </a:r>
            <a:endParaRPr lang="en-US" altLang="ja-JP" sz="2400" dirty="0">
              <a:solidFill>
                <a:srgbClr val="FF0000"/>
              </a:solidFill>
              <a:latin typeface="+mn-ea"/>
            </a:endParaRPr>
          </a:p>
        </p:txBody>
      </p:sp>
      <p:sp>
        <p:nvSpPr>
          <p:cNvPr id="5" name="テキスト ボックス 4">
            <a:extLst>
              <a:ext uri="{FF2B5EF4-FFF2-40B4-BE49-F238E27FC236}">
                <a16:creationId xmlns:a16="http://schemas.microsoft.com/office/drawing/2014/main" id="{455FAD8D-FF79-4685-B506-7EE7FC9D60B0}"/>
              </a:ext>
            </a:extLst>
          </p:cNvPr>
          <p:cNvSpPr txBox="1"/>
          <p:nvPr/>
        </p:nvSpPr>
        <p:spPr>
          <a:xfrm>
            <a:off x="1" y="0"/>
            <a:ext cx="9906000" cy="584775"/>
          </a:xfrm>
          <a:prstGeom prst="rect">
            <a:avLst/>
          </a:prstGeom>
          <a:solidFill>
            <a:srgbClr val="1212E0"/>
          </a:solidFill>
        </p:spPr>
        <p:txBody>
          <a:bodyPr wrap="square" rtlCol="0">
            <a:spAutoFit/>
          </a:bodyPr>
          <a:lstStyle/>
          <a:p>
            <a:r>
              <a:rPr lang="ja-JP" altLang="en-US" sz="3200">
                <a:solidFill>
                  <a:schemeClr val="bg1"/>
                </a:solidFill>
                <a:latin typeface="HGS創英角ｺﾞｼｯｸUB" panose="020B0900000000000000" pitchFamily="50" charset="-128"/>
                <a:ea typeface="HGS創英角ｺﾞｼｯｸUB" panose="020B0900000000000000" pitchFamily="50" charset="-128"/>
              </a:rPr>
              <a:t>警戒避難体制の整備</a:t>
            </a:r>
            <a:endParaRPr lang="zh-TW" altLang="en-US" sz="3200">
              <a:solidFill>
                <a:schemeClr val="bg1"/>
              </a:solidFill>
              <a:latin typeface="HGS創英角ｺﾞｼｯｸUB" panose="020B0900000000000000" pitchFamily="50" charset="-128"/>
              <a:ea typeface="HGS創英角ｺﾞｼｯｸUB" panose="020B0900000000000000" pitchFamily="50" charset="-128"/>
            </a:endParaRPr>
          </a:p>
        </p:txBody>
      </p:sp>
      <p:sp>
        <p:nvSpPr>
          <p:cNvPr id="6" name="テキスト ボックス 5"/>
          <p:cNvSpPr txBox="1"/>
          <p:nvPr/>
        </p:nvSpPr>
        <p:spPr>
          <a:xfrm>
            <a:off x="21000" y="680452"/>
            <a:ext cx="9864000" cy="461665"/>
          </a:xfrm>
          <a:prstGeom prst="rect">
            <a:avLst/>
          </a:prstGeom>
          <a:noFill/>
          <a:ln>
            <a:solidFill>
              <a:srgbClr val="0000FF"/>
            </a:solidFill>
          </a:ln>
        </p:spPr>
        <p:txBody>
          <a:bodyPr wrap="square" rtlCol="0">
            <a:spAutoFit/>
          </a:bodyPr>
          <a:lstStyle/>
          <a:p>
            <a:r>
              <a:rPr lang="ja-JP" altLang="en-US" sz="2400">
                <a:solidFill>
                  <a:srgbClr val="0000FF"/>
                </a:solidFill>
                <a:latin typeface="+mn-ea"/>
              </a:rPr>
              <a:t>警戒避難体制の整備等</a:t>
            </a:r>
            <a:endParaRPr lang="en-US" altLang="ja-JP" sz="2400">
              <a:solidFill>
                <a:srgbClr val="0000FF"/>
              </a:solidFill>
              <a:latin typeface="+mn-ea"/>
            </a:endParaRPr>
          </a:p>
        </p:txBody>
      </p:sp>
      <p:sp>
        <p:nvSpPr>
          <p:cNvPr id="2" name="テキスト ボックス 1"/>
          <p:cNvSpPr txBox="1"/>
          <p:nvPr/>
        </p:nvSpPr>
        <p:spPr>
          <a:xfrm>
            <a:off x="5957124" y="2762910"/>
            <a:ext cx="3578098" cy="646331"/>
          </a:xfrm>
          <a:prstGeom prst="rect">
            <a:avLst/>
          </a:prstGeom>
          <a:solidFill>
            <a:schemeClr val="bg1"/>
          </a:solidFill>
          <a:ln>
            <a:solidFill>
              <a:schemeClr val="tx1"/>
            </a:solidFill>
            <a:prstDash val="dash"/>
          </a:ln>
        </p:spPr>
        <p:txBody>
          <a:bodyPr wrap="square" rtlCol="0">
            <a:spAutoFit/>
          </a:bodyPr>
          <a:lstStyle/>
          <a:p>
            <a:r>
              <a:rPr lang="ja-JP" altLang="en-US" b="1" u="sng" dirty="0">
                <a:solidFill>
                  <a:srgbClr val="FF0000"/>
                </a:solidFill>
              </a:rPr>
              <a:t>火山防災協議会として火山単位で統一的な避難計画</a:t>
            </a:r>
            <a:r>
              <a:rPr lang="ja-JP" altLang="en-US" sz="1600" dirty="0"/>
              <a:t>を検討</a:t>
            </a:r>
            <a:endParaRPr kumimoji="1" lang="ja-JP" altLang="en-US" sz="1600" dirty="0"/>
          </a:p>
        </p:txBody>
      </p:sp>
      <p:sp>
        <p:nvSpPr>
          <p:cNvPr id="15" name="テキスト ボックス 14"/>
          <p:cNvSpPr txBox="1"/>
          <p:nvPr/>
        </p:nvSpPr>
        <p:spPr>
          <a:xfrm>
            <a:off x="4553756" y="5750786"/>
            <a:ext cx="4972803" cy="707886"/>
          </a:xfrm>
          <a:prstGeom prst="rect">
            <a:avLst/>
          </a:prstGeom>
          <a:solidFill>
            <a:srgbClr val="FFFF00"/>
          </a:solidFill>
          <a:ln w="19050">
            <a:solidFill>
              <a:srgbClr val="FFC000"/>
            </a:solidFill>
            <a:prstDash val="dash"/>
          </a:ln>
        </p:spPr>
        <p:txBody>
          <a:bodyPr wrap="square" rtlCol="0">
            <a:spAutoFit/>
          </a:bodyPr>
          <a:lstStyle/>
          <a:p>
            <a:r>
              <a:rPr kumimoji="1" lang="ja-JP" altLang="en-US" sz="1600"/>
              <a:t>火山単位の避難計画や地域防災計画に</a:t>
            </a:r>
            <a:r>
              <a:rPr lang="ja-JP" altLang="en-US" sz="1600"/>
              <a:t>基づき、</a:t>
            </a:r>
            <a:r>
              <a:rPr kumimoji="1" lang="ja-JP" altLang="en-US" sz="2000" b="1" u="sng">
                <a:solidFill>
                  <a:srgbClr val="FF0000"/>
                </a:solidFill>
              </a:rPr>
              <a:t>施設の所有者、管理者が避難確保計画</a:t>
            </a:r>
            <a:r>
              <a:rPr kumimoji="1" lang="ja-JP" altLang="en-US" sz="1600"/>
              <a:t>を作成</a:t>
            </a:r>
          </a:p>
        </p:txBody>
      </p:sp>
      <p:sp>
        <p:nvSpPr>
          <p:cNvPr id="17" name="スライド番号プレースホルダー 3">
            <a:extLst>
              <a:ext uri="{FF2B5EF4-FFF2-40B4-BE49-F238E27FC236}">
                <a16:creationId xmlns:a16="http://schemas.microsoft.com/office/drawing/2014/main" id="{E26BC53B-293B-4D21-8AAE-04F82CCD5BA3}"/>
              </a:ext>
            </a:extLst>
          </p:cNvPr>
          <p:cNvSpPr txBox="1">
            <a:spLocks/>
          </p:cNvSpPr>
          <p:nvPr/>
        </p:nvSpPr>
        <p:spPr>
          <a:xfrm>
            <a:off x="7677150" y="6492875"/>
            <a:ext cx="222885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dirty="0"/>
              <a:t>9</a:t>
            </a:r>
            <a:endParaRPr lang="ja-JP" altLang="en-US" dirty="0"/>
          </a:p>
        </p:txBody>
      </p:sp>
      <p:sp>
        <p:nvSpPr>
          <p:cNvPr id="13" name="テキスト ボックス 12"/>
          <p:cNvSpPr txBox="1"/>
          <p:nvPr/>
        </p:nvSpPr>
        <p:spPr>
          <a:xfrm>
            <a:off x="5975751" y="4363656"/>
            <a:ext cx="3550808" cy="861774"/>
          </a:xfrm>
          <a:prstGeom prst="rect">
            <a:avLst/>
          </a:prstGeom>
          <a:solidFill>
            <a:schemeClr val="bg1"/>
          </a:solidFill>
          <a:ln>
            <a:solidFill>
              <a:schemeClr val="tx1"/>
            </a:solidFill>
            <a:prstDash val="dash"/>
          </a:ln>
        </p:spPr>
        <p:txBody>
          <a:bodyPr wrap="square" rtlCol="0">
            <a:spAutoFit/>
          </a:bodyPr>
          <a:lstStyle/>
          <a:p>
            <a:r>
              <a:rPr kumimoji="1" lang="ja-JP" altLang="en-US" b="1" u="sng">
                <a:solidFill>
                  <a:srgbClr val="FF0000"/>
                </a:solidFill>
              </a:rPr>
              <a:t>都道県・市町村が地域防災計画</a:t>
            </a:r>
            <a:r>
              <a:rPr kumimoji="1" lang="ja-JP" altLang="en-US" sz="1600"/>
              <a:t>に警戒避難体制に関する具体的かつ詳細な内容を記載</a:t>
            </a:r>
          </a:p>
        </p:txBody>
      </p:sp>
      <p:sp>
        <p:nvSpPr>
          <p:cNvPr id="23" name="矢印: 下 22">
            <a:extLst>
              <a:ext uri="{FF2B5EF4-FFF2-40B4-BE49-F238E27FC236}">
                <a16:creationId xmlns:a16="http://schemas.microsoft.com/office/drawing/2014/main" id="{63FC1722-B001-4438-93D6-0BAEB2EBF751}"/>
              </a:ext>
            </a:extLst>
          </p:cNvPr>
          <p:cNvSpPr/>
          <p:nvPr/>
        </p:nvSpPr>
        <p:spPr>
          <a:xfrm rot="5400000">
            <a:off x="5489751" y="2664891"/>
            <a:ext cx="432000" cy="540000"/>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矢印: 下 23">
            <a:extLst>
              <a:ext uri="{FF2B5EF4-FFF2-40B4-BE49-F238E27FC236}">
                <a16:creationId xmlns:a16="http://schemas.microsoft.com/office/drawing/2014/main" id="{69AE307D-721D-49F5-A0F6-7F11CE0AFF99}"/>
              </a:ext>
            </a:extLst>
          </p:cNvPr>
          <p:cNvSpPr/>
          <p:nvPr/>
        </p:nvSpPr>
        <p:spPr>
          <a:xfrm rot="5400000">
            <a:off x="5489751" y="4260012"/>
            <a:ext cx="432000" cy="540000"/>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矢印: 下 24">
            <a:extLst>
              <a:ext uri="{FF2B5EF4-FFF2-40B4-BE49-F238E27FC236}">
                <a16:creationId xmlns:a16="http://schemas.microsoft.com/office/drawing/2014/main" id="{B78C5DF0-D69F-4000-9715-6B1A762F81B5}"/>
              </a:ext>
            </a:extLst>
          </p:cNvPr>
          <p:cNvSpPr/>
          <p:nvPr/>
        </p:nvSpPr>
        <p:spPr>
          <a:xfrm rot="5400000">
            <a:off x="4067756" y="5645902"/>
            <a:ext cx="432000" cy="54000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a:extLst>
              <a:ext uri="{FF2B5EF4-FFF2-40B4-BE49-F238E27FC236}">
                <a16:creationId xmlns:a16="http://schemas.microsoft.com/office/drawing/2014/main" id="{CAB30FA9-A0F2-4C3E-B618-659F74B271B0}"/>
              </a:ext>
            </a:extLst>
          </p:cNvPr>
          <p:cNvSpPr/>
          <p:nvPr/>
        </p:nvSpPr>
        <p:spPr>
          <a:xfrm>
            <a:off x="21000" y="683321"/>
            <a:ext cx="9864000" cy="6105406"/>
          </a:xfrm>
          <a:prstGeom prst="rect">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58D1EAA7-9E57-453F-AAEB-69B765969C0B}"/>
              </a:ext>
            </a:extLst>
          </p:cNvPr>
          <p:cNvSpPr/>
          <p:nvPr/>
        </p:nvSpPr>
        <p:spPr>
          <a:xfrm>
            <a:off x="661269" y="6453595"/>
            <a:ext cx="3182281" cy="261610"/>
          </a:xfrm>
          <a:prstGeom prst="rect">
            <a:avLst/>
          </a:prstGeom>
        </p:spPr>
        <p:txBody>
          <a:bodyPr wrap="none">
            <a:spAutoFit/>
          </a:bodyPr>
          <a:lstStyle/>
          <a:p>
            <a:r>
              <a:rPr lang="ja-JP" altLang="en-US" sz="1100"/>
              <a:t>（</a:t>
            </a:r>
            <a:r>
              <a:rPr lang="en-US" altLang="ja-JP" sz="1100"/>
              <a:t>※</a:t>
            </a:r>
            <a:r>
              <a:rPr lang="ja-JP" altLang="en-US" sz="1100"/>
              <a:t>　火山近くの集客施設や要配慮者利用施設等）</a:t>
            </a:r>
          </a:p>
        </p:txBody>
      </p:sp>
      <p:sp>
        <p:nvSpPr>
          <p:cNvPr id="20" name="正方形/長方形 19">
            <a:extLst>
              <a:ext uri="{FF2B5EF4-FFF2-40B4-BE49-F238E27FC236}">
                <a16:creationId xmlns:a16="http://schemas.microsoft.com/office/drawing/2014/main" id="{EDCB7A2A-37AA-424F-B372-EE79209F4962}"/>
              </a:ext>
            </a:extLst>
          </p:cNvPr>
          <p:cNvSpPr/>
          <p:nvPr/>
        </p:nvSpPr>
        <p:spPr>
          <a:xfrm>
            <a:off x="3871258" y="53777"/>
            <a:ext cx="2981907" cy="523220"/>
          </a:xfrm>
          <a:prstGeom prst="rect">
            <a:avLst/>
          </a:prstGeom>
        </p:spPr>
        <p:txBody>
          <a:bodyPr wrap="none">
            <a:spAutoFit/>
          </a:bodyPr>
          <a:lstStyle/>
          <a:p>
            <a:r>
              <a:rPr lang="ja-JP" altLang="en-US" sz="1400" b="1">
                <a:solidFill>
                  <a:srgbClr val="FFFF00"/>
                </a:solidFill>
              </a:rPr>
              <a:t>改正活動火山対策特別措置法のうち</a:t>
            </a:r>
            <a:endParaRPr lang="en-US" altLang="ja-JP" sz="1400" b="1">
              <a:solidFill>
                <a:srgbClr val="FFFF00"/>
              </a:solidFill>
            </a:endParaRPr>
          </a:p>
          <a:p>
            <a:r>
              <a:rPr lang="ja-JP" altLang="en-US" sz="1400" b="1">
                <a:solidFill>
                  <a:srgbClr val="FFFF00"/>
                </a:solidFill>
              </a:rPr>
              <a:t>避難促進施設に関する部分</a:t>
            </a:r>
          </a:p>
        </p:txBody>
      </p:sp>
    </p:spTree>
    <p:extLst>
      <p:ext uri="{BB962C8B-B14F-4D97-AF65-F5344CB8AC3E}">
        <p14:creationId xmlns:p14="http://schemas.microsoft.com/office/powerpoint/2010/main" val="10766923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四角形: 角を丸くする 15">
            <a:extLst>
              <a:ext uri="{FF2B5EF4-FFF2-40B4-BE49-F238E27FC236}">
                <a16:creationId xmlns:a16="http://schemas.microsoft.com/office/drawing/2014/main" id="{02E458EC-4ABB-43CA-970D-F214F411656E}"/>
              </a:ext>
            </a:extLst>
          </p:cNvPr>
          <p:cNvSpPr/>
          <p:nvPr/>
        </p:nvSpPr>
        <p:spPr>
          <a:xfrm>
            <a:off x="240146" y="3371205"/>
            <a:ext cx="665018" cy="1801159"/>
          </a:xfrm>
          <a:prstGeom prst="round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4" name="四角形: 角を丸くする 3">
            <a:extLst>
              <a:ext uri="{FF2B5EF4-FFF2-40B4-BE49-F238E27FC236}">
                <a16:creationId xmlns:a16="http://schemas.microsoft.com/office/drawing/2014/main" id="{76652CF9-0361-4BBA-9C6B-00121B052274}"/>
              </a:ext>
            </a:extLst>
          </p:cNvPr>
          <p:cNvSpPr/>
          <p:nvPr/>
        </p:nvSpPr>
        <p:spPr>
          <a:xfrm>
            <a:off x="240146" y="1339273"/>
            <a:ext cx="665018" cy="1616363"/>
          </a:xfrm>
          <a:prstGeom prst="round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5" name="テキスト ボックス 4">
            <a:extLst>
              <a:ext uri="{FF2B5EF4-FFF2-40B4-BE49-F238E27FC236}">
                <a16:creationId xmlns:a16="http://schemas.microsoft.com/office/drawing/2014/main" id="{455FAD8D-FF79-4685-B506-7EE7FC9D60B0}"/>
              </a:ext>
            </a:extLst>
          </p:cNvPr>
          <p:cNvSpPr txBox="1"/>
          <p:nvPr/>
        </p:nvSpPr>
        <p:spPr>
          <a:xfrm>
            <a:off x="1" y="0"/>
            <a:ext cx="9906000" cy="584775"/>
          </a:xfrm>
          <a:prstGeom prst="rect">
            <a:avLst/>
          </a:prstGeom>
          <a:solidFill>
            <a:srgbClr val="1212E0"/>
          </a:solidFill>
        </p:spPr>
        <p:txBody>
          <a:bodyPr wrap="square" rtlCol="0">
            <a:spAutoFit/>
          </a:bodyPr>
          <a:lstStyle/>
          <a:p>
            <a:r>
              <a:rPr lang="ja-JP" altLang="en-US" sz="3200">
                <a:solidFill>
                  <a:schemeClr val="bg1"/>
                </a:solidFill>
                <a:latin typeface="HGS創英角ｺﾞｼｯｸUB" panose="020B0900000000000000" pitchFamily="50" charset="-128"/>
                <a:ea typeface="HGS創英角ｺﾞｼｯｸUB" panose="020B0900000000000000" pitchFamily="50" charset="-128"/>
              </a:rPr>
              <a:t>避難促進施設の所有者等の責務</a:t>
            </a:r>
            <a:endParaRPr lang="zh-TW" altLang="en-US" sz="3200">
              <a:solidFill>
                <a:schemeClr val="bg1"/>
              </a:solidFill>
              <a:latin typeface="HGS創英角ｺﾞｼｯｸUB" panose="020B0900000000000000" pitchFamily="50" charset="-128"/>
              <a:ea typeface="HGS創英角ｺﾞｼｯｸUB" panose="020B0900000000000000" pitchFamily="50" charset="-128"/>
            </a:endParaRPr>
          </a:p>
        </p:txBody>
      </p:sp>
      <p:sp>
        <p:nvSpPr>
          <p:cNvPr id="15" name="正方形/長方形 14"/>
          <p:cNvSpPr/>
          <p:nvPr/>
        </p:nvSpPr>
        <p:spPr>
          <a:xfrm>
            <a:off x="1033416" y="1188187"/>
            <a:ext cx="8315693" cy="42893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200">
                <a:solidFill>
                  <a:schemeClr val="tx1"/>
                </a:solidFill>
              </a:rPr>
              <a:t>①　地域防災計画に定められた施設（</a:t>
            </a:r>
            <a:r>
              <a:rPr lang="ja-JP" altLang="en-US" sz="2200">
                <a:solidFill>
                  <a:srgbClr val="FF0000"/>
                </a:solidFill>
              </a:rPr>
              <a:t>避難促進施設</a:t>
            </a:r>
            <a:r>
              <a:rPr lang="ja-JP" altLang="en-US" sz="2200">
                <a:solidFill>
                  <a:schemeClr val="tx1"/>
                </a:solidFill>
              </a:rPr>
              <a:t>）の所有者又は</a:t>
            </a:r>
            <a:endParaRPr lang="en-US" altLang="ja-JP" sz="2200">
              <a:solidFill>
                <a:schemeClr val="tx1"/>
              </a:solidFill>
            </a:endParaRPr>
          </a:p>
          <a:p>
            <a:r>
              <a:rPr lang="ja-JP" altLang="en-US" sz="2200">
                <a:solidFill>
                  <a:schemeClr val="tx1"/>
                </a:solidFill>
              </a:rPr>
              <a:t>　　 管理者は、</a:t>
            </a:r>
            <a:r>
              <a:rPr lang="ja-JP" altLang="en-US" sz="2200">
                <a:solidFill>
                  <a:srgbClr val="FF0000"/>
                </a:solidFill>
              </a:rPr>
              <a:t>避難確保計画を作成</a:t>
            </a:r>
            <a:r>
              <a:rPr lang="ja-JP" altLang="en-US" sz="2200">
                <a:solidFill>
                  <a:schemeClr val="tx1"/>
                </a:solidFill>
              </a:rPr>
              <a:t>しなければならない。</a:t>
            </a:r>
            <a:endParaRPr lang="en-US" altLang="ja-JP" sz="2200">
              <a:solidFill>
                <a:schemeClr val="tx1"/>
              </a:solidFill>
            </a:endParaRPr>
          </a:p>
          <a:p>
            <a:endParaRPr lang="en-US" altLang="ja-JP" sz="2200">
              <a:solidFill>
                <a:schemeClr val="tx1"/>
              </a:solidFill>
            </a:endParaRPr>
          </a:p>
          <a:p>
            <a:r>
              <a:rPr lang="ja-JP" altLang="en-US" sz="2200">
                <a:solidFill>
                  <a:schemeClr val="tx1"/>
                </a:solidFill>
              </a:rPr>
              <a:t>②　避難促進施設の所有者又は管理者は、</a:t>
            </a:r>
            <a:r>
              <a:rPr lang="ja-JP" altLang="en-US" sz="2200">
                <a:solidFill>
                  <a:srgbClr val="FF0000"/>
                </a:solidFill>
              </a:rPr>
              <a:t>避難確保計画を作成した</a:t>
            </a:r>
            <a:endParaRPr lang="en-US" altLang="ja-JP" sz="2200">
              <a:solidFill>
                <a:srgbClr val="FF0000"/>
              </a:solidFill>
            </a:endParaRPr>
          </a:p>
          <a:p>
            <a:r>
              <a:rPr lang="ja-JP" altLang="en-US" sz="2200">
                <a:solidFill>
                  <a:srgbClr val="FF0000"/>
                </a:solidFill>
              </a:rPr>
              <a:t>　　 とき</a:t>
            </a:r>
            <a:r>
              <a:rPr lang="ja-JP" altLang="en-US" sz="2200">
                <a:solidFill>
                  <a:schemeClr val="tx1"/>
                </a:solidFill>
              </a:rPr>
              <a:t>は、市町村長に</a:t>
            </a:r>
            <a:r>
              <a:rPr lang="ja-JP" altLang="en-US" sz="2200">
                <a:solidFill>
                  <a:srgbClr val="FF0000"/>
                </a:solidFill>
              </a:rPr>
              <a:t>報告</a:t>
            </a:r>
            <a:r>
              <a:rPr lang="ja-JP" altLang="en-US" sz="2200">
                <a:solidFill>
                  <a:schemeClr val="tx1"/>
                </a:solidFill>
              </a:rPr>
              <a:t>するとともに、</a:t>
            </a:r>
            <a:r>
              <a:rPr lang="ja-JP" altLang="en-US" sz="2200">
                <a:solidFill>
                  <a:srgbClr val="FF0000"/>
                </a:solidFill>
              </a:rPr>
              <a:t>公表</a:t>
            </a:r>
            <a:r>
              <a:rPr lang="ja-JP" altLang="en-US" sz="2200">
                <a:solidFill>
                  <a:schemeClr val="tx1"/>
                </a:solidFill>
              </a:rPr>
              <a:t>しなければならない。</a:t>
            </a:r>
            <a:endParaRPr lang="en-US" altLang="ja-JP" sz="2200">
              <a:solidFill>
                <a:schemeClr val="tx1"/>
              </a:solidFill>
            </a:endParaRPr>
          </a:p>
          <a:p>
            <a:endParaRPr lang="en-US" altLang="ja-JP" sz="2200">
              <a:solidFill>
                <a:schemeClr val="tx1"/>
              </a:solidFill>
            </a:endParaRPr>
          </a:p>
          <a:p>
            <a:r>
              <a:rPr lang="ja-JP" altLang="en-US" sz="2200">
                <a:solidFill>
                  <a:schemeClr val="tx1"/>
                </a:solidFill>
              </a:rPr>
              <a:t>③　避難促進施設の所有者又は管理者は、避難確保計画の定めると</a:t>
            </a:r>
            <a:endParaRPr lang="en-US" altLang="ja-JP" sz="2200">
              <a:solidFill>
                <a:schemeClr val="tx1"/>
              </a:solidFill>
            </a:endParaRPr>
          </a:p>
          <a:p>
            <a:r>
              <a:rPr lang="ja-JP" altLang="en-US" sz="2200">
                <a:solidFill>
                  <a:schemeClr val="tx1"/>
                </a:solidFill>
              </a:rPr>
              <a:t>　　 ころにより</a:t>
            </a:r>
            <a:r>
              <a:rPr lang="ja-JP" altLang="en-US" sz="2200">
                <a:solidFill>
                  <a:srgbClr val="FF0000"/>
                </a:solidFill>
              </a:rPr>
              <a:t>避難訓練を行う</a:t>
            </a:r>
            <a:r>
              <a:rPr lang="ja-JP" altLang="en-US" sz="2200">
                <a:solidFill>
                  <a:schemeClr val="tx1"/>
                </a:solidFill>
              </a:rPr>
              <a:t>とともに、その結果を市町村長に</a:t>
            </a:r>
            <a:r>
              <a:rPr lang="ja-JP" altLang="en-US" sz="2200">
                <a:solidFill>
                  <a:srgbClr val="FF0000"/>
                </a:solidFill>
              </a:rPr>
              <a:t>報告</a:t>
            </a:r>
            <a:r>
              <a:rPr lang="ja-JP" altLang="en-US" sz="2200">
                <a:solidFill>
                  <a:schemeClr val="tx1"/>
                </a:solidFill>
              </a:rPr>
              <a:t>し</a:t>
            </a:r>
            <a:endParaRPr lang="en-US" altLang="ja-JP" sz="2200">
              <a:solidFill>
                <a:schemeClr val="tx1"/>
              </a:solidFill>
            </a:endParaRPr>
          </a:p>
          <a:p>
            <a:r>
              <a:rPr lang="ja-JP" altLang="en-US" sz="2200">
                <a:solidFill>
                  <a:schemeClr val="tx1"/>
                </a:solidFill>
              </a:rPr>
              <a:t>　　 なければならない。</a:t>
            </a:r>
            <a:endParaRPr lang="en-US" altLang="ja-JP" sz="2200">
              <a:solidFill>
                <a:schemeClr val="tx1"/>
              </a:solidFill>
            </a:endParaRPr>
          </a:p>
          <a:p>
            <a:endParaRPr lang="en-US" altLang="ja-JP" sz="2200">
              <a:solidFill>
                <a:schemeClr val="tx1"/>
              </a:solidFill>
            </a:endParaRPr>
          </a:p>
          <a:p>
            <a:r>
              <a:rPr lang="ja-JP" altLang="en-US" sz="2200">
                <a:solidFill>
                  <a:schemeClr val="tx1"/>
                </a:solidFill>
              </a:rPr>
              <a:t>④　避難促進施設の所有者又は管理者の</a:t>
            </a:r>
            <a:r>
              <a:rPr lang="ja-JP" altLang="en-US" sz="2200">
                <a:solidFill>
                  <a:srgbClr val="FF0000"/>
                </a:solidFill>
              </a:rPr>
              <a:t>使用人その他の従業員は、</a:t>
            </a:r>
            <a:endParaRPr lang="en-US" altLang="ja-JP" sz="2200">
              <a:solidFill>
                <a:srgbClr val="FF0000"/>
              </a:solidFill>
            </a:endParaRPr>
          </a:p>
          <a:p>
            <a:r>
              <a:rPr lang="ja-JP" altLang="en-US" sz="2200">
                <a:solidFill>
                  <a:schemeClr val="tx1"/>
                </a:solidFill>
              </a:rPr>
              <a:t>　　 </a:t>
            </a:r>
            <a:r>
              <a:rPr lang="ja-JP" altLang="en-US" sz="2200">
                <a:solidFill>
                  <a:srgbClr val="FF0000"/>
                </a:solidFill>
              </a:rPr>
              <a:t>避難訓練に参加</a:t>
            </a:r>
            <a:r>
              <a:rPr lang="ja-JP" altLang="en-US" sz="2200">
                <a:solidFill>
                  <a:schemeClr val="tx1"/>
                </a:solidFill>
              </a:rPr>
              <a:t>しなければならない。</a:t>
            </a:r>
            <a:endParaRPr lang="en-US" altLang="ja-JP" sz="2200">
              <a:solidFill>
                <a:schemeClr val="tx1"/>
              </a:solidFill>
            </a:endParaRPr>
          </a:p>
        </p:txBody>
      </p:sp>
      <p:sp>
        <p:nvSpPr>
          <p:cNvPr id="10" name="テキスト ボックス 9">
            <a:extLst>
              <a:ext uri="{FF2B5EF4-FFF2-40B4-BE49-F238E27FC236}">
                <a16:creationId xmlns:a16="http://schemas.microsoft.com/office/drawing/2014/main" id="{60A1EFC2-CEBC-465A-954B-7EBC96328EBE}"/>
              </a:ext>
            </a:extLst>
          </p:cNvPr>
          <p:cNvSpPr txBox="1"/>
          <p:nvPr/>
        </p:nvSpPr>
        <p:spPr>
          <a:xfrm>
            <a:off x="21000" y="684747"/>
            <a:ext cx="9864000" cy="461665"/>
          </a:xfrm>
          <a:prstGeom prst="rect">
            <a:avLst/>
          </a:prstGeom>
          <a:noFill/>
          <a:ln>
            <a:solidFill>
              <a:srgbClr val="0000FF"/>
            </a:solidFill>
          </a:ln>
        </p:spPr>
        <p:txBody>
          <a:bodyPr wrap="square" rtlCol="0">
            <a:spAutoFit/>
          </a:bodyPr>
          <a:lstStyle/>
          <a:p>
            <a:r>
              <a:rPr lang="ja-JP" altLang="en-US" sz="2400">
                <a:solidFill>
                  <a:srgbClr val="0000FF"/>
                </a:solidFill>
                <a:latin typeface="+mn-ea"/>
              </a:rPr>
              <a:t>責務</a:t>
            </a:r>
            <a:endParaRPr lang="en-US" altLang="ja-JP" sz="2400">
              <a:solidFill>
                <a:srgbClr val="0000FF"/>
              </a:solidFill>
              <a:latin typeface="+mn-ea"/>
            </a:endParaRPr>
          </a:p>
        </p:txBody>
      </p:sp>
      <p:sp>
        <p:nvSpPr>
          <p:cNvPr id="11" name="正方形/長方形 10">
            <a:extLst>
              <a:ext uri="{FF2B5EF4-FFF2-40B4-BE49-F238E27FC236}">
                <a16:creationId xmlns:a16="http://schemas.microsoft.com/office/drawing/2014/main" id="{33AD4D03-A4F0-4CA8-8454-5BB3EAD3BF13}"/>
              </a:ext>
            </a:extLst>
          </p:cNvPr>
          <p:cNvSpPr/>
          <p:nvPr/>
        </p:nvSpPr>
        <p:spPr>
          <a:xfrm>
            <a:off x="21000" y="683321"/>
            <a:ext cx="9864000" cy="6063708"/>
          </a:xfrm>
          <a:prstGeom prst="rect">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40384881-05CE-4DD5-9396-DDB4A012FA39}"/>
              </a:ext>
            </a:extLst>
          </p:cNvPr>
          <p:cNvSpPr txBox="1"/>
          <p:nvPr/>
        </p:nvSpPr>
        <p:spPr>
          <a:xfrm>
            <a:off x="184972" y="1403925"/>
            <a:ext cx="738664" cy="1809224"/>
          </a:xfrm>
          <a:prstGeom prst="rect">
            <a:avLst/>
          </a:prstGeom>
          <a:noFill/>
        </p:spPr>
        <p:txBody>
          <a:bodyPr vert="eaVert" wrap="square" rtlCol="0">
            <a:spAutoFit/>
          </a:bodyPr>
          <a:lstStyle/>
          <a:p>
            <a:r>
              <a:rPr kumimoji="1" lang="ja-JP" altLang="en-US">
                <a:solidFill>
                  <a:schemeClr val="bg1"/>
                </a:solidFill>
              </a:rPr>
              <a:t>避難確保計画</a:t>
            </a:r>
            <a:endParaRPr kumimoji="1" lang="en-US" altLang="ja-JP">
              <a:solidFill>
                <a:schemeClr val="bg1"/>
              </a:solidFill>
            </a:endParaRPr>
          </a:p>
          <a:p>
            <a:r>
              <a:rPr lang="ja-JP" altLang="en-US">
                <a:solidFill>
                  <a:schemeClr val="bg1"/>
                </a:solidFill>
              </a:rPr>
              <a:t>の作成</a:t>
            </a:r>
            <a:endParaRPr kumimoji="1" lang="ja-JP" altLang="en-US">
              <a:solidFill>
                <a:schemeClr val="bg1"/>
              </a:solidFill>
            </a:endParaRPr>
          </a:p>
        </p:txBody>
      </p:sp>
      <p:sp>
        <p:nvSpPr>
          <p:cNvPr id="13" name="テキスト ボックス 12">
            <a:extLst>
              <a:ext uri="{FF2B5EF4-FFF2-40B4-BE49-F238E27FC236}">
                <a16:creationId xmlns:a16="http://schemas.microsoft.com/office/drawing/2014/main" id="{AE135942-32B7-44D8-B166-8E6FB8F05F9E}"/>
              </a:ext>
            </a:extLst>
          </p:cNvPr>
          <p:cNvSpPr txBox="1"/>
          <p:nvPr/>
        </p:nvSpPr>
        <p:spPr>
          <a:xfrm>
            <a:off x="194208" y="3616033"/>
            <a:ext cx="738664" cy="1579418"/>
          </a:xfrm>
          <a:prstGeom prst="rect">
            <a:avLst/>
          </a:prstGeom>
          <a:noFill/>
        </p:spPr>
        <p:txBody>
          <a:bodyPr vert="eaVert" wrap="square" rtlCol="0">
            <a:spAutoFit/>
          </a:bodyPr>
          <a:lstStyle/>
          <a:p>
            <a:r>
              <a:rPr kumimoji="1" lang="ja-JP" altLang="en-US">
                <a:solidFill>
                  <a:schemeClr val="bg1"/>
                </a:solidFill>
              </a:rPr>
              <a:t>避難訓練の</a:t>
            </a:r>
            <a:endParaRPr kumimoji="1" lang="en-US" altLang="ja-JP">
              <a:solidFill>
                <a:schemeClr val="bg1"/>
              </a:solidFill>
            </a:endParaRPr>
          </a:p>
          <a:p>
            <a:r>
              <a:rPr kumimoji="1" lang="ja-JP" altLang="en-US">
                <a:solidFill>
                  <a:schemeClr val="bg1"/>
                </a:solidFill>
              </a:rPr>
              <a:t>実施</a:t>
            </a:r>
          </a:p>
        </p:txBody>
      </p:sp>
      <p:pic>
        <p:nvPicPr>
          <p:cNvPr id="3" name="図 2">
            <a:extLst>
              <a:ext uri="{FF2B5EF4-FFF2-40B4-BE49-F238E27FC236}">
                <a16:creationId xmlns:a16="http://schemas.microsoft.com/office/drawing/2014/main" id="{42C849FB-45B8-4FB3-BB73-47EA7DF73A5E}"/>
              </a:ext>
            </a:extLst>
          </p:cNvPr>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874376" y="5258069"/>
            <a:ext cx="2402474" cy="1530735"/>
          </a:xfrm>
          <a:prstGeom prst="rect">
            <a:avLst/>
          </a:prstGeom>
        </p:spPr>
      </p:pic>
      <p:pic>
        <p:nvPicPr>
          <p:cNvPr id="14" name="図 13">
            <a:extLst>
              <a:ext uri="{FF2B5EF4-FFF2-40B4-BE49-F238E27FC236}">
                <a16:creationId xmlns:a16="http://schemas.microsoft.com/office/drawing/2014/main" id="{CDA26041-0CC0-4D4A-BE37-765B160FA6B2}"/>
              </a:ext>
            </a:extLst>
          </p:cNvPr>
          <p:cNvPicPr>
            <a:picLocks noChangeAspect="1"/>
          </p:cNvPicPr>
          <p:nvPr/>
        </p:nvPicPr>
        <p:blipFill rotWithShape="1">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6910631" y="5025843"/>
            <a:ext cx="2611931" cy="1762961"/>
          </a:xfrm>
          <a:prstGeom prst="rect">
            <a:avLst/>
          </a:prstGeom>
        </p:spPr>
      </p:pic>
      <p:sp>
        <p:nvSpPr>
          <p:cNvPr id="6" name="スライド番号プレースホルダー 5">
            <a:extLst>
              <a:ext uri="{FF2B5EF4-FFF2-40B4-BE49-F238E27FC236}">
                <a16:creationId xmlns:a16="http://schemas.microsoft.com/office/drawing/2014/main" id="{EB0602B3-E688-4C36-B722-D6F732EBFF62}"/>
              </a:ext>
            </a:extLst>
          </p:cNvPr>
          <p:cNvSpPr>
            <a:spLocks noGrp="1"/>
          </p:cNvSpPr>
          <p:nvPr>
            <p:ph type="sldNum" sz="quarter" idx="12"/>
          </p:nvPr>
        </p:nvSpPr>
        <p:spPr/>
        <p:txBody>
          <a:bodyPr/>
          <a:lstStyle/>
          <a:p>
            <a:r>
              <a:rPr kumimoji="1" lang="en-US" altLang="ja-JP" dirty="0"/>
              <a:t>10</a:t>
            </a:r>
          </a:p>
        </p:txBody>
      </p:sp>
    </p:spTree>
    <p:extLst>
      <p:ext uri="{BB962C8B-B14F-4D97-AF65-F5344CB8AC3E}">
        <p14:creationId xmlns:p14="http://schemas.microsoft.com/office/powerpoint/2010/main" val="657189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図 29">
            <a:extLst>
              <a:ext uri="{FF2B5EF4-FFF2-40B4-BE49-F238E27FC236}">
                <a16:creationId xmlns:a16="http://schemas.microsoft.com/office/drawing/2014/main" id="{B3D775EC-E856-489F-9497-7017BE3DC5B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84262" y="4502414"/>
            <a:ext cx="3275934" cy="2173023"/>
          </a:xfrm>
          <a:prstGeom prst="rect">
            <a:avLst/>
          </a:prstGeom>
        </p:spPr>
      </p:pic>
      <p:sp>
        <p:nvSpPr>
          <p:cNvPr id="34" name="思考の吹き出し: 雲形 33">
            <a:extLst>
              <a:ext uri="{FF2B5EF4-FFF2-40B4-BE49-F238E27FC236}">
                <a16:creationId xmlns:a16="http://schemas.microsoft.com/office/drawing/2014/main" id="{663072FE-2405-4407-93FE-9EFC2B282689}"/>
              </a:ext>
            </a:extLst>
          </p:cNvPr>
          <p:cNvSpPr/>
          <p:nvPr/>
        </p:nvSpPr>
        <p:spPr>
          <a:xfrm>
            <a:off x="598333" y="4088483"/>
            <a:ext cx="7733606" cy="664261"/>
          </a:xfrm>
          <a:prstGeom prst="cloudCallout">
            <a:avLst>
              <a:gd name="adj1" fmla="val 13340"/>
              <a:gd name="adj2" fmla="val -70147"/>
            </a:avLst>
          </a:prstGeom>
          <a:solidFill>
            <a:schemeClr val="accent6">
              <a:lumMod val="20000"/>
              <a:lumOff val="8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p:cNvSpPr txBox="1"/>
          <p:nvPr/>
        </p:nvSpPr>
        <p:spPr>
          <a:xfrm>
            <a:off x="431810" y="3310653"/>
            <a:ext cx="7689634" cy="769441"/>
          </a:xfrm>
          <a:prstGeom prst="rect">
            <a:avLst/>
          </a:prstGeom>
          <a:noFill/>
          <a:ln w="19050">
            <a:solidFill>
              <a:srgbClr val="0000FF"/>
            </a:solidFill>
          </a:ln>
        </p:spPr>
        <p:txBody>
          <a:bodyPr wrap="square" rtlCol="0">
            <a:spAutoFit/>
          </a:bodyPr>
          <a:lstStyle>
            <a:defPPr>
              <a:defRPr lang="ja-JP"/>
            </a:defPPr>
            <a:lvl1pPr>
              <a:defRPr sz="2400">
                <a:solidFill>
                  <a:srgbClr val="0000FF"/>
                </a:solidFill>
                <a:latin typeface="+mn-ea"/>
              </a:defRPr>
            </a:lvl1pPr>
          </a:lstStyle>
          <a:p>
            <a:r>
              <a:rPr lang="ja-JP" altLang="en-US" sz="2000">
                <a:solidFill>
                  <a:schemeClr val="tx1"/>
                </a:solidFill>
              </a:rPr>
              <a:t>●避難確保計画をもとに噴火等を想定して、事前に繰り返し訓練を</a:t>
            </a:r>
            <a:endParaRPr lang="en-US" altLang="ja-JP" sz="2000">
              <a:solidFill>
                <a:schemeClr val="tx1"/>
              </a:solidFill>
            </a:endParaRPr>
          </a:p>
          <a:p>
            <a:r>
              <a:rPr lang="ja-JP" altLang="en-US" sz="2000">
                <a:solidFill>
                  <a:schemeClr val="tx1"/>
                </a:solidFill>
              </a:rPr>
              <a:t>　　行い、いざというときに慌てずに</a:t>
            </a:r>
            <a:r>
              <a:rPr lang="ja-JP" altLang="en-US">
                <a:solidFill>
                  <a:srgbClr val="FF0000"/>
                </a:solidFill>
                <a:latin typeface="HGP創英角ﾎﾟｯﾌﾟ体" panose="040B0A00000000000000" pitchFamily="50" charset="-128"/>
                <a:ea typeface="HGP創英角ﾎﾟｯﾌﾟ体" panose="040B0A00000000000000" pitchFamily="50" charset="-128"/>
              </a:rPr>
              <a:t>安全を確保</a:t>
            </a:r>
            <a:r>
              <a:rPr lang="ja-JP" altLang="en-US" sz="2000">
                <a:solidFill>
                  <a:schemeClr val="tx1"/>
                </a:solidFill>
              </a:rPr>
              <a:t>できるようにする。</a:t>
            </a:r>
          </a:p>
        </p:txBody>
      </p:sp>
      <p:sp>
        <p:nvSpPr>
          <p:cNvPr id="40" name="テキスト ボックス 39">
            <a:extLst>
              <a:ext uri="{FF2B5EF4-FFF2-40B4-BE49-F238E27FC236}">
                <a16:creationId xmlns:a16="http://schemas.microsoft.com/office/drawing/2014/main" id="{C845E496-8055-4B91-B64F-D5BE5129C7EC}"/>
              </a:ext>
            </a:extLst>
          </p:cNvPr>
          <p:cNvSpPr txBox="1"/>
          <p:nvPr/>
        </p:nvSpPr>
        <p:spPr>
          <a:xfrm>
            <a:off x="431809" y="2153393"/>
            <a:ext cx="7689634" cy="1077218"/>
          </a:xfrm>
          <a:prstGeom prst="rect">
            <a:avLst/>
          </a:prstGeom>
          <a:noFill/>
          <a:ln w="19050">
            <a:solidFill>
              <a:srgbClr val="0000FF"/>
            </a:solidFill>
          </a:ln>
        </p:spPr>
        <p:txBody>
          <a:bodyPr wrap="square" rtlCol="0">
            <a:spAutoFit/>
          </a:bodyPr>
          <a:lstStyle>
            <a:defPPr>
              <a:defRPr lang="ja-JP"/>
            </a:defPPr>
            <a:lvl1pPr>
              <a:defRPr sz="2400">
                <a:solidFill>
                  <a:srgbClr val="0000FF"/>
                </a:solidFill>
                <a:latin typeface="+mn-ea"/>
              </a:defRPr>
            </a:lvl1pPr>
          </a:lstStyle>
          <a:p>
            <a:r>
              <a:rPr lang="ja-JP" altLang="en-US" sz="2000">
                <a:solidFill>
                  <a:schemeClr val="tx1"/>
                </a:solidFill>
              </a:rPr>
              <a:t>●市町村等の「火山避難計画」等をもとに施設の「避難確保計画」</a:t>
            </a:r>
            <a:endParaRPr lang="en-US" altLang="ja-JP" sz="2000">
              <a:solidFill>
                <a:schemeClr val="tx1"/>
              </a:solidFill>
            </a:endParaRPr>
          </a:p>
          <a:p>
            <a:r>
              <a:rPr lang="ja-JP" altLang="en-US" sz="2000">
                <a:solidFill>
                  <a:schemeClr val="tx1"/>
                </a:solidFill>
              </a:rPr>
              <a:t>　を作成し、従業員や利用者、周辺の滞在者等の</a:t>
            </a:r>
            <a:r>
              <a:rPr lang="ja-JP" altLang="en-US">
                <a:solidFill>
                  <a:srgbClr val="FF0000"/>
                </a:solidFill>
                <a:latin typeface="HGP創英角ﾎﾟｯﾌﾟ体" panose="040B0A00000000000000" pitchFamily="50" charset="-128"/>
                <a:ea typeface="HGP創英角ﾎﾟｯﾌﾟ体" panose="040B0A00000000000000" pitchFamily="50" charset="-128"/>
              </a:rPr>
              <a:t>安全を確保</a:t>
            </a:r>
            <a:r>
              <a:rPr lang="ja-JP" altLang="en-US" sz="2000">
                <a:solidFill>
                  <a:schemeClr val="tx1"/>
                </a:solidFill>
              </a:rPr>
              <a:t>で</a:t>
            </a:r>
            <a:endParaRPr lang="en-US" altLang="ja-JP" sz="2000">
              <a:solidFill>
                <a:schemeClr val="tx1"/>
              </a:solidFill>
            </a:endParaRPr>
          </a:p>
          <a:p>
            <a:r>
              <a:rPr lang="ja-JP" altLang="en-US" sz="2000">
                <a:solidFill>
                  <a:schemeClr val="tx1"/>
                </a:solidFill>
              </a:rPr>
              <a:t>　きるようにする。</a:t>
            </a:r>
          </a:p>
        </p:txBody>
      </p:sp>
      <p:sp>
        <p:nvSpPr>
          <p:cNvPr id="5" name="テキスト ボックス 4">
            <a:extLst>
              <a:ext uri="{FF2B5EF4-FFF2-40B4-BE49-F238E27FC236}">
                <a16:creationId xmlns:a16="http://schemas.microsoft.com/office/drawing/2014/main" id="{455FAD8D-FF79-4685-B506-7EE7FC9D60B0}"/>
              </a:ext>
            </a:extLst>
          </p:cNvPr>
          <p:cNvSpPr txBox="1"/>
          <p:nvPr/>
        </p:nvSpPr>
        <p:spPr>
          <a:xfrm>
            <a:off x="1" y="0"/>
            <a:ext cx="9906000" cy="584775"/>
          </a:xfrm>
          <a:prstGeom prst="rect">
            <a:avLst/>
          </a:prstGeom>
          <a:solidFill>
            <a:srgbClr val="1212E0"/>
          </a:solidFill>
        </p:spPr>
        <p:txBody>
          <a:bodyPr wrap="square" rtlCol="0">
            <a:spAutoFit/>
          </a:bodyPr>
          <a:lstStyle/>
          <a:p>
            <a:r>
              <a:rPr lang="ja-JP" altLang="en-US" sz="3200">
                <a:solidFill>
                  <a:schemeClr val="bg1"/>
                </a:solidFill>
                <a:latin typeface="HGS創英角ｺﾞｼｯｸUB" panose="020B0900000000000000" pitchFamily="50" charset="-128"/>
                <a:ea typeface="HGS創英角ｺﾞｼｯｸUB" panose="020B0900000000000000" pitchFamily="50" charset="-128"/>
              </a:rPr>
              <a:t>避難促進施設の役割</a:t>
            </a:r>
            <a:endParaRPr lang="zh-TW" altLang="en-US" sz="3200">
              <a:solidFill>
                <a:schemeClr val="bg1"/>
              </a:solidFill>
              <a:latin typeface="HGS創英角ｺﾞｼｯｸUB" panose="020B0900000000000000" pitchFamily="50" charset="-128"/>
              <a:ea typeface="HGS創英角ｺﾞｼｯｸUB" panose="020B0900000000000000" pitchFamily="50" charset="-128"/>
            </a:endParaRPr>
          </a:p>
        </p:txBody>
      </p:sp>
      <p:sp>
        <p:nvSpPr>
          <p:cNvPr id="4" name="テキスト ボックス 3"/>
          <p:cNvSpPr txBox="1"/>
          <p:nvPr/>
        </p:nvSpPr>
        <p:spPr>
          <a:xfrm>
            <a:off x="495029" y="774586"/>
            <a:ext cx="8915942" cy="1138773"/>
          </a:xfrm>
          <a:prstGeom prst="rect">
            <a:avLst/>
          </a:prstGeom>
          <a:noFill/>
          <a:ln>
            <a:noFill/>
          </a:ln>
        </p:spPr>
        <p:txBody>
          <a:bodyPr wrap="square" rtlCol="0">
            <a:spAutoFit/>
          </a:bodyPr>
          <a:lstStyle>
            <a:defPPr>
              <a:defRPr lang="ja-JP"/>
            </a:defPPr>
            <a:lvl1pPr>
              <a:defRPr sz="2400">
                <a:latin typeface="+mn-ea"/>
              </a:defRPr>
            </a:lvl1pPr>
          </a:lstStyle>
          <a:p>
            <a:endParaRPr lang="en-US" altLang="ja-JP" dirty="0"/>
          </a:p>
          <a:p>
            <a:r>
              <a:rPr lang="ja-JP" altLang="en-US" sz="2200" dirty="0"/>
              <a:t>登山者、観光客、住民等の施設利用者等の安全を確保するために、施設</a:t>
            </a:r>
            <a:endParaRPr lang="en-US" altLang="ja-JP" sz="2200" dirty="0"/>
          </a:p>
          <a:p>
            <a:r>
              <a:rPr lang="ja-JP" altLang="en-US" sz="2200" dirty="0"/>
              <a:t>利用者に、噴火警報や避難指示等の各種情報を伝達し、避難誘導を行う。</a:t>
            </a:r>
            <a:endParaRPr lang="en-US" altLang="ja-JP" sz="2200" dirty="0"/>
          </a:p>
        </p:txBody>
      </p:sp>
      <p:grpSp>
        <p:nvGrpSpPr>
          <p:cNvPr id="8" name="グループ化 7">
            <a:extLst>
              <a:ext uri="{FF2B5EF4-FFF2-40B4-BE49-F238E27FC236}">
                <a16:creationId xmlns:a16="http://schemas.microsoft.com/office/drawing/2014/main" id="{C9B2B582-4862-4722-86A4-14A54B746E13}"/>
              </a:ext>
            </a:extLst>
          </p:cNvPr>
          <p:cNvGrpSpPr/>
          <p:nvPr/>
        </p:nvGrpSpPr>
        <p:grpSpPr>
          <a:xfrm rot="21063976">
            <a:off x="7652972" y="1954821"/>
            <a:ext cx="954088" cy="1219201"/>
            <a:chOff x="7502973" y="2213343"/>
            <a:chExt cx="954088" cy="1219201"/>
          </a:xfrm>
        </p:grpSpPr>
        <p:sp>
          <p:nvSpPr>
            <p:cNvPr id="10" name="Rectangle 5"/>
            <p:cNvSpPr>
              <a:spLocks noChangeArrowheads="1"/>
            </p:cNvSpPr>
            <p:nvPr/>
          </p:nvSpPr>
          <p:spPr bwMode="auto">
            <a:xfrm>
              <a:off x="7502973" y="2287956"/>
              <a:ext cx="892175" cy="1144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 name="Rectangle 6"/>
            <p:cNvSpPr>
              <a:spLocks noChangeArrowheads="1"/>
            </p:cNvSpPr>
            <p:nvPr/>
          </p:nvSpPr>
          <p:spPr bwMode="auto">
            <a:xfrm>
              <a:off x="7502973" y="2287956"/>
              <a:ext cx="892175" cy="1144588"/>
            </a:xfrm>
            <a:prstGeom prst="rect">
              <a:avLst/>
            </a:pr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Rectangle 7"/>
            <p:cNvSpPr>
              <a:spLocks noChangeArrowheads="1"/>
            </p:cNvSpPr>
            <p:nvPr/>
          </p:nvSpPr>
          <p:spPr bwMode="auto">
            <a:xfrm>
              <a:off x="7541073" y="2251443"/>
              <a:ext cx="879475" cy="1143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 name="Rectangle 8"/>
            <p:cNvSpPr>
              <a:spLocks noChangeArrowheads="1"/>
            </p:cNvSpPr>
            <p:nvPr/>
          </p:nvSpPr>
          <p:spPr bwMode="auto">
            <a:xfrm>
              <a:off x="7541073" y="2251443"/>
              <a:ext cx="879475" cy="1143000"/>
            </a:xfrm>
            <a:prstGeom prst="rect">
              <a:avLst/>
            </a:pr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 name="Rectangle 9"/>
            <p:cNvSpPr>
              <a:spLocks noChangeArrowheads="1"/>
            </p:cNvSpPr>
            <p:nvPr/>
          </p:nvSpPr>
          <p:spPr bwMode="auto">
            <a:xfrm>
              <a:off x="7566473" y="2213343"/>
              <a:ext cx="890588" cy="1143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 name="Rectangle 10"/>
            <p:cNvSpPr>
              <a:spLocks noChangeArrowheads="1"/>
            </p:cNvSpPr>
            <p:nvPr/>
          </p:nvSpPr>
          <p:spPr bwMode="auto">
            <a:xfrm>
              <a:off x="7566473" y="2213343"/>
              <a:ext cx="890588" cy="1143000"/>
            </a:xfrm>
            <a:prstGeom prst="rect">
              <a:avLst/>
            </a:pr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 name="Rectangle 11"/>
            <p:cNvSpPr>
              <a:spLocks noChangeArrowheads="1"/>
            </p:cNvSpPr>
            <p:nvPr/>
          </p:nvSpPr>
          <p:spPr bwMode="auto">
            <a:xfrm>
              <a:off x="7668073" y="2345106"/>
              <a:ext cx="5143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1" i="0" u="none" strike="noStrike" cap="none" normalizeH="0" baseline="0">
                  <a:ln>
                    <a:noFill/>
                  </a:ln>
                  <a:solidFill>
                    <a:srgbClr val="000000"/>
                  </a:solidFill>
                  <a:effectLst/>
                  <a:latin typeface="游ゴシック" panose="020B0400000000000000" pitchFamily="50" charset="-128"/>
                  <a:ea typeface="游ゴシック" panose="020B0400000000000000" pitchFamily="50" charset="-128"/>
                </a:rPr>
                <a:t>〇〇火山</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7" name="Rectangle 12"/>
            <p:cNvSpPr>
              <a:spLocks noChangeArrowheads="1"/>
            </p:cNvSpPr>
            <p:nvPr/>
          </p:nvSpPr>
          <p:spPr bwMode="auto">
            <a:xfrm>
              <a:off x="7668073" y="2559418"/>
              <a:ext cx="5143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1" i="0" u="none" strike="noStrike" cap="none" normalizeH="0" baseline="0">
                  <a:ln>
                    <a:noFill/>
                  </a:ln>
                  <a:solidFill>
                    <a:srgbClr val="000000"/>
                  </a:solidFill>
                  <a:effectLst/>
                  <a:latin typeface="游ゴシック" panose="020B0400000000000000" pitchFamily="50" charset="-128"/>
                  <a:ea typeface="游ゴシック" panose="020B0400000000000000" pitchFamily="50" charset="-128"/>
                </a:rPr>
                <a:t>避難計画</a:t>
              </a:r>
              <a:endParaRPr kumimoji="0" lang="ja-JP" altLang="ja-JP" sz="1800" b="0" i="0" u="none" strike="noStrike" cap="none" normalizeH="0" baseline="0">
                <a:ln>
                  <a:noFill/>
                </a:ln>
                <a:solidFill>
                  <a:schemeClr val="tx1"/>
                </a:solidFill>
                <a:effectLst/>
                <a:latin typeface="Arial" panose="020B0604020202020204" pitchFamily="34" charset="0"/>
              </a:endParaRPr>
            </a:p>
          </p:txBody>
        </p:sp>
      </p:grpSp>
      <p:grpSp>
        <p:nvGrpSpPr>
          <p:cNvPr id="28" name="グループ化 27">
            <a:extLst>
              <a:ext uri="{FF2B5EF4-FFF2-40B4-BE49-F238E27FC236}">
                <a16:creationId xmlns:a16="http://schemas.microsoft.com/office/drawing/2014/main" id="{34FFDC3E-622C-4E36-AB8C-23011889D4C2}"/>
              </a:ext>
            </a:extLst>
          </p:cNvPr>
          <p:cNvGrpSpPr/>
          <p:nvPr/>
        </p:nvGrpSpPr>
        <p:grpSpPr>
          <a:xfrm rot="21042782">
            <a:off x="8497712" y="3265683"/>
            <a:ext cx="1241003" cy="1450788"/>
            <a:chOff x="8574321" y="3419154"/>
            <a:chExt cx="1279181" cy="1495426"/>
          </a:xfrm>
        </p:grpSpPr>
        <p:sp>
          <p:nvSpPr>
            <p:cNvPr id="18" name="Rectangle 13"/>
            <p:cNvSpPr>
              <a:spLocks noChangeArrowheads="1"/>
            </p:cNvSpPr>
            <p:nvPr/>
          </p:nvSpPr>
          <p:spPr bwMode="auto">
            <a:xfrm>
              <a:off x="8574321" y="3519167"/>
              <a:ext cx="1079500" cy="13954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Rectangle 14"/>
            <p:cNvSpPr>
              <a:spLocks noChangeArrowheads="1"/>
            </p:cNvSpPr>
            <p:nvPr/>
          </p:nvSpPr>
          <p:spPr bwMode="auto">
            <a:xfrm>
              <a:off x="8574321" y="3519167"/>
              <a:ext cx="1079500" cy="1395413"/>
            </a:xfrm>
            <a:prstGeom prst="rect">
              <a:avLst/>
            </a:pr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Rectangle 15"/>
            <p:cNvSpPr>
              <a:spLocks noChangeArrowheads="1"/>
            </p:cNvSpPr>
            <p:nvPr/>
          </p:nvSpPr>
          <p:spPr bwMode="auto">
            <a:xfrm>
              <a:off x="8610834" y="3469954"/>
              <a:ext cx="1081088" cy="13938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Rectangle 16"/>
            <p:cNvSpPr>
              <a:spLocks noChangeArrowheads="1"/>
            </p:cNvSpPr>
            <p:nvPr/>
          </p:nvSpPr>
          <p:spPr bwMode="auto">
            <a:xfrm>
              <a:off x="8610834" y="3469954"/>
              <a:ext cx="1081088" cy="1393825"/>
            </a:xfrm>
            <a:prstGeom prst="rect">
              <a:avLst/>
            </a:pr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Rectangle 17"/>
            <p:cNvSpPr>
              <a:spLocks noChangeArrowheads="1"/>
            </p:cNvSpPr>
            <p:nvPr/>
          </p:nvSpPr>
          <p:spPr bwMode="auto">
            <a:xfrm>
              <a:off x="8648934" y="3419154"/>
              <a:ext cx="1081088" cy="139541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4" name="Rectangle 18"/>
            <p:cNvSpPr>
              <a:spLocks noChangeArrowheads="1"/>
            </p:cNvSpPr>
            <p:nvPr/>
          </p:nvSpPr>
          <p:spPr bwMode="auto">
            <a:xfrm>
              <a:off x="8648934" y="3419154"/>
              <a:ext cx="1081088" cy="1395413"/>
            </a:xfrm>
            <a:prstGeom prst="rect">
              <a:avLst/>
            </a:prstGeom>
            <a:noFill/>
            <a:ln w="285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Rectangle 19"/>
            <p:cNvSpPr>
              <a:spLocks noChangeArrowheads="1"/>
            </p:cNvSpPr>
            <p:nvPr/>
          </p:nvSpPr>
          <p:spPr bwMode="auto">
            <a:xfrm>
              <a:off x="8879396" y="3701481"/>
              <a:ext cx="740241" cy="222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1" i="0" u="none" strike="noStrike" cap="none" normalizeH="0" baseline="0">
                  <a:ln>
                    <a:noFill/>
                  </a:ln>
                  <a:solidFill>
                    <a:srgbClr val="000000"/>
                  </a:solidFill>
                  <a:effectLst/>
                  <a:latin typeface="游ゴシック" panose="020B0400000000000000" pitchFamily="50" charset="-128"/>
                  <a:ea typeface="游ゴシック" panose="020B0400000000000000" pitchFamily="50" charset="-128"/>
                </a:rPr>
                <a:t>〇〇</a:t>
              </a:r>
              <a:r>
                <a:rPr kumimoji="0" lang="ja-JP" altLang="en-US" sz="1400" b="1" i="0" u="none" strike="noStrike" cap="none" normalizeH="0" baseline="0">
                  <a:ln>
                    <a:noFill/>
                  </a:ln>
                  <a:solidFill>
                    <a:srgbClr val="000000"/>
                  </a:solidFill>
                  <a:effectLst/>
                  <a:latin typeface="游ゴシック" panose="020B0400000000000000" pitchFamily="50" charset="-128"/>
                  <a:ea typeface="游ゴシック" panose="020B0400000000000000" pitchFamily="50" charset="-128"/>
                </a:rPr>
                <a:t>小屋</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6" name="Rectangle 20"/>
            <p:cNvSpPr>
              <a:spLocks noChangeArrowheads="1"/>
            </p:cNvSpPr>
            <p:nvPr/>
          </p:nvSpPr>
          <p:spPr bwMode="auto">
            <a:xfrm>
              <a:off x="8731656" y="3942766"/>
              <a:ext cx="1121846" cy="190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1" i="0" u="none" strike="noStrike" cap="none" normalizeH="0" baseline="0">
                  <a:ln>
                    <a:noFill/>
                  </a:ln>
                  <a:solidFill>
                    <a:srgbClr val="000000"/>
                  </a:solidFill>
                  <a:effectLst/>
                  <a:latin typeface="游ゴシック" panose="020B0400000000000000" pitchFamily="50" charset="-128"/>
                  <a:ea typeface="游ゴシック" panose="020B0400000000000000" pitchFamily="50" charset="-128"/>
                </a:rPr>
                <a:t>避難確保計画</a:t>
              </a:r>
              <a:endParaRPr kumimoji="0" lang="ja-JP" altLang="ja-JP" sz="1600" b="0" i="0" u="none" strike="noStrike" cap="none" normalizeH="0" baseline="0">
                <a:ln>
                  <a:noFill/>
                </a:ln>
                <a:solidFill>
                  <a:schemeClr val="tx1"/>
                </a:solidFill>
                <a:effectLst/>
                <a:latin typeface="Arial" panose="020B0604020202020204" pitchFamily="34" charset="0"/>
              </a:endParaRPr>
            </a:p>
          </p:txBody>
        </p:sp>
      </p:grpSp>
      <p:sp>
        <p:nvSpPr>
          <p:cNvPr id="31" name="テキスト ボックス 30"/>
          <p:cNvSpPr txBox="1"/>
          <p:nvPr/>
        </p:nvSpPr>
        <p:spPr>
          <a:xfrm>
            <a:off x="8711352" y="2095735"/>
            <a:ext cx="1088362" cy="954107"/>
          </a:xfrm>
          <a:prstGeom prst="rect">
            <a:avLst/>
          </a:prstGeom>
          <a:noFill/>
        </p:spPr>
        <p:txBody>
          <a:bodyPr wrap="square" rtlCol="0">
            <a:spAutoFit/>
          </a:bodyPr>
          <a:lstStyle/>
          <a:p>
            <a:r>
              <a:rPr kumimoji="1" lang="ja-JP" altLang="en-US" sz="1400" b="1">
                <a:solidFill>
                  <a:schemeClr val="accent2"/>
                </a:solidFill>
              </a:rPr>
              <a:t>施設にあわせた具体的な内容を記載する</a:t>
            </a:r>
          </a:p>
        </p:txBody>
      </p:sp>
      <p:sp>
        <p:nvSpPr>
          <p:cNvPr id="35" name="矢印: 下 34">
            <a:extLst>
              <a:ext uri="{FF2B5EF4-FFF2-40B4-BE49-F238E27FC236}">
                <a16:creationId xmlns:a16="http://schemas.microsoft.com/office/drawing/2014/main" id="{0D0C1D93-0095-4F2D-80C2-F33585C3E88F}"/>
              </a:ext>
            </a:extLst>
          </p:cNvPr>
          <p:cNvSpPr/>
          <p:nvPr/>
        </p:nvSpPr>
        <p:spPr>
          <a:xfrm>
            <a:off x="4202452" y="1890160"/>
            <a:ext cx="511412" cy="226932"/>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テキスト ボックス 36">
            <a:extLst>
              <a:ext uri="{FF2B5EF4-FFF2-40B4-BE49-F238E27FC236}">
                <a16:creationId xmlns:a16="http://schemas.microsoft.com/office/drawing/2014/main" id="{8F8BAF3F-43F0-43A7-8997-61B6871B1433}"/>
              </a:ext>
            </a:extLst>
          </p:cNvPr>
          <p:cNvSpPr txBox="1"/>
          <p:nvPr/>
        </p:nvSpPr>
        <p:spPr>
          <a:xfrm>
            <a:off x="19050" y="683452"/>
            <a:ext cx="9864000" cy="461665"/>
          </a:xfrm>
          <a:prstGeom prst="rect">
            <a:avLst/>
          </a:prstGeom>
          <a:noFill/>
          <a:ln>
            <a:solidFill>
              <a:srgbClr val="0000FF"/>
            </a:solidFill>
          </a:ln>
        </p:spPr>
        <p:txBody>
          <a:bodyPr wrap="square" rtlCol="0">
            <a:spAutoFit/>
          </a:bodyPr>
          <a:lstStyle/>
          <a:p>
            <a:r>
              <a:rPr lang="ja-JP" altLang="en-US" sz="2400">
                <a:solidFill>
                  <a:srgbClr val="0000FF"/>
                </a:solidFill>
                <a:latin typeface="+mn-ea"/>
              </a:rPr>
              <a:t>役割</a:t>
            </a:r>
            <a:endParaRPr lang="en-US" altLang="ja-JP" sz="2400">
              <a:solidFill>
                <a:srgbClr val="0000FF"/>
              </a:solidFill>
              <a:latin typeface="+mn-ea"/>
            </a:endParaRPr>
          </a:p>
        </p:txBody>
      </p:sp>
      <p:sp>
        <p:nvSpPr>
          <p:cNvPr id="38" name="正方形/長方形 37">
            <a:extLst>
              <a:ext uri="{FF2B5EF4-FFF2-40B4-BE49-F238E27FC236}">
                <a16:creationId xmlns:a16="http://schemas.microsoft.com/office/drawing/2014/main" id="{7F44533B-3994-4143-A1FF-10AC9601C8C2}"/>
              </a:ext>
            </a:extLst>
          </p:cNvPr>
          <p:cNvSpPr/>
          <p:nvPr/>
        </p:nvSpPr>
        <p:spPr>
          <a:xfrm>
            <a:off x="21000" y="683321"/>
            <a:ext cx="9864000" cy="6063708"/>
          </a:xfrm>
          <a:prstGeom prst="rect">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矢印: 折線 19">
            <a:extLst>
              <a:ext uri="{FF2B5EF4-FFF2-40B4-BE49-F238E27FC236}">
                <a16:creationId xmlns:a16="http://schemas.microsoft.com/office/drawing/2014/main" id="{999EDFD6-B338-4F6F-929A-B0CACB515282}"/>
              </a:ext>
            </a:extLst>
          </p:cNvPr>
          <p:cNvSpPr/>
          <p:nvPr/>
        </p:nvSpPr>
        <p:spPr>
          <a:xfrm rot="5400000">
            <a:off x="8290596" y="2849501"/>
            <a:ext cx="601766" cy="540000"/>
          </a:xfrm>
          <a:prstGeom prst="bentArrow">
            <a:avLst/>
          </a:prstGeom>
          <a:solidFill>
            <a:srgbClr val="FF9933"/>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9" name="テキスト ボックス 28">
            <a:extLst>
              <a:ext uri="{FF2B5EF4-FFF2-40B4-BE49-F238E27FC236}">
                <a16:creationId xmlns:a16="http://schemas.microsoft.com/office/drawing/2014/main" id="{B1FDCFB2-BEE6-4A68-8E46-04F94BE2EC9E}"/>
              </a:ext>
            </a:extLst>
          </p:cNvPr>
          <p:cNvSpPr txBox="1"/>
          <p:nvPr/>
        </p:nvSpPr>
        <p:spPr>
          <a:xfrm rot="1051315">
            <a:off x="7198479" y="5007702"/>
            <a:ext cx="1477542" cy="230832"/>
          </a:xfrm>
          <a:prstGeom prst="rect">
            <a:avLst/>
          </a:prstGeom>
          <a:noFill/>
        </p:spPr>
        <p:txBody>
          <a:bodyPr wrap="square" rtlCol="0">
            <a:spAutoFit/>
          </a:bodyPr>
          <a:lstStyle/>
          <a:p>
            <a:r>
              <a:rPr kumimoji="1" lang="ja-JP" altLang="en-US" sz="900" b="1"/>
              <a:t>○○火山が噴火･･･</a:t>
            </a:r>
          </a:p>
        </p:txBody>
      </p:sp>
      <p:pic>
        <p:nvPicPr>
          <p:cNvPr id="9" name="図 8">
            <a:extLst>
              <a:ext uri="{FF2B5EF4-FFF2-40B4-BE49-F238E27FC236}">
                <a16:creationId xmlns:a16="http://schemas.microsoft.com/office/drawing/2014/main" id="{76C3BB1A-BE1B-4DE6-970C-6D3A6313FB1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23089" y="4752744"/>
            <a:ext cx="3769411" cy="1942220"/>
          </a:xfrm>
          <a:prstGeom prst="rect">
            <a:avLst/>
          </a:prstGeom>
        </p:spPr>
      </p:pic>
      <p:sp>
        <p:nvSpPr>
          <p:cNvPr id="33" name="テキスト ボックス 32">
            <a:extLst>
              <a:ext uri="{FF2B5EF4-FFF2-40B4-BE49-F238E27FC236}">
                <a16:creationId xmlns:a16="http://schemas.microsoft.com/office/drawing/2014/main" id="{14724D14-C022-448A-97F2-2A37E22329E2}"/>
              </a:ext>
            </a:extLst>
          </p:cNvPr>
          <p:cNvSpPr txBox="1"/>
          <p:nvPr/>
        </p:nvSpPr>
        <p:spPr>
          <a:xfrm rot="-60000">
            <a:off x="927620" y="4201263"/>
            <a:ext cx="7815258" cy="430887"/>
          </a:xfrm>
          <a:prstGeom prst="rect">
            <a:avLst/>
          </a:prstGeom>
          <a:noFill/>
        </p:spPr>
        <p:txBody>
          <a:bodyPr wrap="square" rtlCol="0">
            <a:spAutoFit/>
          </a:bodyPr>
          <a:lstStyle/>
          <a:p>
            <a:r>
              <a:rPr kumimoji="1" lang="ja-JP" altLang="en-US" sz="2200">
                <a:solidFill>
                  <a:srgbClr val="FF0000"/>
                </a:solidFill>
                <a:latin typeface="HGP創英角ﾎﾟｯﾌﾟ体" panose="040B0A00000000000000" pitchFamily="50" charset="-128"/>
                <a:ea typeface="HGP創英角ﾎﾟｯﾌﾟ体" panose="040B0A00000000000000" pitchFamily="50" charset="-128"/>
              </a:rPr>
              <a:t>「安全」ならば安心</a:t>
            </a:r>
            <a:r>
              <a:rPr kumimoji="1" lang="ja-JP" altLang="en-US" sz="2200">
                <a:solidFill>
                  <a:schemeClr val="accent6">
                    <a:lumMod val="75000"/>
                  </a:schemeClr>
                </a:solidFill>
                <a:latin typeface="HGP創英角ﾎﾟｯﾌﾟ体" panose="040B0A00000000000000" pitchFamily="50" charset="-128"/>
                <a:ea typeface="HGP創英角ﾎﾟｯﾌﾟ体" panose="040B0A00000000000000" pitchFamily="50" charset="-128"/>
              </a:rPr>
              <a:t>できる。</a:t>
            </a:r>
            <a:r>
              <a:rPr kumimoji="1" lang="ja-JP" altLang="en-US" sz="2200">
                <a:solidFill>
                  <a:srgbClr val="FF0000"/>
                </a:solidFill>
                <a:latin typeface="HGP創英角ﾎﾟｯﾌﾟ体" panose="040B0A00000000000000" pitchFamily="50" charset="-128"/>
                <a:ea typeface="HGP創英角ﾎﾟｯﾌﾟ体" panose="040B0A00000000000000" pitchFamily="50" charset="-128"/>
              </a:rPr>
              <a:t>安心できれば笑顔で滞在</a:t>
            </a:r>
            <a:r>
              <a:rPr kumimoji="1" lang="ja-JP" altLang="en-US" sz="2200">
                <a:solidFill>
                  <a:schemeClr val="accent6">
                    <a:lumMod val="75000"/>
                  </a:schemeClr>
                </a:solidFill>
                <a:latin typeface="HGP創英角ﾎﾟｯﾌﾟ体" panose="040B0A00000000000000" pitchFamily="50" charset="-128"/>
                <a:ea typeface="HGP創英角ﾎﾟｯﾌﾟ体" panose="040B0A00000000000000" pitchFamily="50" charset="-128"/>
              </a:rPr>
              <a:t>できる。</a:t>
            </a:r>
          </a:p>
        </p:txBody>
      </p:sp>
      <p:sp>
        <p:nvSpPr>
          <p:cNvPr id="43" name="テキスト ボックス 42">
            <a:extLst>
              <a:ext uri="{FF2B5EF4-FFF2-40B4-BE49-F238E27FC236}">
                <a16:creationId xmlns:a16="http://schemas.microsoft.com/office/drawing/2014/main" id="{52973F2E-321A-4F75-AB74-09A298BDD539}"/>
              </a:ext>
            </a:extLst>
          </p:cNvPr>
          <p:cNvSpPr txBox="1"/>
          <p:nvPr/>
        </p:nvSpPr>
        <p:spPr>
          <a:xfrm rot="21480000">
            <a:off x="3568333" y="4683123"/>
            <a:ext cx="2889384" cy="830997"/>
          </a:xfrm>
          <a:prstGeom prst="rect">
            <a:avLst/>
          </a:prstGeom>
          <a:noFill/>
        </p:spPr>
        <p:txBody>
          <a:bodyPr wrap="square" rtlCol="0">
            <a:spAutoFit/>
          </a:bodyPr>
          <a:lstStyle/>
          <a:p>
            <a:pPr algn="ctr"/>
            <a:r>
              <a:rPr kumimoji="1" lang="ja-JP" altLang="en-US" sz="1600">
                <a:latin typeface="HGP創英角ﾎﾟｯﾌﾟ体" panose="040B0A00000000000000" pitchFamily="50" charset="-128"/>
                <a:ea typeface="HGP創英角ﾎﾟｯﾌﾟ体" panose="040B0A00000000000000" pitchFamily="50" charset="-128"/>
              </a:rPr>
              <a:t>「避難確保計画」を作成して、</a:t>
            </a:r>
            <a:endParaRPr kumimoji="1" lang="en-US" altLang="ja-JP" sz="1600">
              <a:latin typeface="HGP創英角ﾎﾟｯﾌﾟ体" panose="040B0A00000000000000" pitchFamily="50" charset="-128"/>
              <a:ea typeface="HGP創英角ﾎﾟｯﾌﾟ体" panose="040B0A00000000000000" pitchFamily="50" charset="-128"/>
            </a:endParaRPr>
          </a:p>
          <a:p>
            <a:pPr algn="ctr"/>
            <a:r>
              <a:rPr kumimoji="1" lang="ja-JP" altLang="en-US" sz="1600">
                <a:latin typeface="HGP創英角ﾎﾟｯﾌﾟ体" panose="040B0A00000000000000" pitchFamily="50" charset="-128"/>
                <a:ea typeface="HGP創英角ﾎﾟｯﾌﾟ体" panose="040B0A00000000000000" pitchFamily="50" charset="-128"/>
              </a:rPr>
              <a:t>訓練にも、本番にも</a:t>
            </a:r>
            <a:endParaRPr kumimoji="1" lang="en-US" altLang="ja-JP" sz="1600">
              <a:latin typeface="HGP創英角ﾎﾟｯﾌﾟ体" panose="040B0A00000000000000" pitchFamily="50" charset="-128"/>
              <a:ea typeface="HGP創英角ﾎﾟｯﾌﾟ体" panose="040B0A00000000000000" pitchFamily="50" charset="-128"/>
            </a:endParaRPr>
          </a:p>
          <a:p>
            <a:pPr algn="ctr"/>
            <a:r>
              <a:rPr kumimoji="1" lang="ja-JP" altLang="en-US" sz="1600">
                <a:latin typeface="HGP創英角ﾎﾟｯﾌﾟ体" panose="040B0A00000000000000" pitchFamily="50" charset="-128"/>
                <a:ea typeface="HGP創英角ﾎﾟｯﾌﾟ体" panose="040B0A00000000000000" pitchFamily="50" charset="-128"/>
              </a:rPr>
              <a:t>活用しましょう！</a:t>
            </a:r>
          </a:p>
        </p:txBody>
      </p:sp>
      <p:sp>
        <p:nvSpPr>
          <p:cNvPr id="3" name="スライド番号プレースホルダー 2">
            <a:extLst>
              <a:ext uri="{FF2B5EF4-FFF2-40B4-BE49-F238E27FC236}">
                <a16:creationId xmlns:a16="http://schemas.microsoft.com/office/drawing/2014/main" id="{041C141A-99F0-4620-93BD-419AA49D4A3E}"/>
              </a:ext>
            </a:extLst>
          </p:cNvPr>
          <p:cNvSpPr>
            <a:spLocks noGrp="1"/>
          </p:cNvSpPr>
          <p:nvPr>
            <p:ph type="sldNum" sz="quarter" idx="12"/>
          </p:nvPr>
        </p:nvSpPr>
        <p:spPr/>
        <p:txBody>
          <a:bodyPr/>
          <a:lstStyle/>
          <a:p>
            <a:r>
              <a:rPr kumimoji="1" lang="en-US" altLang="ja-JP" dirty="0"/>
              <a:t>11</a:t>
            </a:r>
            <a:endParaRPr kumimoji="1" lang="ja-JP" altLang="en-US" dirty="0"/>
          </a:p>
        </p:txBody>
      </p:sp>
    </p:spTree>
    <p:extLst>
      <p:ext uri="{BB962C8B-B14F-4D97-AF65-F5344CB8AC3E}">
        <p14:creationId xmlns:p14="http://schemas.microsoft.com/office/powerpoint/2010/main" val="3674094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テキスト ボックス 25">
            <a:extLst>
              <a:ext uri="{FF2B5EF4-FFF2-40B4-BE49-F238E27FC236}">
                <a16:creationId xmlns:a16="http://schemas.microsoft.com/office/drawing/2014/main" id="{455FAD8D-FF79-4685-B506-7EE7FC9D60B0}"/>
              </a:ext>
            </a:extLst>
          </p:cNvPr>
          <p:cNvSpPr txBox="1"/>
          <p:nvPr/>
        </p:nvSpPr>
        <p:spPr>
          <a:xfrm>
            <a:off x="0" y="637310"/>
            <a:ext cx="9906000" cy="584775"/>
          </a:xfrm>
          <a:prstGeom prst="rect">
            <a:avLst/>
          </a:prstGeom>
          <a:solidFill>
            <a:srgbClr val="1212E0"/>
          </a:solidFill>
        </p:spPr>
        <p:txBody>
          <a:bodyPr wrap="square" rtlCol="0">
            <a:spAutoFit/>
          </a:bodyPr>
          <a:lstStyle/>
          <a:p>
            <a:r>
              <a:rPr lang="ja-JP" altLang="en-US" sz="3200">
                <a:solidFill>
                  <a:schemeClr val="bg1"/>
                </a:solidFill>
                <a:latin typeface="HGS創英角ｺﾞｼｯｸUB" panose="020B0900000000000000" pitchFamily="50" charset="-128"/>
                <a:ea typeface="HGS創英角ｺﾞｼｯｸUB" panose="020B0900000000000000" pitchFamily="50" charset="-128"/>
              </a:rPr>
              <a:t>避難確保計画の作成に向けたスケジュール（案）</a:t>
            </a:r>
            <a:endParaRPr lang="zh-TW" altLang="en-US" sz="3200">
              <a:solidFill>
                <a:schemeClr val="bg1"/>
              </a:solidFill>
              <a:latin typeface="HGS創英角ｺﾞｼｯｸUB" panose="020B0900000000000000" pitchFamily="50" charset="-128"/>
              <a:ea typeface="HGS創英角ｺﾞｼｯｸUB" panose="020B0900000000000000" pitchFamily="50" charset="-128"/>
            </a:endParaRPr>
          </a:p>
        </p:txBody>
      </p:sp>
      <p:sp>
        <p:nvSpPr>
          <p:cNvPr id="4" name="正方形/長方形 3">
            <a:extLst>
              <a:ext uri="{FF2B5EF4-FFF2-40B4-BE49-F238E27FC236}">
                <a16:creationId xmlns:a16="http://schemas.microsoft.com/office/drawing/2014/main" id="{9F176974-B509-483F-9AB6-05A5355D1853}"/>
              </a:ext>
            </a:extLst>
          </p:cNvPr>
          <p:cNvSpPr/>
          <p:nvPr/>
        </p:nvSpPr>
        <p:spPr>
          <a:xfrm>
            <a:off x="838196" y="1421226"/>
            <a:ext cx="9079346" cy="4246355"/>
          </a:xfrm>
          <a:prstGeom prst="rect">
            <a:avLst/>
          </a:prstGeom>
        </p:spPr>
        <p:txBody>
          <a:bodyPr wrap="square">
            <a:spAutoFit/>
          </a:bodyPr>
          <a:lstStyle/>
          <a:p>
            <a:pPr indent="133350" algn="just">
              <a:lnSpc>
                <a:spcPct val="200000"/>
              </a:lnSpc>
              <a:spcAft>
                <a:spcPts val="0"/>
              </a:spcAft>
            </a:pPr>
            <a:r>
              <a:rPr lang="ja-JP" altLang="en-US" sz="2800" kern="100" dirty="0">
                <a:latin typeface="+mj-ea"/>
                <a:ea typeface="+mj-ea"/>
                <a:cs typeface="Times New Roman" panose="02020603050405020304" pitchFamily="18" charset="0"/>
              </a:rPr>
              <a:t>１）</a:t>
            </a:r>
            <a:r>
              <a:rPr lang="ja-JP" altLang="ja-JP" sz="2800" kern="100" dirty="0">
                <a:latin typeface="+mj-ea"/>
                <a:ea typeface="+mj-ea"/>
                <a:cs typeface="Times New Roman" panose="02020603050405020304" pitchFamily="18" charset="0"/>
              </a:rPr>
              <a:t>説明会の開催</a:t>
            </a:r>
            <a:r>
              <a:rPr lang="ja-JP" altLang="en-US" sz="2800" kern="100" dirty="0">
                <a:latin typeface="+mj-ea"/>
                <a:ea typeface="+mj-ea"/>
                <a:cs typeface="Times New Roman" panose="02020603050405020304" pitchFamily="18" charset="0"/>
              </a:rPr>
              <a:t>　　</a:t>
            </a:r>
            <a:r>
              <a:rPr lang="ja-JP" altLang="ja-JP" sz="2800" kern="100" dirty="0">
                <a:latin typeface="+mj-ea"/>
                <a:ea typeface="+mj-ea"/>
                <a:cs typeface="Times New Roman" panose="02020603050405020304" pitchFamily="18" charset="0"/>
              </a:rPr>
              <a:t>　　　　　　</a:t>
            </a:r>
            <a:r>
              <a:rPr lang="en-US" altLang="ja-JP" sz="2800" kern="100" dirty="0">
                <a:latin typeface="+mj-ea"/>
                <a:ea typeface="+mj-ea"/>
                <a:cs typeface="Times New Roman" panose="02020603050405020304" pitchFamily="18" charset="0"/>
              </a:rPr>
              <a:t>	</a:t>
            </a:r>
            <a:r>
              <a:rPr lang="ja-JP" altLang="en-US" sz="2800" kern="100" dirty="0">
                <a:latin typeface="+mj-ea"/>
                <a:ea typeface="+mj-ea"/>
                <a:cs typeface="Times New Roman" panose="02020603050405020304" pitchFamily="18" charset="0"/>
              </a:rPr>
              <a:t>　</a:t>
            </a:r>
            <a:r>
              <a:rPr lang="ja-JP" altLang="ja-JP" sz="2000" kern="100" dirty="0">
                <a:latin typeface="+mj-ea"/>
                <a:ea typeface="+mj-ea"/>
                <a:cs typeface="Times New Roman" panose="02020603050405020304" pitchFamily="18" charset="0"/>
              </a:rPr>
              <a:t>令和○年</a:t>
            </a:r>
            <a:r>
              <a:rPr lang="en-US" altLang="ja-JP" sz="2000" kern="100" dirty="0">
                <a:latin typeface="+mj-ea"/>
                <a:ea typeface="+mj-ea"/>
                <a:cs typeface="Times New Roman" panose="02020603050405020304" pitchFamily="18" charset="0"/>
              </a:rPr>
              <a:t> </a:t>
            </a:r>
            <a:r>
              <a:rPr lang="ja-JP" altLang="ja-JP" sz="2800" kern="100" dirty="0">
                <a:latin typeface="+mj-ea"/>
                <a:ea typeface="+mj-ea"/>
                <a:cs typeface="Times New Roman" panose="02020603050405020304" pitchFamily="18" charset="0"/>
              </a:rPr>
              <a:t>〇月〇日</a:t>
            </a:r>
          </a:p>
          <a:p>
            <a:pPr indent="133350" algn="just">
              <a:lnSpc>
                <a:spcPct val="200000"/>
              </a:lnSpc>
              <a:spcAft>
                <a:spcPts val="0"/>
              </a:spcAft>
            </a:pPr>
            <a:r>
              <a:rPr lang="ja-JP" altLang="en-US" sz="2800" kern="100" dirty="0">
                <a:latin typeface="+mj-ea"/>
                <a:ea typeface="+mj-ea"/>
                <a:cs typeface="Times New Roman" panose="02020603050405020304" pitchFamily="18" charset="0"/>
              </a:rPr>
              <a:t>２）</a:t>
            </a:r>
            <a:r>
              <a:rPr lang="ja-JP" altLang="ja-JP" sz="2800" kern="100" dirty="0">
                <a:latin typeface="+mj-ea"/>
                <a:ea typeface="+mj-ea"/>
                <a:cs typeface="Times New Roman" panose="02020603050405020304" pitchFamily="18" charset="0"/>
              </a:rPr>
              <a:t>各施設における計画案の作成</a:t>
            </a:r>
            <a:r>
              <a:rPr lang="en-US" altLang="ja-JP" sz="2800" kern="100" dirty="0">
                <a:latin typeface="+mj-ea"/>
                <a:ea typeface="+mj-ea"/>
                <a:cs typeface="Times New Roman" panose="02020603050405020304" pitchFamily="18" charset="0"/>
              </a:rPr>
              <a:t>	</a:t>
            </a:r>
            <a:r>
              <a:rPr lang="ja-JP" altLang="en-US" sz="2800" kern="100" dirty="0">
                <a:latin typeface="+mj-ea"/>
                <a:ea typeface="+mj-ea"/>
                <a:cs typeface="Times New Roman" panose="02020603050405020304" pitchFamily="18" charset="0"/>
              </a:rPr>
              <a:t>　</a:t>
            </a:r>
            <a:r>
              <a:rPr lang="ja-JP" altLang="ja-JP" sz="2000" kern="100" dirty="0">
                <a:latin typeface="+mj-ea"/>
                <a:ea typeface="+mj-ea"/>
                <a:cs typeface="Times New Roman" panose="02020603050405020304" pitchFamily="18" charset="0"/>
              </a:rPr>
              <a:t>令和○年</a:t>
            </a:r>
            <a:r>
              <a:rPr lang="en-US" altLang="ja-JP" sz="2000" kern="100" dirty="0">
                <a:latin typeface="+mj-ea"/>
                <a:ea typeface="+mj-ea"/>
                <a:cs typeface="Times New Roman" panose="02020603050405020304" pitchFamily="18" charset="0"/>
              </a:rPr>
              <a:t> </a:t>
            </a:r>
            <a:r>
              <a:rPr lang="ja-JP" altLang="ja-JP" sz="2800" kern="100" dirty="0">
                <a:latin typeface="+mj-ea"/>
                <a:ea typeface="+mj-ea"/>
                <a:cs typeface="Times New Roman" panose="02020603050405020304" pitchFamily="18" charset="0"/>
              </a:rPr>
              <a:t>〇月～〇月</a:t>
            </a:r>
          </a:p>
          <a:p>
            <a:pPr indent="133350" algn="just">
              <a:lnSpc>
                <a:spcPct val="200000"/>
              </a:lnSpc>
              <a:spcAft>
                <a:spcPts val="0"/>
              </a:spcAft>
            </a:pPr>
            <a:r>
              <a:rPr lang="ja-JP" altLang="en-US" sz="2800" kern="100" dirty="0">
                <a:latin typeface="+mj-ea"/>
                <a:ea typeface="+mj-ea"/>
                <a:cs typeface="Times New Roman" panose="02020603050405020304" pitchFamily="18" charset="0"/>
              </a:rPr>
              <a:t>３）</a:t>
            </a:r>
            <a:r>
              <a:rPr lang="ja-JP" altLang="ja-JP" sz="2800" kern="100" dirty="0">
                <a:latin typeface="+mj-ea"/>
                <a:ea typeface="+mj-ea"/>
                <a:cs typeface="Times New Roman" panose="02020603050405020304" pitchFamily="18" charset="0"/>
              </a:rPr>
              <a:t>計画一次案の〇〇</a:t>
            </a:r>
            <a:r>
              <a:rPr lang="ja-JP" altLang="en-US" sz="2800" kern="100" dirty="0">
                <a:latin typeface="+mj-ea"/>
                <a:ea typeface="+mj-ea"/>
                <a:cs typeface="Times New Roman" panose="02020603050405020304" pitchFamily="18" charset="0"/>
              </a:rPr>
              <a:t>市</a:t>
            </a:r>
            <a:r>
              <a:rPr lang="ja-JP" altLang="ja-JP" sz="2800" kern="100" dirty="0">
                <a:latin typeface="+mj-ea"/>
                <a:ea typeface="+mj-ea"/>
                <a:cs typeface="Times New Roman" panose="02020603050405020304" pitchFamily="18" charset="0"/>
              </a:rPr>
              <a:t>への提出</a:t>
            </a:r>
            <a:r>
              <a:rPr lang="en-US" altLang="ja-JP" sz="2800" kern="100" dirty="0">
                <a:latin typeface="+mj-ea"/>
                <a:ea typeface="+mj-ea"/>
                <a:cs typeface="Times New Roman" panose="02020603050405020304" pitchFamily="18" charset="0"/>
              </a:rPr>
              <a:t>	</a:t>
            </a:r>
            <a:r>
              <a:rPr lang="ja-JP" altLang="en-US" sz="2800" kern="100" dirty="0">
                <a:latin typeface="+mj-ea"/>
                <a:ea typeface="+mj-ea"/>
                <a:cs typeface="Times New Roman" panose="02020603050405020304" pitchFamily="18" charset="0"/>
              </a:rPr>
              <a:t>　</a:t>
            </a:r>
            <a:r>
              <a:rPr lang="ja-JP" altLang="ja-JP" sz="2000" kern="100" dirty="0">
                <a:latin typeface="+mj-ea"/>
                <a:ea typeface="+mj-ea"/>
                <a:cs typeface="Times New Roman" panose="02020603050405020304" pitchFamily="18" charset="0"/>
              </a:rPr>
              <a:t>令和○年</a:t>
            </a:r>
            <a:r>
              <a:rPr lang="en-US" altLang="ja-JP" sz="2000" kern="100" dirty="0">
                <a:latin typeface="+mj-ea"/>
                <a:ea typeface="+mj-ea"/>
                <a:cs typeface="Times New Roman" panose="02020603050405020304" pitchFamily="18" charset="0"/>
              </a:rPr>
              <a:t> </a:t>
            </a:r>
            <a:r>
              <a:rPr lang="ja-JP" altLang="ja-JP" sz="2800" kern="100" dirty="0">
                <a:latin typeface="+mj-ea"/>
                <a:ea typeface="+mj-ea"/>
                <a:cs typeface="Times New Roman" panose="02020603050405020304" pitchFamily="18" charset="0"/>
              </a:rPr>
              <a:t>〇月中</a:t>
            </a:r>
          </a:p>
          <a:p>
            <a:pPr indent="133350" algn="just">
              <a:lnSpc>
                <a:spcPct val="200000"/>
              </a:lnSpc>
              <a:spcAft>
                <a:spcPts val="0"/>
              </a:spcAft>
            </a:pPr>
            <a:r>
              <a:rPr lang="ja-JP" altLang="en-US" sz="2800" kern="100" dirty="0">
                <a:latin typeface="+mj-ea"/>
                <a:ea typeface="+mj-ea"/>
                <a:cs typeface="Times New Roman" panose="02020603050405020304" pitchFamily="18" charset="0"/>
              </a:rPr>
              <a:t>４）</a:t>
            </a:r>
            <a:r>
              <a:rPr lang="ja-JP" altLang="ja-JP" sz="2800" kern="100" dirty="0">
                <a:latin typeface="+mj-ea"/>
                <a:ea typeface="+mj-ea"/>
                <a:cs typeface="Times New Roman" panose="02020603050405020304" pitchFamily="18" charset="0"/>
              </a:rPr>
              <a:t>計画の修正　　　　　　　　　　</a:t>
            </a:r>
            <a:r>
              <a:rPr lang="en-US" altLang="ja-JP" sz="2800" kern="100" dirty="0">
                <a:latin typeface="+mj-ea"/>
                <a:ea typeface="+mj-ea"/>
                <a:cs typeface="Times New Roman" panose="02020603050405020304" pitchFamily="18" charset="0"/>
              </a:rPr>
              <a:t>	</a:t>
            </a:r>
            <a:r>
              <a:rPr lang="ja-JP" altLang="en-US" sz="2800" kern="100" dirty="0">
                <a:latin typeface="+mj-ea"/>
                <a:ea typeface="+mj-ea"/>
                <a:cs typeface="Times New Roman" panose="02020603050405020304" pitchFamily="18" charset="0"/>
              </a:rPr>
              <a:t>　</a:t>
            </a:r>
            <a:r>
              <a:rPr lang="ja-JP" altLang="ja-JP" sz="2000" kern="100" dirty="0">
                <a:latin typeface="+mj-ea"/>
                <a:ea typeface="+mj-ea"/>
                <a:cs typeface="Times New Roman" panose="02020603050405020304" pitchFamily="18" charset="0"/>
              </a:rPr>
              <a:t>令和○年</a:t>
            </a:r>
            <a:r>
              <a:rPr lang="en-US" altLang="ja-JP" sz="2000" kern="100" dirty="0">
                <a:latin typeface="+mj-ea"/>
                <a:ea typeface="+mj-ea"/>
                <a:cs typeface="Times New Roman" panose="02020603050405020304" pitchFamily="18" charset="0"/>
              </a:rPr>
              <a:t> </a:t>
            </a:r>
            <a:r>
              <a:rPr lang="ja-JP" altLang="ja-JP" sz="2800" kern="100" dirty="0">
                <a:latin typeface="+mj-ea"/>
                <a:ea typeface="+mj-ea"/>
                <a:cs typeface="Times New Roman" panose="02020603050405020304" pitchFamily="18" charset="0"/>
              </a:rPr>
              <a:t>〇月～〇月</a:t>
            </a:r>
          </a:p>
          <a:p>
            <a:pPr indent="133350" algn="just">
              <a:lnSpc>
                <a:spcPct val="200000"/>
              </a:lnSpc>
              <a:spcAft>
                <a:spcPts val="0"/>
              </a:spcAft>
            </a:pPr>
            <a:r>
              <a:rPr lang="ja-JP" altLang="en-US" sz="2800" kern="100" dirty="0">
                <a:latin typeface="+mj-ea"/>
                <a:ea typeface="+mj-ea"/>
                <a:cs typeface="Times New Roman" panose="02020603050405020304" pitchFamily="18" charset="0"/>
              </a:rPr>
              <a:t>５）</a:t>
            </a:r>
            <a:r>
              <a:rPr lang="ja-JP" altLang="ja-JP" sz="2800" kern="100" dirty="0">
                <a:latin typeface="+mj-ea"/>
                <a:ea typeface="+mj-ea"/>
                <a:cs typeface="Times New Roman" panose="02020603050405020304" pitchFamily="18" charset="0"/>
              </a:rPr>
              <a:t>計画の〇〇</a:t>
            </a:r>
            <a:r>
              <a:rPr lang="ja-JP" altLang="en-US" sz="2800" kern="100" dirty="0">
                <a:latin typeface="+mj-ea"/>
                <a:ea typeface="+mj-ea"/>
                <a:cs typeface="Times New Roman" panose="02020603050405020304" pitchFamily="18" charset="0"/>
              </a:rPr>
              <a:t>市</a:t>
            </a:r>
            <a:r>
              <a:rPr lang="ja-JP" altLang="ja-JP" sz="2800" kern="100" dirty="0">
                <a:latin typeface="+mj-ea"/>
                <a:ea typeface="+mj-ea"/>
                <a:cs typeface="Times New Roman" panose="02020603050405020304" pitchFamily="18" charset="0"/>
              </a:rPr>
              <a:t>への提出、公表</a:t>
            </a:r>
            <a:r>
              <a:rPr lang="en-US" altLang="ja-JP" sz="2800" kern="100" dirty="0">
                <a:latin typeface="+mj-ea"/>
                <a:ea typeface="+mj-ea"/>
                <a:cs typeface="Times New Roman" panose="02020603050405020304" pitchFamily="18" charset="0"/>
              </a:rPr>
              <a:t>	</a:t>
            </a:r>
            <a:r>
              <a:rPr lang="ja-JP" altLang="en-US" sz="2800" kern="100" dirty="0">
                <a:latin typeface="+mj-ea"/>
                <a:ea typeface="+mj-ea"/>
                <a:cs typeface="Times New Roman" panose="02020603050405020304" pitchFamily="18" charset="0"/>
              </a:rPr>
              <a:t>　</a:t>
            </a:r>
            <a:r>
              <a:rPr lang="ja-JP" altLang="ja-JP" sz="2000" kern="100" dirty="0">
                <a:latin typeface="+mj-ea"/>
                <a:ea typeface="+mj-ea"/>
                <a:cs typeface="Times New Roman" panose="02020603050405020304" pitchFamily="18" charset="0"/>
              </a:rPr>
              <a:t>令和○年</a:t>
            </a:r>
            <a:r>
              <a:rPr lang="en-US" altLang="ja-JP" sz="2000" kern="100" dirty="0">
                <a:latin typeface="+mj-ea"/>
                <a:ea typeface="+mj-ea"/>
                <a:cs typeface="Times New Roman" panose="02020603050405020304" pitchFamily="18" charset="0"/>
              </a:rPr>
              <a:t> </a:t>
            </a:r>
            <a:r>
              <a:rPr lang="ja-JP" altLang="ja-JP" sz="2800" kern="100" dirty="0">
                <a:latin typeface="+mj-ea"/>
                <a:ea typeface="+mj-ea"/>
                <a:cs typeface="Times New Roman" panose="02020603050405020304" pitchFamily="18" charset="0"/>
              </a:rPr>
              <a:t>〇月末まで</a:t>
            </a:r>
          </a:p>
        </p:txBody>
      </p:sp>
      <p:cxnSp>
        <p:nvCxnSpPr>
          <p:cNvPr id="9" name="直線矢印コネクタ 8">
            <a:extLst>
              <a:ext uri="{FF2B5EF4-FFF2-40B4-BE49-F238E27FC236}">
                <a16:creationId xmlns:a16="http://schemas.microsoft.com/office/drawing/2014/main" id="{0AA760CF-C114-430F-B62F-995D592AD077}"/>
              </a:ext>
            </a:extLst>
          </p:cNvPr>
          <p:cNvCxnSpPr>
            <a:cxnSpLocks/>
          </p:cNvCxnSpPr>
          <p:nvPr/>
        </p:nvCxnSpPr>
        <p:spPr>
          <a:xfrm>
            <a:off x="443346" y="2083874"/>
            <a:ext cx="0" cy="3167659"/>
          </a:xfrm>
          <a:prstGeom prst="straightConnector1">
            <a:avLst/>
          </a:prstGeom>
          <a:ln w="57150">
            <a:solidFill>
              <a:schemeClr val="accent1">
                <a:alpha val="34000"/>
              </a:schemeClr>
            </a:solidFill>
            <a:headEnd type="oval" w="med" len="med"/>
            <a:tailEnd type="triangle" w="lg" len="med"/>
          </a:ln>
        </p:spPr>
        <p:style>
          <a:lnRef idx="1">
            <a:schemeClr val="accent1"/>
          </a:lnRef>
          <a:fillRef idx="0">
            <a:schemeClr val="accent1"/>
          </a:fillRef>
          <a:effectRef idx="0">
            <a:schemeClr val="accent1"/>
          </a:effectRef>
          <a:fontRef idx="minor">
            <a:schemeClr val="tx1"/>
          </a:fontRef>
        </p:style>
      </p:cxnSp>
      <p:sp>
        <p:nvSpPr>
          <p:cNvPr id="10" name="テキスト ボックス 9">
            <a:extLst>
              <a:ext uri="{FF2B5EF4-FFF2-40B4-BE49-F238E27FC236}">
                <a16:creationId xmlns:a16="http://schemas.microsoft.com/office/drawing/2014/main" id="{4ADEBCA6-E414-48FE-BAC2-A506041082F6}"/>
              </a:ext>
            </a:extLst>
          </p:cNvPr>
          <p:cNvSpPr txBox="1"/>
          <p:nvPr/>
        </p:nvSpPr>
        <p:spPr>
          <a:xfrm>
            <a:off x="69276" y="5240178"/>
            <a:ext cx="768915" cy="400110"/>
          </a:xfrm>
          <a:prstGeom prst="rect">
            <a:avLst/>
          </a:prstGeom>
          <a:noFill/>
          <a:ln w="15875">
            <a:solidFill>
              <a:srgbClr val="FF0000"/>
            </a:solidFill>
          </a:ln>
        </p:spPr>
        <p:txBody>
          <a:bodyPr wrap="square" rtlCol="0">
            <a:spAutoFit/>
          </a:bodyPr>
          <a:lstStyle/>
          <a:p>
            <a:pPr algn="ctr"/>
            <a:r>
              <a:rPr kumimoji="1" lang="ja-JP" altLang="en-US" sz="2000">
                <a:solidFill>
                  <a:srgbClr val="FF0000"/>
                </a:solidFill>
              </a:rPr>
              <a:t>完了</a:t>
            </a:r>
          </a:p>
        </p:txBody>
      </p:sp>
      <p:cxnSp>
        <p:nvCxnSpPr>
          <p:cNvPr id="12" name="直線コネクタ 11">
            <a:extLst>
              <a:ext uri="{FF2B5EF4-FFF2-40B4-BE49-F238E27FC236}">
                <a16:creationId xmlns:a16="http://schemas.microsoft.com/office/drawing/2014/main" id="{BB3CAAB8-B83E-4E5B-B89C-809388F9FAA0}"/>
              </a:ext>
            </a:extLst>
          </p:cNvPr>
          <p:cNvCxnSpPr/>
          <p:nvPr/>
        </p:nvCxnSpPr>
        <p:spPr>
          <a:xfrm>
            <a:off x="2567709" y="5612165"/>
            <a:ext cx="3454400" cy="0"/>
          </a:xfrm>
          <a:prstGeom prst="line">
            <a:avLst/>
          </a:prstGeom>
          <a:ln w="28575">
            <a:solidFill>
              <a:srgbClr val="FF0000">
                <a:alpha val="46000"/>
              </a:srgbClr>
            </a:solidFill>
          </a:ln>
        </p:spPr>
        <p:style>
          <a:lnRef idx="1">
            <a:schemeClr val="accent1"/>
          </a:lnRef>
          <a:fillRef idx="0">
            <a:schemeClr val="accent1"/>
          </a:fillRef>
          <a:effectRef idx="0">
            <a:schemeClr val="accent1"/>
          </a:effectRef>
          <a:fontRef idx="minor">
            <a:schemeClr val="tx1"/>
          </a:fontRef>
        </p:style>
      </p:cxnSp>
      <p:sp>
        <p:nvSpPr>
          <p:cNvPr id="40" name="テキスト ボックス 39">
            <a:extLst>
              <a:ext uri="{FF2B5EF4-FFF2-40B4-BE49-F238E27FC236}">
                <a16:creationId xmlns:a16="http://schemas.microsoft.com/office/drawing/2014/main" id="{CA9970F5-ED55-446A-8481-8FF545262784}"/>
              </a:ext>
            </a:extLst>
          </p:cNvPr>
          <p:cNvSpPr txBox="1"/>
          <p:nvPr/>
        </p:nvSpPr>
        <p:spPr>
          <a:xfrm>
            <a:off x="69273" y="1772569"/>
            <a:ext cx="768918" cy="400110"/>
          </a:xfrm>
          <a:prstGeom prst="rect">
            <a:avLst/>
          </a:prstGeom>
          <a:solidFill>
            <a:schemeClr val="accent1">
              <a:lumMod val="20000"/>
              <a:lumOff val="80000"/>
            </a:schemeClr>
          </a:solidFill>
          <a:ln w="15875">
            <a:solidFill>
              <a:srgbClr val="0000FF"/>
            </a:solidFill>
          </a:ln>
        </p:spPr>
        <p:txBody>
          <a:bodyPr wrap="square" rtlCol="0">
            <a:spAutoFit/>
          </a:bodyPr>
          <a:lstStyle/>
          <a:p>
            <a:pPr algn="ctr"/>
            <a:r>
              <a:rPr kumimoji="1" lang="ja-JP" altLang="en-US" sz="2000">
                <a:solidFill>
                  <a:srgbClr val="0000FF"/>
                </a:solidFill>
              </a:rPr>
              <a:t>本日</a:t>
            </a:r>
          </a:p>
        </p:txBody>
      </p:sp>
      <p:sp>
        <p:nvSpPr>
          <p:cNvPr id="11" name="テキスト ボックス 10">
            <a:extLst>
              <a:ext uri="{FF2B5EF4-FFF2-40B4-BE49-F238E27FC236}">
                <a16:creationId xmlns:a16="http://schemas.microsoft.com/office/drawing/2014/main" id="{E63FDD9D-60C2-4C51-BDCA-A49D800B7C0B}"/>
              </a:ext>
            </a:extLst>
          </p:cNvPr>
          <p:cNvSpPr txBox="1"/>
          <p:nvPr/>
        </p:nvSpPr>
        <p:spPr>
          <a:xfrm>
            <a:off x="7235306" y="100859"/>
            <a:ext cx="2560078" cy="369332"/>
          </a:xfrm>
          <a:prstGeom prst="rect">
            <a:avLst/>
          </a:prstGeom>
          <a:solidFill>
            <a:srgbClr val="FFFF00"/>
          </a:solidFill>
          <a:ln>
            <a:solidFill>
              <a:schemeClr val="tx1"/>
            </a:solidFill>
          </a:ln>
        </p:spPr>
        <p:txBody>
          <a:bodyPr wrap="square" rtlCol="0">
            <a:spAutoFit/>
          </a:bodyPr>
          <a:lstStyle/>
          <a:p>
            <a:pPr algn="ctr"/>
            <a:r>
              <a:rPr lang="ja-JP" altLang="en-US"/>
              <a:t>当該火山版に要変更</a:t>
            </a:r>
            <a:endParaRPr lang="ja-JP" altLang="ja-JP"/>
          </a:p>
        </p:txBody>
      </p:sp>
      <p:sp>
        <p:nvSpPr>
          <p:cNvPr id="13" name="正方形/長方形 12">
            <a:extLst>
              <a:ext uri="{FF2B5EF4-FFF2-40B4-BE49-F238E27FC236}">
                <a16:creationId xmlns:a16="http://schemas.microsoft.com/office/drawing/2014/main" id="{10273C72-9A0D-4317-ABBD-46B0560ECB4B}"/>
              </a:ext>
            </a:extLst>
          </p:cNvPr>
          <p:cNvSpPr/>
          <p:nvPr/>
        </p:nvSpPr>
        <p:spPr>
          <a:xfrm>
            <a:off x="0" y="6090662"/>
            <a:ext cx="9898380" cy="830997"/>
          </a:xfrm>
          <a:prstGeom prst="rect">
            <a:avLst/>
          </a:prstGeom>
          <a:solidFill>
            <a:schemeClr val="tx1"/>
          </a:solidFill>
          <a:ln w="12700">
            <a:noFill/>
          </a:ln>
        </p:spPr>
        <p:txBody>
          <a:bodyPr wrap="square">
            <a:spAutoFit/>
          </a:bodyPr>
          <a:lstStyle/>
          <a:p>
            <a:r>
              <a:rPr lang="en-US" altLang="ja-JP" sz="1600">
                <a:solidFill>
                  <a:schemeClr val="bg1"/>
                </a:solidFill>
                <a:latin typeface="ＭＳ Ｐゴシック 本文"/>
              </a:rPr>
              <a:t>【</a:t>
            </a:r>
            <a:r>
              <a:rPr lang="ja-JP" altLang="en-US" sz="1600">
                <a:solidFill>
                  <a:schemeClr val="bg1"/>
                </a:solidFill>
                <a:latin typeface="ＭＳ Ｐゴシック 本文"/>
              </a:rPr>
              <a:t>パワーポイントのノート機能に記載</a:t>
            </a:r>
            <a:r>
              <a:rPr lang="en-US" altLang="ja-JP" sz="1600">
                <a:solidFill>
                  <a:schemeClr val="bg1"/>
                </a:solidFill>
                <a:latin typeface="ＭＳ Ｐゴシック 本文"/>
              </a:rPr>
              <a:t>】</a:t>
            </a:r>
          </a:p>
          <a:p>
            <a:r>
              <a:rPr lang="ja-JP" altLang="en-US" sz="1600">
                <a:solidFill>
                  <a:schemeClr val="bg1"/>
                </a:solidFill>
                <a:latin typeface="ＭＳ Ｐゴシック 本文"/>
              </a:rPr>
              <a:t>　市町村において防災対策の推進に係る補助事業や支援制度がある場合は、紹介用のスライドを追加してご説明するとより効果的です。</a:t>
            </a:r>
            <a:endParaRPr lang="en-US" altLang="ja-JP" sz="1600">
              <a:solidFill>
                <a:schemeClr val="bg1"/>
              </a:solidFill>
              <a:latin typeface="ＭＳ Ｐゴシック 本文"/>
            </a:endParaRPr>
          </a:p>
        </p:txBody>
      </p:sp>
      <p:sp>
        <p:nvSpPr>
          <p:cNvPr id="27" name="スライド番号プレースホルダー 3">
            <a:extLst>
              <a:ext uri="{FF2B5EF4-FFF2-40B4-BE49-F238E27FC236}">
                <a16:creationId xmlns:a16="http://schemas.microsoft.com/office/drawing/2014/main" id="{12995771-1DA7-484B-8010-2641CD42229A}"/>
              </a:ext>
            </a:extLst>
          </p:cNvPr>
          <p:cNvSpPr txBox="1">
            <a:spLocks/>
          </p:cNvSpPr>
          <p:nvPr/>
        </p:nvSpPr>
        <p:spPr>
          <a:xfrm>
            <a:off x="7677150" y="6618059"/>
            <a:ext cx="222885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dirty="0">
                <a:solidFill>
                  <a:schemeClr val="bg1"/>
                </a:solidFill>
              </a:rPr>
              <a:t>12</a:t>
            </a:r>
            <a:endParaRPr lang="ja-JP" altLang="en-US" dirty="0">
              <a:solidFill>
                <a:schemeClr val="bg1"/>
              </a:solidFill>
            </a:endParaRPr>
          </a:p>
        </p:txBody>
      </p:sp>
    </p:spTree>
    <p:extLst>
      <p:ext uri="{BB962C8B-B14F-4D97-AF65-F5344CB8AC3E}">
        <p14:creationId xmlns:p14="http://schemas.microsoft.com/office/powerpoint/2010/main" val="16030163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455FAD8D-FF79-4685-B506-7EE7FC9D60B0}"/>
              </a:ext>
            </a:extLst>
          </p:cNvPr>
          <p:cNvSpPr txBox="1"/>
          <p:nvPr/>
        </p:nvSpPr>
        <p:spPr>
          <a:xfrm>
            <a:off x="0" y="1863969"/>
            <a:ext cx="9906000" cy="707886"/>
          </a:xfrm>
          <a:prstGeom prst="rect">
            <a:avLst/>
          </a:prstGeom>
          <a:solidFill>
            <a:schemeClr val="accent5">
              <a:lumMod val="20000"/>
              <a:lumOff val="80000"/>
            </a:schemeClr>
          </a:solidFill>
        </p:spPr>
        <p:txBody>
          <a:bodyPr wrap="square" rtlCol="0">
            <a:spAutoFit/>
          </a:bodyPr>
          <a:lstStyle/>
          <a:p>
            <a:r>
              <a:rPr lang="ja-JP" altLang="en-US" dirty="0">
                <a:solidFill>
                  <a:srgbClr val="0000FF"/>
                </a:solidFill>
                <a:latin typeface="HGP創英角ｺﾞｼｯｸUB" panose="020B0900000000000000" pitchFamily="50" charset="-128"/>
                <a:ea typeface="HGP創英角ｺﾞｼｯｸUB" panose="020B0900000000000000" pitchFamily="50" charset="-128"/>
              </a:rPr>
              <a:t>　　</a:t>
            </a:r>
            <a:r>
              <a:rPr lang="ja-JP" altLang="en-US" sz="4000" dirty="0">
                <a:solidFill>
                  <a:srgbClr val="0000FF"/>
                </a:solidFill>
                <a:latin typeface="HGP創英角ｺﾞｼｯｸUB" panose="020B0900000000000000" pitchFamily="50" charset="-128"/>
                <a:ea typeface="HGP創英角ｺﾞｼｯｸUB" panose="020B0900000000000000" pitchFamily="50" charset="-128"/>
              </a:rPr>
              <a:t>　　２</a:t>
            </a:r>
            <a:r>
              <a:rPr lang="en-US" altLang="ja-JP" sz="4000" dirty="0">
                <a:solidFill>
                  <a:srgbClr val="0000FF"/>
                </a:solidFill>
                <a:latin typeface="HGP創英角ｺﾞｼｯｸUB" panose="020B0900000000000000" pitchFamily="50" charset="-128"/>
                <a:ea typeface="HGP創英角ｺﾞｼｯｸUB" panose="020B0900000000000000" pitchFamily="50" charset="-128"/>
              </a:rPr>
              <a:t>.</a:t>
            </a:r>
            <a:r>
              <a:rPr lang="ja-JP" altLang="en-US" sz="4000" dirty="0">
                <a:solidFill>
                  <a:srgbClr val="0000FF"/>
                </a:solidFill>
                <a:latin typeface="HGP創英角ｺﾞｼｯｸUB" panose="020B0900000000000000" pitchFamily="50" charset="-128"/>
                <a:ea typeface="HGP創英角ｺﾞｼｯｸUB" panose="020B0900000000000000" pitchFamily="50" charset="-128"/>
              </a:rPr>
              <a:t>ハザードマップと避難計画の読み解き</a:t>
            </a:r>
            <a:endParaRPr lang="en-US" altLang="ja-JP" sz="4000" dirty="0">
              <a:solidFill>
                <a:srgbClr val="0000FF"/>
              </a:solidFill>
              <a:latin typeface="HGP創英角ｺﾞｼｯｸUB" panose="020B0900000000000000" pitchFamily="50" charset="-128"/>
              <a:ea typeface="HGP創英角ｺﾞｼｯｸUB" panose="020B0900000000000000" pitchFamily="50" charset="-128"/>
            </a:endParaRPr>
          </a:p>
        </p:txBody>
      </p:sp>
      <p:sp>
        <p:nvSpPr>
          <p:cNvPr id="2" name="スライド番号プレースホルダー 1">
            <a:extLst>
              <a:ext uri="{FF2B5EF4-FFF2-40B4-BE49-F238E27FC236}">
                <a16:creationId xmlns:a16="http://schemas.microsoft.com/office/drawing/2014/main" id="{A71399AD-2731-4D9A-8019-587C934512EC}"/>
              </a:ext>
            </a:extLst>
          </p:cNvPr>
          <p:cNvSpPr>
            <a:spLocks noGrp="1"/>
          </p:cNvSpPr>
          <p:nvPr>
            <p:ph type="sldNum" sz="quarter" idx="12"/>
          </p:nvPr>
        </p:nvSpPr>
        <p:spPr/>
        <p:txBody>
          <a:bodyPr/>
          <a:lstStyle/>
          <a:p>
            <a:r>
              <a:rPr kumimoji="1" lang="en-US" altLang="ja-JP" dirty="0"/>
              <a:t>13</a:t>
            </a:r>
            <a:endParaRPr kumimoji="1" lang="ja-JP" altLang="en-US" dirty="0"/>
          </a:p>
        </p:txBody>
      </p:sp>
    </p:spTree>
    <p:extLst>
      <p:ext uri="{BB962C8B-B14F-4D97-AF65-F5344CB8AC3E}">
        <p14:creationId xmlns:p14="http://schemas.microsoft.com/office/powerpoint/2010/main" val="24576140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455FAD8D-FF79-4685-B506-7EE7FC9D60B0}"/>
              </a:ext>
            </a:extLst>
          </p:cNvPr>
          <p:cNvSpPr txBox="1"/>
          <p:nvPr/>
        </p:nvSpPr>
        <p:spPr>
          <a:xfrm>
            <a:off x="0" y="368066"/>
            <a:ext cx="9906000" cy="707886"/>
          </a:xfrm>
          <a:prstGeom prst="rect">
            <a:avLst/>
          </a:prstGeom>
          <a:solidFill>
            <a:schemeClr val="accent5">
              <a:lumMod val="20000"/>
              <a:lumOff val="80000"/>
            </a:schemeClr>
          </a:solidFill>
        </p:spPr>
        <p:txBody>
          <a:bodyPr wrap="square" rtlCol="0">
            <a:spAutoFit/>
          </a:bodyPr>
          <a:lstStyle/>
          <a:p>
            <a:r>
              <a:rPr lang="ja-JP" altLang="en-US" dirty="0">
                <a:solidFill>
                  <a:srgbClr val="0000FF"/>
                </a:solidFill>
                <a:latin typeface="HGP創英角ｺﾞｼｯｸUB" panose="020B0900000000000000" pitchFamily="50" charset="-128"/>
                <a:ea typeface="HGP創英角ｺﾞｼｯｸUB" panose="020B0900000000000000" pitchFamily="50" charset="-128"/>
              </a:rPr>
              <a:t>　</a:t>
            </a:r>
            <a:r>
              <a:rPr lang="ja-JP" altLang="en-US" sz="4000" dirty="0">
                <a:solidFill>
                  <a:srgbClr val="0000FF"/>
                </a:solidFill>
                <a:latin typeface="HGP創英角ｺﾞｼｯｸUB" panose="020B0900000000000000" pitchFamily="50" charset="-128"/>
                <a:ea typeface="HGP創英角ｺﾞｼｯｸUB" panose="020B0900000000000000" pitchFamily="50" charset="-128"/>
              </a:rPr>
              <a:t>　避難確保計画を作る前に</a:t>
            </a:r>
            <a:endParaRPr lang="en-US" altLang="ja-JP" sz="4000" dirty="0">
              <a:solidFill>
                <a:srgbClr val="0000FF"/>
              </a:solidFill>
              <a:latin typeface="HGP創英角ｺﾞｼｯｸUB" panose="020B0900000000000000" pitchFamily="50" charset="-128"/>
              <a:ea typeface="HGP創英角ｺﾞｼｯｸUB" panose="020B0900000000000000" pitchFamily="50" charset="-128"/>
            </a:endParaRPr>
          </a:p>
        </p:txBody>
      </p:sp>
      <p:sp>
        <p:nvSpPr>
          <p:cNvPr id="3" name="スライド番号プレースホルダー 2">
            <a:extLst>
              <a:ext uri="{FF2B5EF4-FFF2-40B4-BE49-F238E27FC236}">
                <a16:creationId xmlns:a16="http://schemas.microsoft.com/office/drawing/2014/main" id="{14A8F5D0-D083-4C3E-B7F8-52E0F2992288}"/>
              </a:ext>
            </a:extLst>
          </p:cNvPr>
          <p:cNvSpPr>
            <a:spLocks noGrp="1"/>
          </p:cNvSpPr>
          <p:nvPr>
            <p:ph type="sldNum" sz="quarter" idx="12"/>
          </p:nvPr>
        </p:nvSpPr>
        <p:spPr/>
        <p:txBody>
          <a:bodyPr/>
          <a:lstStyle/>
          <a:p>
            <a:r>
              <a:rPr kumimoji="1" lang="en-US" altLang="ja-JP" dirty="0"/>
              <a:t>14</a:t>
            </a:r>
            <a:endParaRPr kumimoji="1" lang="ja-JP" altLang="en-US" dirty="0"/>
          </a:p>
        </p:txBody>
      </p:sp>
      <p:grpSp>
        <p:nvGrpSpPr>
          <p:cNvPr id="4" name="グループ化 3">
            <a:extLst>
              <a:ext uri="{FF2B5EF4-FFF2-40B4-BE49-F238E27FC236}">
                <a16:creationId xmlns:a16="http://schemas.microsoft.com/office/drawing/2014/main" id="{BCCD8984-334B-4C34-AD77-1936A3FDD864}"/>
              </a:ext>
            </a:extLst>
          </p:cNvPr>
          <p:cNvGrpSpPr/>
          <p:nvPr/>
        </p:nvGrpSpPr>
        <p:grpSpPr>
          <a:xfrm>
            <a:off x="225416" y="1429719"/>
            <a:ext cx="9475544" cy="5155257"/>
            <a:chOff x="574596" y="2607070"/>
            <a:chExt cx="9475544" cy="5155257"/>
          </a:xfrm>
        </p:grpSpPr>
        <p:sp>
          <p:nvSpPr>
            <p:cNvPr id="2" name="正方形/長方形 1">
              <a:extLst>
                <a:ext uri="{FF2B5EF4-FFF2-40B4-BE49-F238E27FC236}">
                  <a16:creationId xmlns:a16="http://schemas.microsoft.com/office/drawing/2014/main" id="{32E4E93B-7926-4507-B18C-142F62EBDB2D}"/>
                </a:ext>
              </a:extLst>
            </p:cNvPr>
            <p:cNvSpPr/>
            <p:nvPr/>
          </p:nvSpPr>
          <p:spPr>
            <a:xfrm>
              <a:off x="574596" y="2607070"/>
              <a:ext cx="8376228" cy="5155257"/>
            </a:xfrm>
            <a:prstGeom prst="rect">
              <a:avLst/>
            </a:prstGeom>
          </p:spPr>
          <p:txBody>
            <a:bodyPr wrap="square">
              <a:spAutoFit/>
            </a:bodyPr>
            <a:lstStyle/>
            <a:p>
              <a:r>
                <a:rPr lang="ja-JP" altLang="en-US" sz="2400" dirty="0">
                  <a:solidFill>
                    <a:schemeClr val="tx1">
                      <a:lumMod val="65000"/>
                      <a:lumOff val="35000"/>
                    </a:schemeClr>
                  </a:solidFill>
                  <a:latin typeface="HGP創英角ｺﾞｼｯｸUB" panose="020B0900000000000000" pitchFamily="50" charset="-128"/>
                  <a:ea typeface="HGP創英角ｺﾞｼｯｸUB" panose="020B0900000000000000" pitchFamily="50" charset="-128"/>
                </a:rPr>
                <a:t>避難確保計画を作成する前提条件となる</a:t>
              </a:r>
              <a:endParaRPr lang="en-US" altLang="ja-JP" sz="2400" dirty="0">
                <a:solidFill>
                  <a:schemeClr val="tx1">
                    <a:lumMod val="65000"/>
                    <a:lumOff val="35000"/>
                  </a:schemeClr>
                </a:solidFill>
                <a:latin typeface="HGP創英角ｺﾞｼｯｸUB" panose="020B0900000000000000" pitchFamily="50" charset="-128"/>
                <a:ea typeface="HGP創英角ｺﾞｼｯｸUB" panose="020B0900000000000000" pitchFamily="50" charset="-128"/>
              </a:endParaRPr>
            </a:p>
            <a:p>
              <a:pPr>
                <a:lnSpc>
                  <a:spcPts val="1500"/>
                </a:lnSpc>
              </a:pPr>
              <a:endParaRPr lang="en-US" altLang="ja-JP" sz="2400" dirty="0">
                <a:solidFill>
                  <a:schemeClr val="tx1">
                    <a:lumMod val="65000"/>
                    <a:lumOff val="35000"/>
                  </a:schemeClr>
                </a:solidFill>
                <a:latin typeface="HGP創英角ｺﾞｼｯｸUB" panose="020B0900000000000000" pitchFamily="50" charset="-128"/>
                <a:ea typeface="HGP創英角ｺﾞｼｯｸUB" panose="020B0900000000000000" pitchFamily="50" charset="-128"/>
              </a:endParaRPr>
            </a:p>
            <a:p>
              <a:r>
                <a:rPr lang="ja-JP" altLang="en-US" sz="3200" dirty="0">
                  <a:solidFill>
                    <a:srgbClr val="0000FF"/>
                  </a:solidFill>
                  <a:latin typeface="HGP創英角ｺﾞｼｯｸUB" panose="020B0900000000000000" pitchFamily="50" charset="-128"/>
                  <a:ea typeface="HGP創英角ｺﾞｼｯｸUB" panose="020B0900000000000000" pitchFamily="50" charset="-128"/>
                </a:rPr>
                <a:t>①◎◎山で想定される噴火災害</a:t>
              </a:r>
              <a:endParaRPr lang="en-US" altLang="ja-JP" sz="3200" dirty="0">
                <a:solidFill>
                  <a:srgbClr val="0000FF"/>
                </a:solidFill>
                <a:latin typeface="HGP創英角ｺﾞｼｯｸUB" panose="020B0900000000000000" pitchFamily="50" charset="-128"/>
                <a:ea typeface="HGP創英角ｺﾞｼｯｸUB" panose="020B0900000000000000" pitchFamily="50" charset="-128"/>
              </a:endParaRPr>
            </a:p>
            <a:p>
              <a:r>
                <a:rPr lang="ja-JP" altLang="en-US" sz="3200" dirty="0">
                  <a:solidFill>
                    <a:srgbClr val="0000FF"/>
                  </a:solidFill>
                  <a:latin typeface="HG丸ｺﾞｼｯｸM-PRO" panose="020F0400000000000000" pitchFamily="50" charset="-128"/>
                  <a:ea typeface="HG丸ｺﾞｼｯｸM-PRO" panose="020F0400000000000000" pitchFamily="50" charset="-128"/>
                </a:rPr>
                <a:t>　・噴火で起きる火山現象</a:t>
              </a:r>
              <a:endParaRPr lang="en-US" altLang="ja-JP" sz="3200" dirty="0">
                <a:solidFill>
                  <a:srgbClr val="0000FF"/>
                </a:solidFill>
                <a:latin typeface="HG丸ｺﾞｼｯｸM-PRO" panose="020F0400000000000000" pitchFamily="50" charset="-128"/>
                <a:ea typeface="HG丸ｺﾞｼｯｸM-PRO" panose="020F0400000000000000" pitchFamily="50" charset="-128"/>
              </a:endParaRPr>
            </a:p>
            <a:p>
              <a:r>
                <a:rPr lang="ja-JP" altLang="en-US" sz="3200" dirty="0">
                  <a:solidFill>
                    <a:srgbClr val="0000FF"/>
                  </a:solidFill>
                  <a:latin typeface="HG丸ｺﾞｼｯｸM-PRO" panose="020F0400000000000000" pitchFamily="50" charset="-128"/>
                  <a:ea typeface="HG丸ｺﾞｼｯｸM-PRO" panose="020F0400000000000000" pitchFamily="50" charset="-128"/>
                </a:rPr>
                <a:t>　・噴火の想定</a:t>
              </a:r>
              <a:endParaRPr lang="en-US" altLang="ja-JP" sz="3200" dirty="0">
                <a:solidFill>
                  <a:srgbClr val="0000FF"/>
                </a:solidFill>
                <a:latin typeface="HG丸ｺﾞｼｯｸM-PRO" panose="020F0400000000000000" pitchFamily="50" charset="-128"/>
                <a:ea typeface="HG丸ｺﾞｼｯｸM-PRO" panose="020F0400000000000000" pitchFamily="50" charset="-128"/>
              </a:endParaRPr>
            </a:p>
            <a:p>
              <a:r>
                <a:rPr lang="ja-JP" altLang="en-US" sz="3200" dirty="0">
                  <a:solidFill>
                    <a:srgbClr val="0000FF"/>
                  </a:solidFill>
                  <a:latin typeface="HG丸ｺﾞｼｯｸM-PRO" panose="020F0400000000000000" pitchFamily="50" charset="-128"/>
                  <a:ea typeface="HG丸ｺﾞｼｯｸM-PRO" panose="020F0400000000000000" pitchFamily="50" charset="-128"/>
                </a:rPr>
                <a:t>　・影響のある火山現象</a:t>
              </a:r>
              <a:endParaRPr lang="en-US" altLang="ja-JP" sz="3200" dirty="0">
                <a:solidFill>
                  <a:srgbClr val="0000FF"/>
                </a:solidFill>
                <a:latin typeface="HG丸ｺﾞｼｯｸM-PRO" panose="020F0400000000000000" pitchFamily="50" charset="-128"/>
                <a:ea typeface="HG丸ｺﾞｼｯｸM-PRO" panose="020F0400000000000000" pitchFamily="50" charset="-128"/>
              </a:endParaRPr>
            </a:p>
            <a:p>
              <a:endParaRPr lang="en-US" altLang="ja-JP" sz="3200" dirty="0">
                <a:solidFill>
                  <a:srgbClr val="0000FF"/>
                </a:solidFill>
                <a:latin typeface="HGP創英角ｺﾞｼｯｸUB" panose="020B0900000000000000" pitchFamily="50" charset="-128"/>
                <a:ea typeface="HGP創英角ｺﾞｼｯｸUB" panose="020B0900000000000000" pitchFamily="50" charset="-128"/>
              </a:endParaRPr>
            </a:p>
            <a:p>
              <a:r>
                <a:rPr lang="ja-JP" altLang="en-US" sz="3200" dirty="0">
                  <a:solidFill>
                    <a:srgbClr val="0000FF"/>
                  </a:solidFill>
                  <a:latin typeface="HGP創英角ｺﾞｼｯｸUB" panose="020B0900000000000000" pitchFamily="50" charset="-128"/>
                  <a:ea typeface="HGP創英角ｺﾞｼｯｸUB" panose="020B0900000000000000" pitchFamily="50" charset="-128"/>
                </a:rPr>
                <a:t>②◎◎山の「避難計画」</a:t>
              </a:r>
              <a:endParaRPr lang="en-US" altLang="ja-JP" sz="3200" dirty="0">
                <a:solidFill>
                  <a:srgbClr val="0000FF"/>
                </a:solidFill>
                <a:latin typeface="HGP創英角ｺﾞｼｯｸUB" panose="020B0900000000000000" pitchFamily="50" charset="-128"/>
                <a:ea typeface="HGP創英角ｺﾞｼｯｸUB" panose="020B0900000000000000" pitchFamily="50" charset="-128"/>
              </a:endParaRPr>
            </a:p>
            <a:p>
              <a:r>
                <a:rPr lang="ja-JP" altLang="en-US" sz="3200" dirty="0">
                  <a:solidFill>
                    <a:srgbClr val="0000FF"/>
                  </a:solidFill>
                  <a:latin typeface="HG丸ｺﾞｼｯｸM-PRO" panose="020F0400000000000000" pitchFamily="50" charset="-128"/>
                  <a:ea typeface="HG丸ｺﾞｼｯｸM-PRO" panose="020F0400000000000000" pitchFamily="50" charset="-128"/>
                </a:rPr>
                <a:t>　・○○火山の噴火警戒レベル</a:t>
              </a:r>
              <a:endParaRPr lang="en-US" altLang="ja-JP" sz="3200" dirty="0">
                <a:solidFill>
                  <a:srgbClr val="0000FF"/>
                </a:solidFill>
                <a:latin typeface="HG丸ｺﾞｼｯｸM-PRO" panose="020F0400000000000000" pitchFamily="50" charset="-128"/>
                <a:ea typeface="HG丸ｺﾞｼｯｸM-PRO" panose="020F0400000000000000" pitchFamily="50" charset="-128"/>
              </a:endParaRPr>
            </a:p>
            <a:p>
              <a:r>
                <a:rPr lang="ja-JP" altLang="en-US" sz="3200" dirty="0">
                  <a:solidFill>
                    <a:srgbClr val="0000FF"/>
                  </a:solidFill>
                  <a:latin typeface="HG丸ｺﾞｼｯｸM-PRO" panose="020F0400000000000000" pitchFamily="50" charset="-128"/>
                  <a:ea typeface="HG丸ｺﾞｼｯｸM-PRO" panose="020F0400000000000000" pitchFamily="50" charset="-128"/>
                </a:rPr>
                <a:t>　・火山避難計画等</a:t>
              </a:r>
              <a:endParaRPr lang="en-US" altLang="ja-JP" sz="2400" dirty="0">
                <a:solidFill>
                  <a:srgbClr val="0000FF"/>
                </a:solidFill>
                <a:latin typeface="HG丸ｺﾞｼｯｸM-PRO" panose="020F0400000000000000" pitchFamily="50" charset="-128"/>
                <a:ea typeface="HG丸ｺﾞｼｯｸM-PRO" panose="020F0400000000000000" pitchFamily="50" charset="-128"/>
              </a:endParaRPr>
            </a:p>
            <a:p>
              <a:pPr>
                <a:lnSpc>
                  <a:spcPts val="1500"/>
                </a:lnSpc>
              </a:pPr>
              <a:endParaRPr lang="en-US" altLang="ja-JP" sz="2400" dirty="0">
                <a:solidFill>
                  <a:schemeClr val="tx1">
                    <a:lumMod val="65000"/>
                    <a:lumOff val="35000"/>
                  </a:schemeClr>
                </a:solidFill>
                <a:latin typeface="HGP創英角ｺﾞｼｯｸUB" panose="020B0900000000000000" pitchFamily="50" charset="-128"/>
                <a:ea typeface="HGP創英角ｺﾞｼｯｸUB" panose="020B0900000000000000" pitchFamily="50" charset="-128"/>
              </a:endParaRPr>
            </a:p>
            <a:p>
              <a:r>
                <a:rPr lang="ja-JP" altLang="en-US" sz="2400" dirty="0">
                  <a:solidFill>
                    <a:schemeClr val="tx1">
                      <a:lumMod val="65000"/>
                      <a:lumOff val="35000"/>
                    </a:schemeClr>
                  </a:solidFill>
                  <a:latin typeface="HGP創英角ｺﾞｼｯｸUB" panose="020B0900000000000000" pitchFamily="50" charset="-128"/>
                  <a:ea typeface="HGP創英角ｺﾞｼｯｸUB" panose="020B0900000000000000" pitchFamily="50" charset="-128"/>
                </a:rPr>
                <a:t>などを確認します。</a:t>
              </a:r>
              <a:endParaRPr lang="en-US" altLang="ja-JP" sz="2400" dirty="0">
                <a:solidFill>
                  <a:schemeClr val="tx1">
                    <a:lumMod val="65000"/>
                    <a:lumOff val="35000"/>
                  </a:schemeClr>
                </a:solidFill>
                <a:latin typeface="HGP創英角ｺﾞｼｯｸUB" panose="020B0900000000000000" pitchFamily="50" charset="-128"/>
                <a:ea typeface="HGP創英角ｺﾞｼｯｸUB" panose="020B0900000000000000" pitchFamily="50" charset="-128"/>
              </a:endParaRPr>
            </a:p>
          </p:txBody>
        </p:sp>
        <p:sp>
          <p:nvSpPr>
            <p:cNvPr id="9" name="正方形/長方形 8">
              <a:extLst>
                <a:ext uri="{FF2B5EF4-FFF2-40B4-BE49-F238E27FC236}">
                  <a16:creationId xmlns:a16="http://schemas.microsoft.com/office/drawing/2014/main" id="{12D87857-DE4F-4D24-BEBF-0A10D994193F}"/>
                </a:ext>
              </a:extLst>
            </p:cNvPr>
            <p:cNvSpPr/>
            <p:nvPr/>
          </p:nvSpPr>
          <p:spPr>
            <a:xfrm>
              <a:off x="4004704" y="4292030"/>
              <a:ext cx="4413388" cy="369332"/>
            </a:xfrm>
            <a:prstGeom prst="rect">
              <a:avLst/>
            </a:prstGeom>
          </p:spPr>
          <p:txBody>
            <a:bodyPr wrap="none">
              <a:spAutoFit/>
            </a:bodyPr>
            <a:lstStyle/>
            <a:p>
              <a:r>
                <a:rPr lang="ja-JP" altLang="en-US" dirty="0"/>
                <a:t>・　・　・　・　・　・　・　・　・　噴火する場所は？</a:t>
              </a:r>
            </a:p>
          </p:txBody>
        </p:sp>
        <p:sp>
          <p:nvSpPr>
            <p:cNvPr id="10" name="正方形/長方形 9">
              <a:extLst>
                <a:ext uri="{FF2B5EF4-FFF2-40B4-BE49-F238E27FC236}">
                  <a16:creationId xmlns:a16="http://schemas.microsoft.com/office/drawing/2014/main" id="{F849CBD5-1546-4313-8467-B58C085955EF}"/>
                </a:ext>
              </a:extLst>
            </p:cNvPr>
            <p:cNvSpPr/>
            <p:nvPr/>
          </p:nvSpPr>
          <p:spPr>
            <a:xfrm>
              <a:off x="5625686" y="3804097"/>
              <a:ext cx="2661306" cy="369332"/>
            </a:xfrm>
            <a:prstGeom prst="rect">
              <a:avLst/>
            </a:prstGeom>
          </p:spPr>
          <p:txBody>
            <a:bodyPr wrap="none">
              <a:spAutoFit/>
            </a:bodyPr>
            <a:lstStyle/>
            <a:p>
              <a:r>
                <a:rPr lang="ja-JP" altLang="en-US" dirty="0"/>
                <a:t>・　・　・　現象の種類は？ </a:t>
              </a:r>
            </a:p>
          </p:txBody>
        </p:sp>
        <p:sp>
          <p:nvSpPr>
            <p:cNvPr id="11" name="正方形/長方形 10">
              <a:extLst>
                <a:ext uri="{FF2B5EF4-FFF2-40B4-BE49-F238E27FC236}">
                  <a16:creationId xmlns:a16="http://schemas.microsoft.com/office/drawing/2014/main" id="{EA1E4C5B-0680-4829-B9F3-3F7A8EDA1758}"/>
                </a:ext>
              </a:extLst>
            </p:cNvPr>
            <p:cNvSpPr/>
            <p:nvPr/>
          </p:nvSpPr>
          <p:spPr>
            <a:xfrm>
              <a:off x="6313170" y="6200669"/>
              <a:ext cx="3284874" cy="369332"/>
            </a:xfrm>
            <a:prstGeom prst="rect">
              <a:avLst/>
            </a:prstGeom>
          </p:spPr>
          <p:txBody>
            <a:bodyPr wrap="none">
              <a:spAutoFit/>
            </a:bodyPr>
            <a:lstStyle/>
            <a:p>
              <a:r>
                <a:rPr lang="ja-JP" altLang="en-US" dirty="0"/>
                <a:t>　・　・　レベルに応じた対応は？</a:t>
              </a:r>
            </a:p>
          </p:txBody>
        </p:sp>
        <p:sp>
          <p:nvSpPr>
            <p:cNvPr id="12" name="正方形/長方形 11">
              <a:extLst>
                <a:ext uri="{FF2B5EF4-FFF2-40B4-BE49-F238E27FC236}">
                  <a16:creationId xmlns:a16="http://schemas.microsoft.com/office/drawing/2014/main" id="{7F05EB7C-F017-42CB-A538-987F57ACE7FD}"/>
                </a:ext>
              </a:extLst>
            </p:cNvPr>
            <p:cNvSpPr/>
            <p:nvPr/>
          </p:nvSpPr>
          <p:spPr>
            <a:xfrm>
              <a:off x="4581976" y="6684657"/>
              <a:ext cx="5468164" cy="369332"/>
            </a:xfrm>
            <a:prstGeom prst="rect">
              <a:avLst/>
            </a:prstGeom>
          </p:spPr>
          <p:txBody>
            <a:bodyPr wrap="none">
              <a:spAutoFit/>
            </a:bodyPr>
            <a:lstStyle/>
            <a:p>
              <a:r>
                <a:rPr lang="ja-JP" altLang="en-US" dirty="0"/>
                <a:t>・　・　・　・　・　・　・　自治体で対応する計画の内容は？</a:t>
              </a:r>
            </a:p>
          </p:txBody>
        </p:sp>
        <p:sp>
          <p:nvSpPr>
            <p:cNvPr id="13" name="正方形/長方形 12">
              <a:extLst>
                <a:ext uri="{FF2B5EF4-FFF2-40B4-BE49-F238E27FC236}">
                  <a16:creationId xmlns:a16="http://schemas.microsoft.com/office/drawing/2014/main" id="{59D14C70-878E-469E-830D-EF758ACBE003}"/>
                </a:ext>
              </a:extLst>
            </p:cNvPr>
            <p:cNvSpPr/>
            <p:nvPr/>
          </p:nvSpPr>
          <p:spPr>
            <a:xfrm>
              <a:off x="5243945" y="4800639"/>
              <a:ext cx="4376519" cy="369332"/>
            </a:xfrm>
            <a:prstGeom prst="rect">
              <a:avLst/>
            </a:prstGeom>
          </p:spPr>
          <p:txBody>
            <a:bodyPr wrap="none">
              <a:spAutoFit/>
            </a:bodyPr>
            <a:lstStyle/>
            <a:p>
              <a:r>
                <a:rPr lang="ja-JP" altLang="en-US" dirty="0"/>
                <a:t>・　・　・　施設が影響を受ける火山現象は？</a:t>
              </a:r>
            </a:p>
          </p:txBody>
        </p:sp>
      </p:grpSp>
    </p:spTree>
    <p:extLst>
      <p:ext uri="{BB962C8B-B14F-4D97-AF65-F5344CB8AC3E}">
        <p14:creationId xmlns:p14="http://schemas.microsoft.com/office/powerpoint/2010/main" val="24408682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455FAD8D-FF79-4685-B506-7EE7FC9D60B0}"/>
              </a:ext>
            </a:extLst>
          </p:cNvPr>
          <p:cNvSpPr txBox="1"/>
          <p:nvPr/>
        </p:nvSpPr>
        <p:spPr>
          <a:xfrm>
            <a:off x="0" y="1863969"/>
            <a:ext cx="9906000" cy="707886"/>
          </a:xfrm>
          <a:prstGeom prst="rect">
            <a:avLst/>
          </a:prstGeom>
          <a:solidFill>
            <a:schemeClr val="accent5">
              <a:lumMod val="20000"/>
              <a:lumOff val="80000"/>
            </a:schemeClr>
          </a:solidFill>
        </p:spPr>
        <p:txBody>
          <a:bodyPr wrap="square" rtlCol="0">
            <a:spAutoFit/>
          </a:bodyPr>
          <a:lstStyle/>
          <a:p>
            <a:r>
              <a:rPr lang="ja-JP" altLang="en-US" dirty="0">
                <a:solidFill>
                  <a:srgbClr val="0000FF"/>
                </a:solidFill>
                <a:latin typeface="HGP創英角ｺﾞｼｯｸUB" panose="020B0900000000000000" pitchFamily="50" charset="-128"/>
                <a:ea typeface="HGP創英角ｺﾞｼｯｸUB" panose="020B0900000000000000" pitchFamily="50" charset="-128"/>
              </a:rPr>
              <a:t>　　</a:t>
            </a:r>
            <a:r>
              <a:rPr lang="ja-JP" altLang="en-US" sz="4000" dirty="0">
                <a:solidFill>
                  <a:srgbClr val="0000FF"/>
                </a:solidFill>
                <a:latin typeface="HGP創英角ｺﾞｼｯｸUB" panose="020B0900000000000000" pitchFamily="50" charset="-128"/>
                <a:ea typeface="HGP創英角ｺﾞｼｯｸUB" panose="020B0900000000000000" pitchFamily="50" charset="-128"/>
              </a:rPr>
              <a:t>　①　◎◎山で想定される噴火災害</a:t>
            </a:r>
            <a:endParaRPr lang="en-US" altLang="ja-JP" sz="4000" dirty="0">
              <a:solidFill>
                <a:srgbClr val="0000FF"/>
              </a:solidFill>
              <a:latin typeface="HGP創英角ｺﾞｼｯｸUB" panose="020B0900000000000000" pitchFamily="50" charset="-128"/>
              <a:ea typeface="HGP創英角ｺﾞｼｯｸUB" panose="020B0900000000000000" pitchFamily="50" charset="-128"/>
            </a:endParaRPr>
          </a:p>
        </p:txBody>
      </p:sp>
      <p:sp>
        <p:nvSpPr>
          <p:cNvPr id="2" name="スライド番号プレースホルダー 1">
            <a:extLst>
              <a:ext uri="{FF2B5EF4-FFF2-40B4-BE49-F238E27FC236}">
                <a16:creationId xmlns:a16="http://schemas.microsoft.com/office/drawing/2014/main" id="{A71399AD-2731-4D9A-8019-587C934512EC}"/>
              </a:ext>
            </a:extLst>
          </p:cNvPr>
          <p:cNvSpPr>
            <a:spLocks noGrp="1"/>
          </p:cNvSpPr>
          <p:nvPr>
            <p:ph type="sldNum" sz="quarter" idx="12"/>
          </p:nvPr>
        </p:nvSpPr>
        <p:spPr/>
        <p:txBody>
          <a:bodyPr/>
          <a:lstStyle/>
          <a:p>
            <a:r>
              <a:rPr kumimoji="1" lang="en-US" altLang="ja-JP" dirty="0"/>
              <a:t>15</a:t>
            </a:r>
            <a:endParaRPr kumimoji="1" lang="ja-JP" altLang="en-US" dirty="0"/>
          </a:p>
        </p:txBody>
      </p:sp>
      <p:sp>
        <p:nvSpPr>
          <p:cNvPr id="6" name="テキスト ボックス 5">
            <a:extLst>
              <a:ext uri="{FF2B5EF4-FFF2-40B4-BE49-F238E27FC236}">
                <a16:creationId xmlns:a16="http://schemas.microsoft.com/office/drawing/2014/main" id="{C4D81181-4417-4264-80C8-2E206883A247}"/>
              </a:ext>
            </a:extLst>
          </p:cNvPr>
          <p:cNvSpPr txBox="1"/>
          <p:nvPr/>
        </p:nvSpPr>
        <p:spPr>
          <a:xfrm>
            <a:off x="2478505" y="2969741"/>
            <a:ext cx="4957010" cy="923330"/>
          </a:xfrm>
          <a:prstGeom prst="rect">
            <a:avLst/>
          </a:prstGeom>
          <a:noFill/>
        </p:spPr>
        <p:txBody>
          <a:bodyPr wrap="square">
            <a:spAutoFit/>
          </a:bodyPr>
          <a:lstStyle/>
          <a:p>
            <a:r>
              <a:rPr lang="ja-JP" altLang="en-US" sz="1800" dirty="0">
                <a:solidFill>
                  <a:srgbClr val="0000FF"/>
                </a:solidFill>
                <a:latin typeface="HG丸ｺﾞｼｯｸM-PRO" panose="020F0400000000000000" pitchFamily="50" charset="-128"/>
                <a:ea typeface="HG丸ｺﾞｼｯｸM-PRO" panose="020F0400000000000000" pitchFamily="50" charset="-128"/>
              </a:rPr>
              <a:t>　・噴火で起きる火山現象</a:t>
            </a:r>
            <a:endParaRPr lang="en-US" altLang="ja-JP" sz="1800" dirty="0">
              <a:solidFill>
                <a:srgbClr val="0000FF"/>
              </a:solidFill>
              <a:latin typeface="HG丸ｺﾞｼｯｸM-PRO" panose="020F0400000000000000" pitchFamily="50" charset="-128"/>
              <a:ea typeface="HG丸ｺﾞｼｯｸM-PRO" panose="020F0400000000000000" pitchFamily="50" charset="-128"/>
            </a:endParaRPr>
          </a:p>
          <a:p>
            <a:r>
              <a:rPr lang="ja-JP" altLang="en-US" sz="1800" dirty="0">
                <a:solidFill>
                  <a:srgbClr val="0000FF"/>
                </a:solidFill>
                <a:latin typeface="HG丸ｺﾞｼｯｸM-PRO" panose="020F0400000000000000" pitchFamily="50" charset="-128"/>
                <a:ea typeface="HG丸ｺﾞｼｯｸM-PRO" panose="020F0400000000000000" pitchFamily="50" charset="-128"/>
              </a:rPr>
              <a:t>　・想定される火口位置</a:t>
            </a:r>
            <a:endParaRPr lang="en-US" altLang="ja-JP" sz="1800" dirty="0">
              <a:solidFill>
                <a:srgbClr val="0000FF"/>
              </a:solidFill>
              <a:latin typeface="HG丸ｺﾞｼｯｸM-PRO" panose="020F0400000000000000" pitchFamily="50" charset="-128"/>
              <a:ea typeface="HG丸ｺﾞｼｯｸM-PRO" panose="020F0400000000000000" pitchFamily="50" charset="-128"/>
            </a:endParaRPr>
          </a:p>
          <a:p>
            <a:r>
              <a:rPr lang="ja-JP" altLang="en-US" sz="1800" dirty="0">
                <a:solidFill>
                  <a:srgbClr val="0000FF"/>
                </a:solidFill>
                <a:latin typeface="HG丸ｺﾞｼｯｸM-PRO" panose="020F0400000000000000" pitchFamily="50" charset="-128"/>
                <a:ea typeface="HG丸ｺﾞｼｯｸM-PRO" panose="020F0400000000000000" pitchFamily="50" charset="-128"/>
              </a:rPr>
              <a:t>　・避難催促施設に影響のある火山現象</a:t>
            </a:r>
            <a:endParaRPr lang="en-US" altLang="ja-JP" sz="1800" dirty="0">
              <a:solidFill>
                <a:srgbClr val="0000FF"/>
              </a:solidFill>
              <a:latin typeface="HG丸ｺﾞｼｯｸM-PRO" panose="020F0400000000000000" pitchFamily="50" charset="-128"/>
              <a:ea typeface="HG丸ｺﾞｼｯｸM-PRO" panose="020F0400000000000000" pitchFamily="50" charset="-128"/>
            </a:endParaRPr>
          </a:p>
        </p:txBody>
      </p:sp>
      <p:sp>
        <p:nvSpPr>
          <p:cNvPr id="7" name="テキスト ボックス 6">
            <a:extLst>
              <a:ext uri="{FF2B5EF4-FFF2-40B4-BE49-F238E27FC236}">
                <a16:creationId xmlns:a16="http://schemas.microsoft.com/office/drawing/2014/main" id="{9E0D885D-BC43-4B19-83D7-68A0FF40C9FE}"/>
              </a:ext>
            </a:extLst>
          </p:cNvPr>
          <p:cNvSpPr txBox="1"/>
          <p:nvPr/>
        </p:nvSpPr>
        <p:spPr>
          <a:xfrm>
            <a:off x="-1601" y="4689"/>
            <a:ext cx="9906000" cy="707886"/>
          </a:xfrm>
          <a:prstGeom prst="rect">
            <a:avLst/>
          </a:prstGeom>
          <a:solidFill>
            <a:schemeClr val="accent5">
              <a:lumMod val="20000"/>
              <a:lumOff val="80000"/>
            </a:schemeClr>
          </a:solidFill>
        </p:spPr>
        <p:txBody>
          <a:bodyPr wrap="square" rtlCol="0">
            <a:spAutoFit/>
          </a:bodyPr>
          <a:lstStyle/>
          <a:p>
            <a:r>
              <a:rPr lang="ja-JP" altLang="en-US" sz="4000" dirty="0">
                <a:solidFill>
                  <a:srgbClr val="0000FF"/>
                </a:solidFill>
                <a:latin typeface="HGP創英角ｺﾞｼｯｸUB" panose="020B0900000000000000" pitchFamily="50" charset="-128"/>
                <a:ea typeface="HGP創英角ｺﾞｼｯｸUB" panose="020B0900000000000000" pitchFamily="50" charset="-128"/>
              </a:rPr>
              <a:t>２</a:t>
            </a:r>
            <a:r>
              <a:rPr lang="en-US" altLang="ja-JP" sz="4000" dirty="0">
                <a:solidFill>
                  <a:srgbClr val="0000FF"/>
                </a:solidFill>
                <a:latin typeface="HGP創英角ｺﾞｼｯｸUB" panose="020B0900000000000000" pitchFamily="50" charset="-128"/>
                <a:ea typeface="HGP創英角ｺﾞｼｯｸUB" panose="020B0900000000000000" pitchFamily="50" charset="-128"/>
              </a:rPr>
              <a:t>.</a:t>
            </a:r>
            <a:r>
              <a:rPr lang="ja-JP" altLang="en-US" sz="4000" dirty="0">
                <a:solidFill>
                  <a:srgbClr val="0000FF"/>
                </a:solidFill>
                <a:latin typeface="HGP創英角ｺﾞｼｯｸUB" panose="020B0900000000000000" pitchFamily="50" charset="-128"/>
                <a:ea typeface="HGP創英角ｺﾞｼｯｸUB" panose="020B0900000000000000" pitchFamily="50" charset="-128"/>
              </a:rPr>
              <a:t>ハザードマップと避難計画の読み解き</a:t>
            </a:r>
            <a:endParaRPr lang="en-US" altLang="ja-JP" sz="4000" dirty="0">
              <a:solidFill>
                <a:srgbClr val="0000FF"/>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29905191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四角形: 角を丸くする 10">
            <a:extLst>
              <a:ext uri="{FF2B5EF4-FFF2-40B4-BE49-F238E27FC236}">
                <a16:creationId xmlns:a16="http://schemas.microsoft.com/office/drawing/2014/main" id="{DBC10791-A5F4-4B7C-82FE-6FCF8B181C19}"/>
              </a:ext>
            </a:extLst>
          </p:cNvPr>
          <p:cNvSpPr/>
          <p:nvPr/>
        </p:nvSpPr>
        <p:spPr>
          <a:xfrm>
            <a:off x="3197307" y="680452"/>
            <a:ext cx="6672489" cy="953516"/>
          </a:xfrm>
          <a:prstGeom prst="round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455FAD8D-FF79-4685-B506-7EE7FC9D60B0}"/>
              </a:ext>
            </a:extLst>
          </p:cNvPr>
          <p:cNvSpPr txBox="1"/>
          <p:nvPr/>
        </p:nvSpPr>
        <p:spPr>
          <a:xfrm>
            <a:off x="1" y="0"/>
            <a:ext cx="9906000" cy="553998"/>
          </a:xfrm>
          <a:prstGeom prst="rect">
            <a:avLst/>
          </a:prstGeom>
          <a:solidFill>
            <a:srgbClr val="1212E0"/>
          </a:solidFill>
        </p:spPr>
        <p:txBody>
          <a:bodyPr wrap="square" rtlCol="0">
            <a:spAutoFit/>
          </a:bodyPr>
          <a:lstStyle/>
          <a:p>
            <a:r>
              <a:rPr lang="ja-JP" altLang="en-US" sz="3000" spc="-100" dirty="0">
                <a:solidFill>
                  <a:schemeClr val="bg1"/>
                </a:solidFill>
                <a:latin typeface="HGS創英角ｺﾞｼｯｸUB" panose="020B0900000000000000" pitchFamily="50" charset="-128"/>
                <a:ea typeface="HGS創英角ｺﾞｼｯｸUB" panose="020B0900000000000000" pitchFamily="50" charset="-128"/>
              </a:rPr>
              <a:t>噴火で起きる火山現象</a:t>
            </a:r>
            <a:endParaRPr lang="zh-TW" altLang="en-US" sz="3000" spc="-100" dirty="0">
              <a:solidFill>
                <a:schemeClr val="bg1"/>
              </a:solidFill>
              <a:latin typeface="HGS創英角ｺﾞｼｯｸUB" panose="020B0900000000000000" pitchFamily="50" charset="-128"/>
              <a:ea typeface="HGS創英角ｺﾞｼｯｸUB" panose="020B0900000000000000" pitchFamily="50" charset="-128"/>
            </a:endParaRPr>
          </a:p>
        </p:txBody>
      </p:sp>
      <p:pic>
        <p:nvPicPr>
          <p:cNvPr id="3" name="図 2">
            <a:extLst>
              <a:ext uri="{FF2B5EF4-FFF2-40B4-BE49-F238E27FC236}">
                <a16:creationId xmlns:a16="http://schemas.microsoft.com/office/drawing/2014/main" id="{FC14ED96-2D16-4289-9E81-0205947592D4}"/>
              </a:ext>
            </a:extLst>
          </p:cNvPr>
          <p:cNvPicPr>
            <a:picLocks noChangeAspect="1"/>
          </p:cNvPicPr>
          <p:nvPr/>
        </p:nvPicPr>
        <p:blipFill>
          <a:blip r:embed="rId3" cstate="email">
            <a:clrChange>
              <a:clrFrom>
                <a:srgbClr val="000000">
                  <a:alpha val="0"/>
                </a:srgbClr>
              </a:clrFrom>
              <a:clrTo>
                <a:srgbClr val="000000">
                  <a:alpha val="0"/>
                </a:srgbClr>
              </a:clrTo>
            </a:clrChange>
            <a:alphaModFix amt="35000"/>
            <a:extLst>
              <a:ext uri="{28A0092B-C50C-407E-A947-70E740481C1C}">
                <a14:useLocalDpi xmlns:a14="http://schemas.microsoft.com/office/drawing/2010/main"/>
              </a:ext>
            </a:extLst>
          </a:blip>
          <a:stretch>
            <a:fillRect/>
          </a:stretch>
        </p:blipFill>
        <p:spPr>
          <a:xfrm>
            <a:off x="28470" y="2063476"/>
            <a:ext cx="7196328" cy="4453195"/>
          </a:xfrm>
          <a:prstGeom prst="rect">
            <a:avLst/>
          </a:prstGeom>
        </p:spPr>
      </p:pic>
      <p:sp>
        <p:nvSpPr>
          <p:cNvPr id="4" name="吹き出し: 角を丸めた四角形 3">
            <a:extLst>
              <a:ext uri="{FF2B5EF4-FFF2-40B4-BE49-F238E27FC236}">
                <a16:creationId xmlns:a16="http://schemas.microsoft.com/office/drawing/2014/main" id="{B2AA81C4-30AD-4507-B063-D86C00AC682E}"/>
              </a:ext>
            </a:extLst>
          </p:cNvPr>
          <p:cNvSpPr/>
          <p:nvPr/>
        </p:nvSpPr>
        <p:spPr>
          <a:xfrm>
            <a:off x="7368189" y="1729645"/>
            <a:ext cx="2501607" cy="3550484"/>
          </a:xfrm>
          <a:prstGeom prst="wedgeRoundRectCallout">
            <a:avLst>
              <a:gd name="adj1" fmla="val -58780"/>
              <a:gd name="adj2" fmla="val 19064"/>
              <a:gd name="adj3" fmla="val 16667"/>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a:solidFill>
                  <a:srgbClr val="FF0000"/>
                </a:solidFill>
              </a:rPr>
              <a:t>【</a:t>
            </a:r>
            <a:r>
              <a:rPr kumimoji="1" lang="ja-JP" altLang="en-US">
                <a:solidFill>
                  <a:srgbClr val="FF0000"/>
                </a:solidFill>
              </a:rPr>
              <a:t>参考資料</a:t>
            </a:r>
            <a:r>
              <a:rPr kumimoji="1" lang="en-US" altLang="ja-JP">
                <a:solidFill>
                  <a:srgbClr val="FF0000"/>
                </a:solidFill>
              </a:rPr>
              <a:t>】</a:t>
            </a:r>
          </a:p>
          <a:p>
            <a:r>
              <a:rPr lang="ja-JP" altLang="en-US">
                <a:solidFill>
                  <a:srgbClr val="FF0000"/>
                </a:solidFill>
              </a:rPr>
              <a:t>・地域防災計画</a:t>
            </a:r>
            <a:endParaRPr lang="en-US" altLang="ja-JP">
              <a:solidFill>
                <a:srgbClr val="FF0000"/>
              </a:solidFill>
            </a:endParaRPr>
          </a:p>
          <a:p>
            <a:r>
              <a:rPr lang="ja-JP" altLang="en-US">
                <a:solidFill>
                  <a:srgbClr val="FF0000"/>
                </a:solidFill>
              </a:rPr>
              <a:t>・火山避難計画</a:t>
            </a:r>
            <a:endParaRPr lang="en-US" altLang="ja-JP">
              <a:solidFill>
                <a:srgbClr val="FF0000"/>
              </a:solidFill>
            </a:endParaRPr>
          </a:p>
          <a:p>
            <a:r>
              <a:rPr lang="ja-JP" altLang="en-US">
                <a:solidFill>
                  <a:srgbClr val="FF0000"/>
                </a:solidFill>
              </a:rPr>
              <a:t>・火山ハザードマップ</a:t>
            </a:r>
            <a:endParaRPr lang="en-US" altLang="ja-JP">
              <a:solidFill>
                <a:srgbClr val="FF0000"/>
              </a:solidFill>
            </a:endParaRPr>
          </a:p>
          <a:p>
            <a:r>
              <a:rPr kumimoji="1" lang="ja-JP" altLang="en-US">
                <a:solidFill>
                  <a:srgbClr val="FF0000"/>
                </a:solidFill>
              </a:rPr>
              <a:t>・当該火山の噴火</a:t>
            </a:r>
            <a:endParaRPr kumimoji="1" lang="en-US" altLang="ja-JP">
              <a:solidFill>
                <a:srgbClr val="FF0000"/>
              </a:solidFill>
            </a:endParaRPr>
          </a:p>
          <a:p>
            <a:r>
              <a:rPr lang="ja-JP" altLang="en-US">
                <a:solidFill>
                  <a:srgbClr val="FF0000"/>
                </a:solidFill>
              </a:rPr>
              <a:t>　</a:t>
            </a:r>
            <a:r>
              <a:rPr kumimoji="1" lang="ja-JP" altLang="en-US">
                <a:solidFill>
                  <a:srgbClr val="FF0000"/>
                </a:solidFill>
              </a:rPr>
              <a:t>警戒レベル</a:t>
            </a:r>
            <a:endParaRPr kumimoji="1" lang="en-US" altLang="ja-JP">
              <a:solidFill>
                <a:srgbClr val="FF0000"/>
              </a:solidFill>
            </a:endParaRPr>
          </a:p>
          <a:p>
            <a:r>
              <a:rPr lang="ja-JP" altLang="en-US">
                <a:solidFill>
                  <a:srgbClr val="FF0000"/>
                </a:solidFill>
              </a:rPr>
              <a:t>・噴火シナリオ</a:t>
            </a:r>
            <a:endParaRPr kumimoji="1" lang="en-US" altLang="ja-JP">
              <a:solidFill>
                <a:srgbClr val="FF0000"/>
              </a:solidFill>
            </a:endParaRPr>
          </a:p>
          <a:p>
            <a:r>
              <a:rPr lang="ja-JP" altLang="en-US">
                <a:solidFill>
                  <a:srgbClr val="FF0000"/>
                </a:solidFill>
              </a:rPr>
              <a:t>などに噴火現象が記載されています。</a:t>
            </a:r>
            <a:endParaRPr lang="en-US" altLang="ja-JP">
              <a:solidFill>
                <a:srgbClr val="FF0000"/>
              </a:solidFill>
            </a:endParaRPr>
          </a:p>
          <a:p>
            <a:r>
              <a:rPr lang="ja-JP" altLang="en-US">
                <a:solidFill>
                  <a:srgbClr val="FF0000"/>
                </a:solidFill>
              </a:rPr>
              <a:t>なお、上記の資料は最新版を参照してください。</a:t>
            </a:r>
            <a:endParaRPr kumimoji="1" lang="ja-JP" altLang="en-US">
              <a:solidFill>
                <a:srgbClr val="FF0000"/>
              </a:solidFill>
            </a:endParaRPr>
          </a:p>
        </p:txBody>
      </p:sp>
      <p:sp>
        <p:nvSpPr>
          <p:cNvPr id="8" name="正方形/長方形 7">
            <a:extLst>
              <a:ext uri="{FF2B5EF4-FFF2-40B4-BE49-F238E27FC236}">
                <a16:creationId xmlns:a16="http://schemas.microsoft.com/office/drawing/2014/main" id="{EE338BBE-84ED-4ED5-AECB-8034CA308512}"/>
              </a:ext>
            </a:extLst>
          </p:cNvPr>
          <p:cNvSpPr/>
          <p:nvPr/>
        </p:nvSpPr>
        <p:spPr>
          <a:xfrm>
            <a:off x="3199572" y="710638"/>
            <a:ext cx="7100189" cy="923330"/>
          </a:xfrm>
          <a:prstGeom prst="rect">
            <a:avLst/>
          </a:prstGeom>
        </p:spPr>
        <p:txBody>
          <a:bodyPr wrap="square">
            <a:spAutoFit/>
          </a:bodyPr>
          <a:lstStyle/>
          <a:p>
            <a:r>
              <a:rPr lang="ja-JP" altLang="en-US">
                <a:solidFill>
                  <a:srgbClr val="FF0000"/>
                </a:solidFill>
              </a:rPr>
              <a:t>地域防災計画や火山避難計画、ハザードマップなどを参考にして、</a:t>
            </a:r>
            <a:endParaRPr lang="en-US" altLang="ja-JP">
              <a:solidFill>
                <a:srgbClr val="FF0000"/>
              </a:solidFill>
            </a:endParaRPr>
          </a:p>
          <a:p>
            <a:r>
              <a:rPr lang="ja-JP" altLang="en-US">
                <a:solidFill>
                  <a:srgbClr val="FF0000"/>
                </a:solidFill>
              </a:rPr>
              <a:t>当該火山の噴火によって、施設周辺や地区周辺に影響が及ぶ火山</a:t>
            </a:r>
            <a:endParaRPr lang="en-US" altLang="ja-JP">
              <a:solidFill>
                <a:srgbClr val="FF0000"/>
              </a:solidFill>
            </a:endParaRPr>
          </a:p>
          <a:p>
            <a:r>
              <a:rPr lang="ja-JP" altLang="en-US">
                <a:solidFill>
                  <a:srgbClr val="FF0000"/>
                </a:solidFill>
              </a:rPr>
              <a:t>現象を確認の上、記載してください。</a:t>
            </a:r>
            <a:endParaRPr lang="en-US" altLang="ja-JP">
              <a:solidFill>
                <a:srgbClr val="FF0000"/>
              </a:solidFill>
            </a:endParaRPr>
          </a:p>
        </p:txBody>
      </p:sp>
      <p:sp>
        <p:nvSpPr>
          <p:cNvPr id="12" name="正方形/長方形 11">
            <a:extLst>
              <a:ext uri="{FF2B5EF4-FFF2-40B4-BE49-F238E27FC236}">
                <a16:creationId xmlns:a16="http://schemas.microsoft.com/office/drawing/2014/main" id="{4946282C-3338-423E-A198-DABE96ECE0B1}"/>
              </a:ext>
            </a:extLst>
          </p:cNvPr>
          <p:cNvSpPr/>
          <p:nvPr/>
        </p:nvSpPr>
        <p:spPr>
          <a:xfrm>
            <a:off x="1095269" y="3817199"/>
            <a:ext cx="5202065" cy="400110"/>
          </a:xfrm>
          <a:prstGeom prst="rect">
            <a:avLst/>
          </a:prstGeom>
        </p:spPr>
        <p:txBody>
          <a:bodyPr wrap="none">
            <a:spAutoFit/>
          </a:bodyPr>
          <a:lstStyle/>
          <a:p>
            <a:r>
              <a:rPr lang="ja-JP" altLang="en-US" sz="2000"/>
              <a:t>（写真ではなく、文章や表形式での記載もある）</a:t>
            </a:r>
          </a:p>
        </p:txBody>
      </p:sp>
      <p:sp>
        <p:nvSpPr>
          <p:cNvPr id="44" name="正方形/長方形 43">
            <a:extLst>
              <a:ext uri="{FF2B5EF4-FFF2-40B4-BE49-F238E27FC236}">
                <a16:creationId xmlns:a16="http://schemas.microsoft.com/office/drawing/2014/main" id="{58AAFA10-8117-4CDC-BB00-22EDB6970A56}"/>
              </a:ext>
            </a:extLst>
          </p:cNvPr>
          <p:cNvSpPr/>
          <p:nvPr/>
        </p:nvSpPr>
        <p:spPr>
          <a:xfrm>
            <a:off x="68476" y="1686437"/>
            <a:ext cx="6911828" cy="374904"/>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a:solidFill>
                  <a:srgbClr val="FF0000"/>
                </a:solidFill>
              </a:rPr>
              <a:t>整理イメージ</a:t>
            </a:r>
            <a:r>
              <a:rPr lang="ja-JP" altLang="en-US">
                <a:solidFill>
                  <a:srgbClr val="FF0000"/>
                </a:solidFill>
              </a:rPr>
              <a:t>（当該火山のものを作成（</a:t>
            </a:r>
            <a:r>
              <a:rPr lang="ja-JP" altLang="en-US" sz="1400">
                <a:solidFill>
                  <a:srgbClr val="FF0000"/>
                </a:solidFill>
              </a:rPr>
              <a:t>または</a:t>
            </a:r>
            <a:r>
              <a:rPr lang="ja-JP" altLang="en-US">
                <a:solidFill>
                  <a:srgbClr val="FF0000"/>
                </a:solidFill>
              </a:rPr>
              <a:t>引用）する）</a:t>
            </a:r>
            <a:endParaRPr kumimoji="1" lang="ja-JP" altLang="en-US">
              <a:solidFill>
                <a:srgbClr val="FF0000"/>
              </a:solidFill>
            </a:endParaRPr>
          </a:p>
        </p:txBody>
      </p:sp>
      <p:pic>
        <p:nvPicPr>
          <p:cNvPr id="45" name="図 44">
            <a:extLst>
              <a:ext uri="{FF2B5EF4-FFF2-40B4-BE49-F238E27FC236}">
                <a16:creationId xmlns:a16="http://schemas.microsoft.com/office/drawing/2014/main" id="{C65B626D-0703-4F25-9E46-E47A641A37F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09767" y="680452"/>
            <a:ext cx="1240790" cy="923330"/>
          </a:xfrm>
          <a:prstGeom prst="rect">
            <a:avLst/>
          </a:prstGeom>
        </p:spPr>
      </p:pic>
      <p:sp>
        <p:nvSpPr>
          <p:cNvPr id="13" name="テキスト ボックス 12">
            <a:extLst>
              <a:ext uri="{FF2B5EF4-FFF2-40B4-BE49-F238E27FC236}">
                <a16:creationId xmlns:a16="http://schemas.microsoft.com/office/drawing/2014/main" id="{5310E5D3-ED9E-41FE-B2BC-B375C156A4A8}"/>
              </a:ext>
            </a:extLst>
          </p:cNvPr>
          <p:cNvSpPr txBox="1"/>
          <p:nvPr/>
        </p:nvSpPr>
        <p:spPr>
          <a:xfrm>
            <a:off x="7235306" y="100859"/>
            <a:ext cx="2560078" cy="369332"/>
          </a:xfrm>
          <a:prstGeom prst="rect">
            <a:avLst/>
          </a:prstGeom>
          <a:solidFill>
            <a:srgbClr val="FFFF00"/>
          </a:solidFill>
        </p:spPr>
        <p:txBody>
          <a:bodyPr wrap="square" rtlCol="0">
            <a:spAutoFit/>
          </a:bodyPr>
          <a:lstStyle/>
          <a:p>
            <a:pPr algn="ctr"/>
            <a:r>
              <a:rPr lang="ja-JP" altLang="en-US"/>
              <a:t>当該火山版に要変更</a:t>
            </a:r>
            <a:endParaRPr lang="ja-JP" altLang="ja-JP"/>
          </a:p>
        </p:txBody>
      </p:sp>
      <p:sp>
        <p:nvSpPr>
          <p:cNvPr id="15" name="正方形/長方形 14">
            <a:extLst>
              <a:ext uri="{FF2B5EF4-FFF2-40B4-BE49-F238E27FC236}">
                <a16:creationId xmlns:a16="http://schemas.microsoft.com/office/drawing/2014/main" id="{5A612677-2E2A-4DC1-851D-312D148CFDEC}"/>
              </a:ext>
            </a:extLst>
          </p:cNvPr>
          <p:cNvSpPr/>
          <p:nvPr/>
        </p:nvSpPr>
        <p:spPr>
          <a:xfrm>
            <a:off x="0" y="5311862"/>
            <a:ext cx="9898380" cy="1569660"/>
          </a:xfrm>
          <a:prstGeom prst="rect">
            <a:avLst/>
          </a:prstGeom>
          <a:solidFill>
            <a:schemeClr val="tx1"/>
          </a:solidFill>
          <a:ln w="12700">
            <a:noFill/>
          </a:ln>
        </p:spPr>
        <p:txBody>
          <a:bodyPr wrap="square">
            <a:spAutoFit/>
          </a:bodyPr>
          <a:lstStyle/>
          <a:p>
            <a:r>
              <a:rPr lang="en-US" altLang="ja-JP" sz="1600" dirty="0">
                <a:solidFill>
                  <a:schemeClr val="bg1"/>
                </a:solidFill>
                <a:latin typeface="ＭＳ Ｐゴシック 本文"/>
              </a:rPr>
              <a:t>【</a:t>
            </a:r>
            <a:r>
              <a:rPr lang="ja-JP" altLang="en-US" sz="1600" dirty="0">
                <a:solidFill>
                  <a:schemeClr val="bg1"/>
                </a:solidFill>
                <a:latin typeface="ＭＳ Ｐゴシック 本文"/>
              </a:rPr>
              <a:t>パワーポイントのノート機能に記載</a:t>
            </a:r>
            <a:r>
              <a:rPr lang="en-US" altLang="ja-JP" sz="1600" dirty="0">
                <a:solidFill>
                  <a:schemeClr val="bg1"/>
                </a:solidFill>
                <a:latin typeface="ＭＳ Ｐゴシック 本文"/>
              </a:rPr>
              <a:t>】</a:t>
            </a:r>
          </a:p>
          <a:p>
            <a:r>
              <a:rPr lang="ja-JP" altLang="en-US" sz="1600" dirty="0">
                <a:solidFill>
                  <a:schemeClr val="bg1"/>
                </a:solidFill>
                <a:latin typeface="ＭＳ Ｐゴシック 本文"/>
              </a:rPr>
              <a:t>　集客施設等における噴火時等の避難確保計画作成の手引き第４版（参考資料</a:t>
            </a:r>
            <a:r>
              <a:rPr lang="en-US" altLang="ja-JP" sz="1600" dirty="0">
                <a:solidFill>
                  <a:schemeClr val="bg1"/>
                </a:solidFill>
                <a:latin typeface="ＭＳ Ｐゴシック 本文"/>
              </a:rPr>
              <a:t>2.2</a:t>
            </a:r>
            <a:r>
              <a:rPr lang="ja-JP" altLang="en-US" sz="1600" dirty="0">
                <a:solidFill>
                  <a:schemeClr val="bg1"/>
                </a:solidFill>
                <a:latin typeface="ＭＳ Ｐゴシック 本文"/>
              </a:rPr>
              <a:t>火山現象）を参照し、各施設に影響があるのはどんな現象か確認して説明しましょう。火山からの施設の位置によっては、備える現象が異なる場合もあります。例えば</a:t>
            </a:r>
            <a:endParaRPr lang="en-US" altLang="ja-JP" sz="1600" dirty="0">
              <a:solidFill>
                <a:schemeClr val="bg1"/>
              </a:solidFill>
              <a:latin typeface="ＭＳ Ｐゴシック 本文"/>
            </a:endParaRPr>
          </a:p>
          <a:p>
            <a:r>
              <a:rPr lang="ja-JP" altLang="en-US" sz="1600" dirty="0">
                <a:solidFill>
                  <a:schemeClr val="bg1"/>
                </a:solidFill>
                <a:latin typeface="ＭＳ Ｐゴシック 本文"/>
              </a:rPr>
              <a:t>　・火口周辺の施設（山小屋やスキー場 等）：特に噴石　</a:t>
            </a:r>
            <a:endParaRPr lang="en-US" altLang="ja-JP" sz="1600" dirty="0">
              <a:solidFill>
                <a:schemeClr val="bg1"/>
              </a:solidFill>
              <a:latin typeface="ＭＳ Ｐゴシック 本文"/>
            </a:endParaRPr>
          </a:p>
          <a:p>
            <a:r>
              <a:rPr lang="ja-JP" altLang="en-US" sz="1600" dirty="0">
                <a:solidFill>
                  <a:schemeClr val="bg1"/>
                </a:solidFill>
                <a:latin typeface="ＭＳ Ｐゴシック 本文"/>
              </a:rPr>
              <a:t>　・居住地域の施設（病院や老人福祉施設 等）：特に融雪型火山泥流、溶岩流</a:t>
            </a:r>
            <a:endParaRPr lang="en-US" altLang="ja-JP" sz="1600" dirty="0">
              <a:solidFill>
                <a:schemeClr val="bg1"/>
              </a:solidFill>
              <a:latin typeface="ＭＳ Ｐゴシック 本文"/>
            </a:endParaRPr>
          </a:p>
        </p:txBody>
      </p:sp>
      <p:sp>
        <p:nvSpPr>
          <p:cNvPr id="2" name="スライド番号プレースホルダー 1">
            <a:extLst>
              <a:ext uri="{FF2B5EF4-FFF2-40B4-BE49-F238E27FC236}">
                <a16:creationId xmlns:a16="http://schemas.microsoft.com/office/drawing/2014/main" id="{9C1A77F4-06E5-400C-ADEC-2BA826027D9A}"/>
              </a:ext>
            </a:extLst>
          </p:cNvPr>
          <p:cNvSpPr>
            <a:spLocks noGrp="1"/>
          </p:cNvSpPr>
          <p:nvPr>
            <p:ph type="sldNum" sz="quarter" idx="12"/>
          </p:nvPr>
        </p:nvSpPr>
        <p:spPr/>
        <p:txBody>
          <a:bodyPr/>
          <a:lstStyle/>
          <a:p>
            <a:r>
              <a:rPr kumimoji="1" lang="en-US" altLang="ja-JP" dirty="0"/>
              <a:t>16</a:t>
            </a:r>
            <a:endParaRPr kumimoji="1" lang="ja-JP" altLang="en-US" dirty="0"/>
          </a:p>
        </p:txBody>
      </p:sp>
    </p:spTree>
    <p:extLst>
      <p:ext uri="{BB962C8B-B14F-4D97-AF65-F5344CB8AC3E}">
        <p14:creationId xmlns:p14="http://schemas.microsoft.com/office/powerpoint/2010/main" val="21209949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正方形/長方形 26">
            <a:extLst>
              <a:ext uri="{FF2B5EF4-FFF2-40B4-BE49-F238E27FC236}">
                <a16:creationId xmlns:a16="http://schemas.microsoft.com/office/drawing/2014/main" id="{C67629FC-73FD-4DC3-99CD-F86BA4C68645}"/>
              </a:ext>
            </a:extLst>
          </p:cNvPr>
          <p:cNvSpPr/>
          <p:nvPr/>
        </p:nvSpPr>
        <p:spPr>
          <a:xfrm>
            <a:off x="3640347" y="2148078"/>
            <a:ext cx="3550091" cy="37336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四角形: 角を丸くする 15">
            <a:extLst>
              <a:ext uri="{FF2B5EF4-FFF2-40B4-BE49-F238E27FC236}">
                <a16:creationId xmlns:a16="http://schemas.microsoft.com/office/drawing/2014/main" id="{9FF1EA42-5544-40B0-B936-9F8D377A3A6F}"/>
              </a:ext>
            </a:extLst>
          </p:cNvPr>
          <p:cNvSpPr/>
          <p:nvPr/>
        </p:nvSpPr>
        <p:spPr>
          <a:xfrm>
            <a:off x="18660" y="6040649"/>
            <a:ext cx="9868678" cy="712607"/>
          </a:xfrm>
          <a:prstGeom prst="round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四角形: 角を丸くする 10">
            <a:extLst>
              <a:ext uri="{FF2B5EF4-FFF2-40B4-BE49-F238E27FC236}">
                <a16:creationId xmlns:a16="http://schemas.microsoft.com/office/drawing/2014/main" id="{DBC10791-A5F4-4B7C-82FE-6FCF8B181C19}"/>
              </a:ext>
            </a:extLst>
          </p:cNvPr>
          <p:cNvSpPr/>
          <p:nvPr/>
        </p:nvSpPr>
        <p:spPr>
          <a:xfrm>
            <a:off x="3197307" y="680452"/>
            <a:ext cx="6672489" cy="774039"/>
          </a:xfrm>
          <a:prstGeom prst="round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455FAD8D-FF79-4685-B506-7EE7FC9D60B0}"/>
              </a:ext>
            </a:extLst>
          </p:cNvPr>
          <p:cNvSpPr txBox="1"/>
          <p:nvPr/>
        </p:nvSpPr>
        <p:spPr>
          <a:xfrm>
            <a:off x="1" y="0"/>
            <a:ext cx="9906000" cy="553998"/>
          </a:xfrm>
          <a:prstGeom prst="rect">
            <a:avLst/>
          </a:prstGeom>
          <a:solidFill>
            <a:srgbClr val="1212E0"/>
          </a:solidFill>
        </p:spPr>
        <p:txBody>
          <a:bodyPr wrap="square" rtlCol="0">
            <a:spAutoFit/>
          </a:bodyPr>
          <a:lstStyle/>
          <a:p>
            <a:r>
              <a:rPr lang="ja-JP" altLang="en-US" sz="3000" spc="-100" dirty="0">
                <a:solidFill>
                  <a:schemeClr val="bg1"/>
                </a:solidFill>
                <a:latin typeface="HGS創英角ｺﾞｼｯｸUB" panose="020B0900000000000000" pitchFamily="50" charset="-128"/>
                <a:ea typeface="HGS創英角ｺﾞｼｯｸUB" panose="020B0900000000000000" pitchFamily="50" charset="-128"/>
              </a:rPr>
              <a:t>想定される火口位置</a:t>
            </a:r>
            <a:endParaRPr lang="zh-TW" altLang="en-US" sz="3000" spc="-100" dirty="0">
              <a:solidFill>
                <a:schemeClr val="bg1"/>
              </a:solidFill>
              <a:latin typeface="HGS創英角ｺﾞｼｯｸUB" panose="020B0900000000000000" pitchFamily="50" charset="-128"/>
              <a:ea typeface="HGS創英角ｺﾞｼｯｸUB" panose="020B0900000000000000" pitchFamily="50" charset="-128"/>
            </a:endParaRPr>
          </a:p>
        </p:txBody>
      </p:sp>
      <p:sp>
        <p:nvSpPr>
          <p:cNvPr id="4" name="吹き出し: 角を丸めた四角形 3">
            <a:extLst>
              <a:ext uri="{FF2B5EF4-FFF2-40B4-BE49-F238E27FC236}">
                <a16:creationId xmlns:a16="http://schemas.microsoft.com/office/drawing/2014/main" id="{B2AA81C4-30AD-4507-B063-D86C00AC682E}"/>
              </a:ext>
            </a:extLst>
          </p:cNvPr>
          <p:cNvSpPr/>
          <p:nvPr/>
        </p:nvSpPr>
        <p:spPr>
          <a:xfrm>
            <a:off x="7368189" y="2341269"/>
            <a:ext cx="2501607" cy="3550484"/>
          </a:xfrm>
          <a:prstGeom prst="wedgeRoundRectCallout">
            <a:avLst>
              <a:gd name="adj1" fmla="val -58780"/>
              <a:gd name="adj2" fmla="val 19064"/>
              <a:gd name="adj3" fmla="val 16667"/>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a:solidFill>
                  <a:srgbClr val="FF0000"/>
                </a:solidFill>
              </a:rPr>
              <a:t>【</a:t>
            </a:r>
            <a:r>
              <a:rPr kumimoji="1" lang="ja-JP" altLang="en-US">
                <a:solidFill>
                  <a:srgbClr val="FF0000"/>
                </a:solidFill>
              </a:rPr>
              <a:t>参考資料</a:t>
            </a:r>
            <a:r>
              <a:rPr kumimoji="1" lang="en-US" altLang="ja-JP">
                <a:solidFill>
                  <a:srgbClr val="FF0000"/>
                </a:solidFill>
              </a:rPr>
              <a:t>】</a:t>
            </a:r>
          </a:p>
          <a:p>
            <a:r>
              <a:rPr lang="ja-JP" altLang="en-US">
                <a:solidFill>
                  <a:srgbClr val="FF0000"/>
                </a:solidFill>
              </a:rPr>
              <a:t>・地域防災計画</a:t>
            </a:r>
            <a:endParaRPr lang="en-US" altLang="ja-JP">
              <a:solidFill>
                <a:srgbClr val="FF0000"/>
              </a:solidFill>
            </a:endParaRPr>
          </a:p>
          <a:p>
            <a:r>
              <a:rPr lang="ja-JP" altLang="en-US">
                <a:solidFill>
                  <a:srgbClr val="FF0000"/>
                </a:solidFill>
              </a:rPr>
              <a:t>・火山避難計画</a:t>
            </a:r>
            <a:endParaRPr lang="en-US" altLang="ja-JP">
              <a:solidFill>
                <a:srgbClr val="FF0000"/>
              </a:solidFill>
            </a:endParaRPr>
          </a:p>
          <a:p>
            <a:r>
              <a:rPr lang="ja-JP" altLang="en-US">
                <a:solidFill>
                  <a:srgbClr val="FF0000"/>
                </a:solidFill>
              </a:rPr>
              <a:t>・火山ハザードマップ</a:t>
            </a:r>
            <a:endParaRPr lang="en-US" altLang="ja-JP">
              <a:solidFill>
                <a:srgbClr val="FF0000"/>
              </a:solidFill>
            </a:endParaRPr>
          </a:p>
          <a:p>
            <a:r>
              <a:rPr kumimoji="1" lang="ja-JP" altLang="en-US">
                <a:solidFill>
                  <a:srgbClr val="FF0000"/>
                </a:solidFill>
              </a:rPr>
              <a:t>・当該火山の噴火</a:t>
            </a:r>
            <a:endParaRPr kumimoji="1" lang="en-US" altLang="ja-JP">
              <a:solidFill>
                <a:srgbClr val="FF0000"/>
              </a:solidFill>
            </a:endParaRPr>
          </a:p>
          <a:p>
            <a:r>
              <a:rPr lang="ja-JP" altLang="en-US">
                <a:solidFill>
                  <a:srgbClr val="FF0000"/>
                </a:solidFill>
              </a:rPr>
              <a:t>　</a:t>
            </a:r>
            <a:r>
              <a:rPr kumimoji="1" lang="ja-JP" altLang="en-US">
                <a:solidFill>
                  <a:srgbClr val="FF0000"/>
                </a:solidFill>
              </a:rPr>
              <a:t>警戒レベル</a:t>
            </a:r>
            <a:endParaRPr kumimoji="1" lang="en-US" altLang="ja-JP">
              <a:solidFill>
                <a:srgbClr val="FF0000"/>
              </a:solidFill>
            </a:endParaRPr>
          </a:p>
          <a:p>
            <a:r>
              <a:rPr lang="ja-JP" altLang="en-US">
                <a:solidFill>
                  <a:srgbClr val="FF0000"/>
                </a:solidFill>
              </a:rPr>
              <a:t>などに想定火口位置が記載されています。</a:t>
            </a:r>
            <a:endParaRPr lang="en-US" altLang="ja-JP">
              <a:solidFill>
                <a:srgbClr val="FF0000"/>
              </a:solidFill>
            </a:endParaRPr>
          </a:p>
          <a:p>
            <a:r>
              <a:rPr lang="ja-JP" altLang="en-US">
                <a:solidFill>
                  <a:srgbClr val="FF0000"/>
                </a:solidFill>
              </a:rPr>
              <a:t>なお、上記の資料は最新版を参照してください。</a:t>
            </a:r>
            <a:endParaRPr kumimoji="1" lang="ja-JP" altLang="en-US">
              <a:solidFill>
                <a:srgbClr val="FF0000"/>
              </a:solidFill>
            </a:endParaRPr>
          </a:p>
        </p:txBody>
      </p:sp>
      <p:sp>
        <p:nvSpPr>
          <p:cNvPr id="8" name="正方形/長方形 7">
            <a:extLst>
              <a:ext uri="{FF2B5EF4-FFF2-40B4-BE49-F238E27FC236}">
                <a16:creationId xmlns:a16="http://schemas.microsoft.com/office/drawing/2014/main" id="{EE338BBE-84ED-4ED5-AECB-8034CA308512}"/>
              </a:ext>
            </a:extLst>
          </p:cNvPr>
          <p:cNvSpPr/>
          <p:nvPr/>
        </p:nvSpPr>
        <p:spPr>
          <a:xfrm>
            <a:off x="3199572" y="710638"/>
            <a:ext cx="7100189" cy="646331"/>
          </a:xfrm>
          <a:prstGeom prst="rect">
            <a:avLst/>
          </a:prstGeom>
        </p:spPr>
        <p:txBody>
          <a:bodyPr wrap="square">
            <a:spAutoFit/>
          </a:bodyPr>
          <a:lstStyle/>
          <a:p>
            <a:r>
              <a:rPr lang="ja-JP" altLang="en-US" dirty="0">
                <a:solidFill>
                  <a:srgbClr val="FF0000"/>
                </a:solidFill>
              </a:rPr>
              <a:t>地域防災計画や火山避難計画、ハザードマップなどを参考にして、</a:t>
            </a:r>
            <a:endParaRPr lang="en-US" altLang="ja-JP" dirty="0">
              <a:solidFill>
                <a:srgbClr val="FF0000"/>
              </a:solidFill>
            </a:endParaRPr>
          </a:p>
          <a:p>
            <a:r>
              <a:rPr lang="ja-JP" altLang="en-US" dirty="0">
                <a:solidFill>
                  <a:srgbClr val="FF0000"/>
                </a:solidFill>
              </a:rPr>
              <a:t>当該火山で想定される火口位置を示してください。</a:t>
            </a:r>
            <a:endParaRPr lang="en-US" altLang="ja-JP" dirty="0">
              <a:solidFill>
                <a:srgbClr val="FF0000"/>
              </a:solidFill>
            </a:endParaRPr>
          </a:p>
        </p:txBody>
      </p:sp>
      <p:sp>
        <p:nvSpPr>
          <p:cNvPr id="44" name="正方形/長方形 43">
            <a:extLst>
              <a:ext uri="{FF2B5EF4-FFF2-40B4-BE49-F238E27FC236}">
                <a16:creationId xmlns:a16="http://schemas.microsoft.com/office/drawing/2014/main" id="{58AAFA10-8117-4CDC-BB00-22EDB6970A56}"/>
              </a:ext>
            </a:extLst>
          </p:cNvPr>
          <p:cNvSpPr/>
          <p:nvPr/>
        </p:nvSpPr>
        <p:spPr>
          <a:xfrm>
            <a:off x="68476" y="1686437"/>
            <a:ext cx="6911828" cy="374904"/>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a:solidFill>
                  <a:srgbClr val="FF0000"/>
                </a:solidFill>
              </a:rPr>
              <a:t>整理イメージ</a:t>
            </a:r>
            <a:r>
              <a:rPr lang="ja-JP" altLang="en-US">
                <a:solidFill>
                  <a:srgbClr val="FF0000"/>
                </a:solidFill>
              </a:rPr>
              <a:t>（当該火山のものを作成（</a:t>
            </a:r>
            <a:r>
              <a:rPr lang="ja-JP" altLang="en-US" sz="1400">
                <a:solidFill>
                  <a:srgbClr val="FF0000"/>
                </a:solidFill>
              </a:rPr>
              <a:t>または</a:t>
            </a:r>
            <a:r>
              <a:rPr lang="ja-JP" altLang="en-US">
                <a:solidFill>
                  <a:srgbClr val="FF0000"/>
                </a:solidFill>
              </a:rPr>
              <a:t>引用）する）</a:t>
            </a:r>
            <a:endParaRPr kumimoji="1" lang="ja-JP" altLang="en-US">
              <a:solidFill>
                <a:srgbClr val="FF0000"/>
              </a:solidFill>
            </a:endParaRPr>
          </a:p>
        </p:txBody>
      </p:sp>
      <p:pic>
        <p:nvPicPr>
          <p:cNvPr id="45" name="図 44">
            <a:extLst>
              <a:ext uri="{FF2B5EF4-FFF2-40B4-BE49-F238E27FC236}">
                <a16:creationId xmlns:a16="http://schemas.microsoft.com/office/drawing/2014/main" id="{C65B626D-0703-4F25-9E46-E47A641A37F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09767" y="680452"/>
            <a:ext cx="1240790" cy="923330"/>
          </a:xfrm>
          <a:prstGeom prst="rect">
            <a:avLst/>
          </a:prstGeom>
        </p:spPr>
      </p:pic>
      <p:sp>
        <p:nvSpPr>
          <p:cNvPr id="13" name="テキスト ボックス 12">
            <a:extLst>
              <a:ext uri="{FF2B5EF4-FFF2-40B4-BE49-F238E27FC236}">
                <a16:creationId xmlns:a16="http://schemas.microsoft.com/office/drawing/2014/main" id="{5310E5D3-ED9E-41FE-B2BC-B375C156A4A8}"/>
              </a:ext>
            </a:extLst>
          </p:cNvPr>
          <p:cNvSpPr txBox="1"/>
          <p:nvPr/>
        </p:nvSpPr>
        <p:spPr>
          <a:xfrm>
            <a:off x="7235306" y="100859"/>
            <a:ext cx="2560078" cy="369332"/>
          </a:xfrm>
          <a:prstGeom prst="rect">
            <a:avLst/>
          </a:prstGeom>
          <a:solidFill>
            <a:srgbClr val="FFFF00"/>
          </a:solidFill>
        </p:spPr>
        <p:txBody>
          <a:bodyPr wrap="square" rtlCol="0">
            <a:spAutoFit/>
          </a:bodyPr>
          <a:lstStyle/>
          <a:p>
            <a:pPr algn="ctr"/>
            <a:r>
              <a:rPr lang="ja-JP" altLang="en-US"/>
              <a:t>当該火山版に要変更</a:t>
            </a:r>
            <a:endParaRPr lang="ja-JP" altLang="ja-JP"/>
          </a:p>
        </p:txBody>
      </p:sp>
      <p:sp>
        <p:nvSpPr>
          <p:cNvPr id="2" name="正方形/長方形 1">
            <a:extLst>
              <a:ext uri="{FF2B5EF4-FFF2-40B4-BE49-F238E27FC236}">
                <a16:creationId xmlns:a16="http://schemas.microsoft.com/office/drawing/2014/main" id="{2D26D31F-48F0-4EC6-BDBC-D987F882ABAC}"/>
              </a:ext>
            </a:extLst>
          </p:cNvPr>
          <p:cNvSpPr/>
          <p:nvPr/>
        </p:nvSpPr>
        <p:spPr>
          <a:xfrm>
            <a:off x="36204" y="2143996"/>
            <a:ext cx="3550091" cy="37336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B171F4BF-DC9D-4AA2-AC3B-8EBF006430F6}"/>
              </a:ext>
            </a:extLst>
          </p:cNvPr>
          <p:cNvSpPr/>
          <p:nvPr/>
        </p:nvSpPr>
        <p:spPr>
          <a:xfrm>
            <a:off x="-68426" y="6085447"/>
            <a:ext cx="10145485" cy="923330"/>
          </a:xfrm>
          <a:prstGeom prst="rect">
            <a:avLst/>
          </a:prstGeom>
        </p:spPr>
        <p:txBody>
          <a:bodyPr wrap="square">
            <a:spAutoFit/>
          </a:bodyPr>
          <a:lstStyle/>
          <a:p>
            <a:pPr fontAlgn="base"/>
            <a:r>
              <a:rPr lang="ja-JP" altLang="en-US">
                <a:solidFill>
                  <a:srgbClr val="FF0000"/>
                </a:solidFill>
              </a:rPr>
              <a:t>整理イメージ　</a:t>
            </a:r>
            <a:r>
              <a:rPr lang="ja-JP" altLang="ja-JP">
                <a:solidFill>
                  <a:srgbClr val="FF0000"/>
                </a:solidFill>
              </a:rPr>
              <a:t>想定火口が山頂等に限定されてお</a:t>
            </a:r>
            <a:r>
              <a:rPr lang="en-US" altLang="ja-JP">
                <a:solidFill>
                  <a:srgbClr val="FF0000"/>
                </a:solidFill>
              </a:rPr>
              <a:t>​</a:t>
            </a:r>
            <a:r>
              <a:rPr lang="ja-JP" altLang="ja-JP">
                <a:solidFill>
                  <a:srgbClr val="FF0000"/>
                </a:solidFill>
              </a:rPr>
              <a:t>らず、</a:t>
            </a:r>
            <a:r>
              <a:rPr lang="ja-JP" altLang="ja-JP" b="1">
                <a:solidFill>
                  <a:srgbClr val="FF0000"/>
                </a:solidFill>
              </a:rPr>
              <a:t>ど</a:t>
            </a:r>
            <a:r>
              <a:rPr lang="en-US" altLang="ja-JP">
                <a:solidFill>
                  <a:srgbClr val="FF0000"/>
                </a:solidFill>
              </a:rPr>
              <a:t>​</a:t>
            </a:r>
            <a:r>
              <a:rPr lang="ja-JP" altLang="ja-JP" b="1">
                <a:solidFill>
                  <a:srgbClr val="FF0000"/>
                </a:solidFill>
              </a:rPr>
              <a:t>こで噴火するか特定できない</a:t>
            </a:r>
            <a:r>
              <a:rPr lang="ja-JP" altLang="en-US" b="1">
                <a:solidFill>
                  <a:srgbClr val="FF0000"/>
                </a:solidFill>
              </a:rPr>
              <a:t>場合には安全側にたって考えましょう</a:t>
            </a:r>
            <a:r>
              <a:rPr lang="ja-JP" altLang="ja-JP">
                <a:solidFill>
                  <a:srgbClr val="FF0000"/>
                </a:solidFill>
              </a:rPr>
              <a:t>。</a:t>
            </a:r>
            <a:r>
              <a:rPr lang="ja-JP" altLang="en-US">
                <a:solidFill>
                  <a:srgbClr val="FF0000"/>
                </a:solidFill>
              </a:rPr>
              <a:t>施設の人に想定火口域すべてから噴火するのではないことも説明しましょう。</a:t>
            </a:r>
            <a:r>
              <a:rPr lang="en-US" altLang="ja-JP">
                <a:solidFill>
                  <a:srgbClr val="FF0000"/>
                </a:solidFill>
              </a:rPr>
              <a:t>​</a:t>
            </a:r>
          </a:p>
          <a:p>
            <a:endParaRPr lang="ja-JP" altLang="en-US">
              <a:solidFill>
                <a:srgbClr val="FF0000"/>
              </a:solidFill>
            </a:endParaRPr>
          </a:p>
        </p:txBody>
      </p:sp>
      <p:pic>
        <p:nvPicPr>
          <p:cNvPr id="3" name="図 2">
            <a:extLst>
              <a:ext uri="{FF2B5EF4-FFF2-40B4-BE49-F238E27FC236}">
                <a16:creationId xmlns:a16="http://schemas.microsoft.com/office/drawing/2014/main" id="{E1ABE3C3-F26E-44A7-87CE-08CF0752B30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708724" y="2971730"/>
            <a:ext cx="3404153" cy="2875225"/>
          </a:xfrm>
          <a:prstGeom prst="rect">
            <a:avLst/>
          </a:prstGeom>
        </p:spPr>
      </p:pic>
      <p:sp>
        <p:nvSpPr>
          <p:cNvPr id="7" name="テキスト ボックス 6">
            <a:extLst>
              <a:ext uri="{FF2B5EF4-FFF2-40B4-BE49-F238E27FC236}">
                <a16:creationId xmlns:a16="http://schemas.microsoft.com/office/drawing/2014/main" id="{23F8F2E6-CCFA-4F8E-854E-CA5DD60698C6}"/>
              </a:ext>
            </a:extLst>
          </p:cNvPr>
          <p:cNvSpPr txBox="1"/>
          <p:nvPr/>
        </p:nvSpPr>
        <p:spPr>
          <a:xfrm>
            <a:off x="4216482" y="2120801"/>
            <a:ext cx="2388637" cy="369332"/>
          </a:xfrm>
          <a:prstGeom prst="rect">
            <a:avLst/>
          </a:prstGeom>
          <a:noFill/>
        </p:spPr>
        <p:txBody>
          <a:bodyPr wrap="square" rtlCol="0">
            <a:spAutoFit/>
          </a:bodyPr>
          <a:lstStyle/>
          <a:p>
            <a:r>
              <a:rPr kumimoji="1" lang="ja-JP" altLang="en-US"/>
              <a:t>想定火口位置の図</a:t>
            </a:r>
            <a:endParaRPr kumimoji="1" lang="en-US" altLang="ja-JP"/>
          </a:p>
        </p:txBody>
      </p:sp>
      <p:sp>
        <p:nvSpPr>
          <p:cNvPr id="17" name="テキスト ボックス 16">
            <a:extLst>
              <a:ext uri="{FF2B5EF4-FFF2-40B4-BE49-F238E27FC236}">
                <a16:creationId xmlns:a16="http://schemas.microsoft.com/office/drawing/2014/main" id="{FEAEF2E1-BF82-4ED3-8B50-3DF0F2AA5AAA}"/>
              </a:ext>
            </a:extLst>
          </p:cNvPr>
          <p:cNvSpPr txBox="1"/>
          <p:nvPr/>
        </p:nvSpPr>
        <p:spPr>
          <a:xfrm>
            <a:off x="3708724" y="2389802"/>
            <a:ext cx="3526582" cy="584775"/>
          </a:xfrm>
          <a:prstGeom prst="rect">
            <a:avLst/>
          </a:prstGeom>
          <a:noFill/>
        </p:spPr>
        <p:txBody>
          <a:bodyPr wrap="square" rtlCol="0">
            <a:spAutoFit/>
          </a:bodyPr>
          <a:lstStyle/>
          <a:p>
            <a:r>
              <a:rPr lang="ja-JP" altLang="en-US" sz="1600">
                <a:solidFill>
                  <a:srgbClr val="FFFF00"/>
                </a:solidFill>
              </a:rPr>
              <a:t>想定火口の位置が不明確な場合（広い範囲のどこかで発生が予想される）</a:t>
            </a:r>
            <a:endParaRPr lang="en-US" altLang="ja-JP" sz="1600">
              <a:solidFill>
                <a:srgbClr val="FFFF00"/>
              </a:solidFill>
            </a:endParaRPr>
          </a:p>
        </p:txBody>
      </p:sp>
      <p:sp>
        <p:nvSpPr>
          <p:cNvPr id="9" name="正方形/長方形 8">
            <a:extLst>
              <a:ext uri="{FF2B5EF4-FFF2-40B4-BE49-F238E27FC236}">
                <a16:creationId xmlns:a16="http://schemas.microsoft.com/office/drawing/2014/main" id="{DF973EED-4F92-4415-A489-DCEBAFE6F38D}"/>
              </a:ext>
            </a:extLst>
          </p:cNvPr>
          <p:cNvSpPr/>
          <p:nvPr/>
        </p:nvSpPr>
        <p:spPr>
          <a:xfrm>
            <a:off x="4834217" y="3244334"/>
            <a:ext cx="237566" cy="369332"/>
          </a:xfrm>
          <a:prstGeom prst="rect">
            <a:avLst/>
          </a:prstGeom>
        </p:spPr>
        <p:txBody>
          <a:bodyPr wrap="none">
            <a:spAutoFit/>
          </a:bodyPr>
          <a:lstStyle/>
          <a:p>
            <a:r>
              <a:rPr lang="ja-JP" altLang="en-US"/>
              <a:t> </a:t>
            </a:r>
          </a:p>
        </p:txBody>
      </p:sp>
      <p:grpSp>
        <p:nvGrpSpPr>
          <p:cNvPr id="18" name="グループ化 17">
            <a:extLst>
              <a:ext uri="{FF2B5EF4-FFF2-40B4-BE49-F238E27FC236}">
                <a16:creationId xmlns:a16="http://schemas.microsoft.com/office/drawing/2014/main" id="{68717F21-7DBC-46F9-84A5-0DB8DDAE06FA}"/>
              </a:ext>
            </a:extLst>
          </p:cNvPr>
          <p:cNvGrpSpPr/>
          <p:nvPr/>
        </p:nvGrpSpPr>
        <p:grpSpPr>
          <a:xfrm>
            <a:off x="82488" y="2962684"/>
            <a:ext cx="3435430" cy="2675973"/>
            <a:chOff x="578497" y="16836904"/>
            <a:chExt cx="3533722" cy="2575573"/>
          </a:xfrm>
        </p:grpSpPr>
        <p:pic>
          <p:nvPicPr>
            <p:cNvPr id="19" name="図 18">
              <a:extLst>
                <a:ext uri="{FF2B5EF4-FFF2-40B4-BE49-F238E27FC236}">
                  <a16:creationId xmlns:a16="http://schemas.microsoft.com/office/drawing/2014/main" id="{0265BFA6-703A-4A8C-BAE6-FE2EA3CA1B3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78497" y="16836904"/>
              <a:ext cx="3533722" cy="2575573"/>
            </a:xfrm>
            <a:prstGeom prst="rect">
              <a:avLst/>
            </a:prstGeom>
            <a:ln>
              <a:solidFill>
                <a:schemeClr val="tx1"/>
              </a:solidFill>
            </a:ln>
          </p:spPr>
        </p:pic>
        <p:sp>
          <p:nvSpPr>
            <p:cNvPr id="20" name="楕円 19">
              <a:extLst>
                <a:ext uri="{FF2B5EF4-FFF2-40B4-BE49-F238E27FC236}">
                  <a16:creationId xmlns:a16="http://schemas.microsoft.com/office/drawing/2014/main" id="{487E5F32-228D-48AA-94B6-EBEAF9C2D489}"/>
                </a:ext>
              </a:extLst>
            </p:cNvPr>
            <p:cNvSpPr/>
            <p:nvPr/>
          </p:nvSpPr>
          <p:spPr>
            <a:xfrm>
              <a:off x="3343095" y="17848191"/>
              <a:ext cx="153317" cy="13716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1DBECF80-027C-403B-82E8-3C5522773CBF}"/>
                </a:ext>
              </a:extLst>
            </p:cNvPr>
            <p:cNvSpPr txBox="1"/>
            <p:nvPr/>
          </p:nvSpPr>
          <p:spPr>
            <a:xfrm>
              <a:off x="3310760" y="17572698"/>
              <a:ext cx="783542" cy="222171"/>
            </a:xfrm>
            <a:prstGeom prst="rect">
              <a:avLst/>
            </a:prstGeom>
            <a:solidFill>
              <a:schemeClr val="bg1"/>
            </a:solidFill>
            <a:ln>
              <a:noFill/>
            </a:ln>
          </p:spPr>
          <p:txBody>
            <a:bodyPr wrap="none" rtlCol="0">
              <a:spAutoFit/>
            </a:bodyPr>
            <a:lstStyle/>
            <a:p>
              <a:r>
                <a:rPr kumimoji="1" lang="ja-JP" altLang="en-US" sz="900" b="1"/>
                <a:t>施設の立地</a:t>
              </a:r>
            </a:p>
          </p:txBody>
        </p:sp>
      </p:grpSp>
      <p:sp>
        <p:nvSpPr>
          <p:cNvPr id="24" name="テキスト ボックス 23">
            <a:extLst>
              <a:ext uri="{FF2B5EF4-FFF2-40B4-BE49-F238E27FC236}">
                <a16:creationId xmlns:a16="http://schemas.microsoft.com/office/drawing/2014/main" id="{2DA9C838-2610-4416-89E4-FBA833B3A5C4}"/>
              </a:ext>
            </a:extLst>
          </p:cNvPr>
          <p:cNvSpPr txBox="1"/>
          <p:nvPr/>
        </p:nvSpPr>
        <p:spPr>
          <a:xfrm>
            <a:off x="808670" y="2120801"/>
            <a:ext cx="2388637" cy="369332"/>
          </a:xfrm>
          <a:prstGeom prst="rect">
            <a:avLst/>
          </a:prstGeom>
          <a:noFill/>
        </p:spPr>
        <p:txBody>
          <a:bodyPr wrap="square" rtlCol="0">
            <a:spAutoFit/>
          </a:bodyPr>
          <a:lstStyle/>
          <a:p>
            <a:r>
              <a:rPr kumimoji="1" lang="ja-JP" altLang="en-US"/>
              <a:t>想定火口位置の図</a:t>
            </a:r>
            <a:endParaRPr kumimoji="1" lang="en-US" altLang="ja-JP"/>
          </a:p>
        </p:txBody>
      </p:sp>
      <p:sp>
        <p:nvSpPr>
          <p:cNvPr id="26" name="テキスト ボックス 25">
            <a:extLst>
              <a:ext uri="{FF2B5EF4-FFF2-40B4-BE49-F238E27FC236}">
                <a16:creationId xmlns:a16="http://schemas.microsoft.com/office/drawing/2014/main" id="{F1CFCAE4-02C3-4F32-AF84-41ABAB7D2D60}"/>
              </a:ext>
            </a:extLst>
          </p:cNvPr>
          <p:cNvSpPr txBox="1"/>
          <p:nvPr/>
        </p:nvSpPr>
        <p:spPr>
          <a:xfrm>
            <a:off x="421317" y="2513328"/>
            <a:ext cx="3015165" cy="338554"/>
          </a:xfrm>
          <a:prstGeom prst="rect">
            <a:avLst/>
          </a:prstGeom>
          <a:noFill/>
        </p:spPr>
        <p:txBody>
          <a:bodyPr wrap="square" rtlCol="0">
            <a:spAutoFit/>
          </a:bodyPr>
          <a:lstStyle/>
          <a:p>
            <a:r>
              <a:rPr lang="ja-JP" altLang="en-US" sz="1600">
                <a:solidFill>
                  <a:srgbClr val="FFFF00"/>
                </a:solidFill>
              </a:rPr>
              <a:t>想定火口の位置が明確な場合</a:t>
            </a:r>
            <a:endParaRPr lang="en-US" altLang="ja-JP" sz="1600">
              <a:solidFill>
                <a:srgbClr val="FFFF00"/>
              </a:solidFill>
            </a:endParaRPr>
          </a:p>
        </p:txBody>
      </p:sp>
      <p:sp>
        <p:nvSpPr>
          <p:cNvPr id="10" name="フリーフォーム: 図形 9">
            <a:extLst>
              <a:ext uri="{FF2B5EF4-FFF2-40B4-BE49-F238E27FC236}">
                <a16:creationId xmlns:a16="http://schemas.microsoft.com/office/drawing/2014/main" id="{37280C60-7757-4104-9769-D8473D6AE9B7}"/>
              </a:ext>
            </a:extLst>
          </p:cNvPr>
          <p:cNvSpPr/>
          <p:nvPr/>
        </p:nvSpPr>
        <p:spPr>
          <a:xfrm>
            <a:off x="4506685" y="3275045"/>
            <a:ext cx="2397967" cy="2509934"/>
          </a:xfrm>
          <a:custGeom>
            <a:avLst/>
            <a:gdLst>
              <a:gd name="connsiteX0" fmla="*/ 205273 w 2397967"/>
              <a:gd name="connsiteY0" fmla="*/ 1278293 h 2509934"/>
              <a:gd name="connsiteX1" fmla="*/ 466531 w 2397967"/>
              <a:gd name="connsiteY1" fmla="*/ 1287624 h 2509934"/>
              <a:gd name="connsiteX2" fmla="*/ 709126 w 2397967"/>
              <a:gd name="connsiteY2" fmla="*/ 1268963 h 2509934"/>
              <a:gd name="connsiteX3" fmla="*/ 1045029 w 2397967"/>
              <a:gd name="connsiteY3" fmla="*/ 1184987 h 2509934"/>
              <a:gd name="connsiteX4" fmla="*/ 1231641 w 2397967"/>
              <a:gd name="connsiteY4" fmla="*/ 1091681 h 2509934"/>
              <a:gd name="connsiteX5" fmla="*/ 1352939 w 2397967"/>
              <a:gd name="connsiteY5" fmla="*/ 961053 h 2509934"/>
              <a:gd name="connsiteX6" fmla="*/ 1446245 w 2397967"/>
              <a:gd name="connsiteY6" fmla="*/ 681134 h 2509934"/>
              <a:gd name="connsiteX7" fmla="*/ 1483567 w 2397967"/>
              <a:gd name="connsiteY7" fmla="*/ 447869 h 2509934"/>
              <a:gd name="connsiteX8" fmla="*/ 1502229 w 2397967"/>
              <a:gd name="connsiteY8" fmla="*/ 186612 h 2509934"/>
              <a:gd name="connsiteX9" fmla="*/ 1474237 w 2397967"/>
              <a:gd name="connsiteY9" fmla="*/ 0 h 2509934"/>
              <a:gd name="connsiteX10" fmla="*/ 1614196 w 2397967"/>
              <a:gd name="connsiteY10" fmla="*/ 37322 h 2509934"/>
              <a:gd name="connsiteX11" fmla="*/ 1791477 w 2397967"/>
              <a:gd name="connsiteY11" fmla="*/ 83975 h 2509934"/>
              <a:gd name="connsiteX12" fmla="*/ 2006082 w 2397967"/>
              <a:gd name="connsiteY12" fmla="*/ 223934 h 2509934"/>
              <a:gd name="connsiteX13" fmla="*/ 2192694 w 2397967"/>
              <a:gd name="connsiteY13" fmla="*/ 410546 h 2509934"/>
              <a:gd name="connsiteX14" fmla="*/ 2295331 w 2397967"/>
              <a:gd name="connsiteY14" fmla="*/ 550506 h 2509934"/>
              <a:gd name="connsiteX15" fmla="*/ 2388637 w 2397967"/>
              <a:gd name="connsiteY15" fmla="*/ 774440 h 2509934"/>
              <a:gd name="connsiteX16" fmla="*/ 2388637 w 2397967"/>
              <a:gd name="connsiteY16" fmla="*/ 886408 h 2509934"/>
              <a:gd name="connsiteX17" fmla="*/ 2397967 w 2397967"/>
              <a:gd name="connsiteY17" fmla="*/ 961053 h 2509934"/>
              <a:gd name="connsiteX18" fmla="*/ 2108718 w 2397967"/>
              <a:gd name="connsiteY18" fmla="*/ 1026367 h 2509934"/>
              <a:gd name="connsiteX19" fmla="*/ 1772816 w 2397967"/>
              <a:gd name="connsiteY19" fmla="*/ 1138334 h 2509934"/>
              <a:gd name="connsiteX20" fmla="*/ 1548882 w 2397967"/>
              <a:gd name="connsiteY20" fmla="*/ 1259632 h 2509934"/>
              <a:gd name="connsiteX21" fmla="*/ 1334277 w 2397967"/>
              <a:gd name="connsiteY21" fmla="*/ 1436914 h 2509934"/>
              <a:gd name="connsiteX22" fmla="*/ 1129004 w 2397967"/>
              <a:gd name="connsiteY22" fmla="*/ 1791477 h 2509934"/>
              <a:gd name="connsiteX23" fmla="*/ 1035698 w 2397967"/>
              <a:gd name="connsiteY23" fmla="*/ 1996751 h 2509934"/>
              <a:gd name="connsiteX24" fmla="*/ 970384 w 2397967"/>
              <a:gd name="connsiteY24" fmla="*/ 2192693 h 2509934"/>
              <a:gd name="connsiteX25" fmla="*/ 905069 w 2397967"/>
              <a:gd name="connsiteY25" fmla="*/ 2388636 h 2509934"/>
              <a:gd name="connsiteX26" fmla="*/ 895739 w 2397967"/>
              <a:gd name="connsiteY26" fmla="*/ 2416628 h 2509934"/>
              <a:gd name="connsiteX27" fmla="*/ 858416 w 2397967"/>
              <a:gd name="connsiteY27" fmla="*/ 2444620 h 2509934"/>
              <a:gd name="connsiteX28" fmla="*/ 793102 w 2397967"/>
              <a:gd name="connsiteY28" fmla="*/ 2472612 h 2509934"/>
              <a:gd name="connsiteX29" fmla="*/ 737118 w 2397967"/>
              <a:gd name="connsiteY29" fmla="*/ 2509934 h 2509934"/>
              <a:gd name="connsiteX30" fmla="*/ 634482 w 2397967"/>
              <a:gd name="connsiteY30" fmla="*/ 2444620 h 2509934"/>
              <a:gd name="connsiteX31" fmla="*/ 550506 w 2397967"/>
              <a:gd name="connsiteY31" fmla="*/ 2425959 h 2509934"/>
              <a:gd name="connsiteX32" fmla="*/ 475861 w 2397967"/>
              <a:gd name="connsiteY32" fmla="*/ 2425959 h 2509934"/>
              <a:gd name="connsiteX33" fmla="*/ 438539 w 2397967"/>
              <a:gd name="connsiteY33" fmla="*/ 2341983 h 2509934"/>
              <a:gd name="connsiteX34" fmla="*/ 363894 w 2397967"/>
              <a:gd name="connsiteY34" fmla="*/ 2295330 h 2509934"/>
              <a:gd name="connsiteX35" fmla="*/ 279918 w 2397967"/>
              <a:gd name="connsiteY35" fmla="*/ 2295330 h 2509934"/>
              <a:gd name="connsiteX36" fmla="*/ 279918 w 2397967"/>
              <a:gd name="connsiteY36" fmla="*/ 2295330 h 2509934"/>
              <a:gd name="connsiteX37" fmla="*/ 195943 w 2397967"/>
              <a:gd name="connsiteY37" fmla="*/ 2304661 h 2509934"/>
              <a:gd name="connsiteX38" fmla="*/ 214604 w 2397967"/>
              <a:gd name="connsiteY38" fmla="*/ 2202024 h 2509934"/>
              <a:gd name="connsiteX39" fmla="*/ 195943 w 2397967"/>
              <a:gd name="connsiteY39" fmla="*/ 2146040 h 2509934"/>
              <a:gd name="connsiteX40" fmla="*/ 130629 w 2397967"/>
              <a:gd name="connsiteY40" fmla="*/ 2108718 h 2509934"/>
              <a:gd name="connsiteX41" fmla="*/ 93306 w 2397967"/>
              <a:gd name="connsiteY41" fmla="*/ 2015412 h 2509934"/>
              <a:gd name="connsiteX42" fmla="*/ 111967 w 2397967"/>
              <a:gd name="connsiteY42" fmla="*/ 1894114 h 2509934"/>
              <a:gd name="connsiteX43" fmla="*/ 149290 w 2397967"/>
              <a:gd name="connsiteY43" fmla="*/ 1856791 h 2509934"/>
              <a:gd name="connsiteX44" fmla="*/ 177282 w 2397967"/>
              <a:gd name="connsiteY44" fmla="*/ 1828800 h 2509934"/>
              <a:gd name="connsiteX45" fmla="*/ 158620 w 2397967"/>
              <a:gd name="connsiteY45" fmla="*/ 1735493 h 2509934"/>
              <a:gd name="connsiteX46" fmla="*/ 149290 w 2397967"/>
              <a:gd name="connsiteY46" fmla="*/ 1707502 h 2509934"/>
              <a:gd name="connsiteX47" fmla="*/ 65314 w 2397967"/>
              <a:gd name="connsiteY47" fmla="*/ 1660848 h 2509934"/>
              <a:gd name="connsiteX48" fmla="*/ 0 w 2397967"/>
              <a:gd name="connsiteY48" fmla="*/ 1595534 h 2509934"/>
              <a:gd name="connsiteX49" fmla="*/ 9331 w 2397967"/>
              <a:gd name="connsiteY49" fmla="*/ 1502228 h 2509934"/>
              <a:gd name="connsiteX50" fmla="*/ 65314 w 2397967"/>
              <a:gd name="connsiteY50" fmla="*/ 1455575 h 2509934"/>
              <a:gd name="connsiteX51" fmla="*/ 121298 w 2397967"/>
              <a:gd name="connsiteY51" fmla="*/ 1399591 h 2509934"/>
              <a:gd name="connsiteX52" fmla="*/ 177282 w 2397967"/>
              <a:gd name="connsiteY52" fmla="*/ 1343608 h 2509934"/>
              <a:gd name="connsiteX53" fmla="*/ 205273 w 2397967"/>
              <a:gd name="connsiteY53" fmla="*/ 1278293 h 250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397967" h="2509934">
                <a:moveTo>
                  <a:pt x="205273" y="1278293"/>
                </a:moveTo>
                <a:lnTo>
                  <a:pt x="466531" y="1287624"/>
                </a:lnTo>
                <a:lnTo>
                  <a:pt x="709126" y="1268963"/>
                </a:lnTo>
                <a:lnTo>
                  <a:pt x="1045029" y="1184987"/>
                </a:lnTo>
                <a:lnTo>
                  <a:pt x="1231641" y="1091681"/>
                </a:lnTo>
                <a:lnTo>
                  <a:pt x="1352939" y="961053"/>
                </a:lnTo>
                <a:lnTo>
                  <a:pt x="1446245" y="681134"/>
                </a:lnTo>
                <a:lnTo>
                  <a:pt x="1483567" y="447869"/>
                </a:lnTo>
                <a:lnTo>
                  <a:pt x="1502229" y="186612"/>
                </a:lnTo>
                <a:lnTo>
                  <a:pt x="1474237" y="0"/>
                </a:lnTo>
                <a:lnTo>
                  <a:pt x="1614196" y="37322"/>
                </a:lnTo>
                <a:lnTo>
                  <a:pt x="1791477" y="83975"/>
                </a:lnTo>
                <a:lnTo>
                  <a:pt x="2006082" y="223934"/>
                </a:lnTo>
                <a:lnTo>
                  <a:pt x="2192694" y="410546"/>
                </a:lnTo>
                <a:lnTo>
                  <a:pt x="2295331" y="550506"/>
                </a:lnTo>
                <a:lnTo>
                  <a:pt x="2388637" y="774440"/>
                </a:lnTo>
                <a:lnTo>
                  <a:pt x="2388637" y="886408"/>
                </a:lnTo>
                <a:lnTo>
                  <a:pt x="2397967" y="961053"/>
                </a:lnTo>
                <a:lnTo>
                  <a:pt x="2108718" y="1026367"/>
                </a:lnTo>
                <a:lnTo>
                  <a:pt x="1772816" y="1138334"/>
                </a:lnTo>
                <a:lnTo>
                  <a:pt x="1548882" y="1259632"/>
                </a:lnTo>
                <a:lnTo>
                  <a:pt x="1334277" y="1436914"/>
                </a:lnTo>
                <a:lnTo>
                  <a:pt x="1129004" y="1791477"/>
                </a:lnTo>
                <a:lnTo>
                  <a:pt x="1035698" y="1996751"/>
                </a:lnTo>
                <a:lnTo>
                  <a:pt x="970384" y="2192693"/>
                </a:lnTo>
                <a:lnTo>
                  <a:pt x="905069" y="2388636"/>
                </a:lnTo>
                <a:lnTo>
                  <a:pt x="895739" y="2416628"/>
                </a:lnTo>
                <a:lnTo>
                  <a:pt x="858416" y="2444620"/>
                </a:lnTo>
                <a:lnTo>
                  <a:pt x="793102" y="2472612"/>
                </a:lnTo>
                <a:lnTo>
                  <a:pt x="737118" y="2509934"/>
                </a:lnTo>
                <a:lnTo>
                  <a:pt x="634482" y="2444620"/>
                </a:lnTo>
                <a:lnTo>
                  <a:pt x="550506" y="2425959"/>
                </a:lnTo>
                <a:lnTo>
                  <a:pt x="475861" y="2425959"/>
                </a:lnTo>
                <a:lnTo>
                  <a:pt x="438539" y="2341983"/>
                </a:lnTo>
                <a:lnTo>
                  <a:pt x="363894" y="2295330"/>
                </a:lnTo>
                <a:lnTo>
                  <a:pt x="279918" y="2295330"/>
                </a:lnTo>
                <a:lnTo>
                  <a:pt x="279918" y="2295330"/>
                </a:lnTo>
                <a:lnTo>
                  <a:pt x="195943" y="2304661"/>
                </a:lnTo>
                <a:lnTo>
                  <a:pt x="214604" y="2202024"/>
                </a:lnTo>
                <a:lnTo>
                  <a:pt x="195943" y="2146040"/>
                </a:lnTo>
                <a:lnTo>
                  <a:pt x="130629" y="2108718"/>
                </a:lnTo>
                <a:lnTo>
                  <a:pt x="93306" y="2015412"/>
                </a:lnTo>
                <a:lnTo>
                  <a:pt x="111967" y="1894114"/>
                </a:lnTo>
                <a:lnTo>
                  <a:pt x="149290" y="1856791"/>
                </a:lnTo>
                <a:lnTo>
                  <a:pt x="177282" y="1828800"/>
                </a:lnTo>
                <a:lnTo>
                  <a:pt x="158620" y="1735493"/>
                </a:lnTo>
                <a:lnTo>
                  <a:pt x="149290" y="1707502"/>
                </a:lnTo>
                <a:lnTo>
                  <a:pt x="65314" y="1660848"/>
                </a:lnTo>
                <a:lnTo>
                  <a:pt x="0" y="1595534"/>
                </a:lnTo>
                <a:lnTo>
                  <a:pt x="9331" y="1502228"/>
                </a:lnTo>
                <a:lnTo>
                  <a:pt x="65314" y="1455575"/>
                </a:lnTo>
                <a:lnTo>
                  <a:pt x="121298" y="1399591"/>
                </a:lnTo>
                <a:lnTo>
                  <a:pt x="177282" y="1343608"/>
                </a:lnTo>
                <a:lnTo>
                  <a:pt x="205273" y="1278293"/>
                </a:lnTo>
                <a:close/>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楕円 28">
            <a:extLst>
              <a:ext uri="{FF2B5EF4-FFF2-40B4-BE49-F238E27FC236}">
                <a16:creationId xmlns:a16="http://schemas.microsoft.com/office/drawing/2014/main" id="{98A65E86-9386-47CA-95D8-D250D3C02AFE}"/>
              </a:ext>
            </a:extLst>
          </p:cNvPr>
          <p:cNvSpPr/>
          <p:nvPr/>
        </p:nvSpPr>
        <p:spPr>
          <a:xfrm>
            <a:off x="4664441" y="5186997"/>
            <a:ext cx="149052" cy="142509"/>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a:extLst>
              <a:ext uri="{FF2B5EF4-FFF2-40B4-BE49-F238E27FC236}">
                <a16:creationId xmlns:a16="http://schemas.microsoft.com/office/drawing/2014/main" id="{4947D57F-7F12-4029-A306-06F789DFD5E8}"/>
              </a:ext>
            </a:extLst>
          </p:cNvPr>
          <p:cNvSpPr txBox="1"/>
          <p:nvPr/>
        </p:nvSpPr>
        <p:spPr>
          <a:xfrm>
            <a:off x="3857826" y="5109501"/>
            <a:ext cx="761747" cy="230832"/>
          </a:xfrm>
          <a:prstGeom prst="rect">
            <a:avLst/>
          </a:prstGeom>
          <a:solidFill>
            <a:schemeClr val="bg1"/>
          </a:solidFill>
          <a:ln>
            <a:noFill/>
          </a:ln>
        </p:spPr>
        <p:txBody>
          <a:bodyPr wrap="none" rtlCol="0">
            <a:spAutoFit/>
          </a:bodyPr>
          <a:lstStyle/>
          <a:p>
            <a:r>
              <a:rPr kumimoji="1" lang="ja-JP" altLang="en-US" sz="900" b="1"/>
              <a:t>施設の立地</a:t>
            </a:r>
          </a:p>
        </p:txBody>
      </p:sp>
      <p:cxnSp>
        <p:nvCxnSpPr>
          <p:cNvPr id="28" name="直線矢印コネクタ 27">
            <a:extLst>
              <a:ext uri="{FF2B5EF4-FFF2-40B4-BE49-F238E27FC236}">
                <a16:creationId xmlns:a16="http://schemas.microsoft.com/office/drawing/2014/main" id="{D7D9E6CC-C845-4C88-BD70-81F5579892EF}"/>
              </a:ext>
            </a:extLst>
          </p:cNvPr>
          <p:cNvCxnSpPr>
            <a:cxnSpLocks/>
          </p:cNvCxnSpPr>
          <p:nvPr/>
        </p:nvCxnSpPr>
        <p:spPr>
          <a:xfrm flipH="1">
            <a:off x="444178" y="3624850"/>
            <a:ext cx="315325" cy="34023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4" name="テキスト ボックス 33">
            <a:extLst>
              <a:ext uri="{FF2B5EF4-FFF2-40B4-BE49-F238E27FC236}">
                <a16:creationId xmlns:a16="http://schemas.microsoft.com/office/drawing/2014/main" id="{D798AA66-FA50-42CC-8E27-9BD88BD10371}"/>
              </a:ext>
            </a:extLst>
          </p:cNvPr>
          <p:cNvSpPr txBox="1"/>
          <p:nvPr/>
        </p:nvSpPr>
        <p:spPr>
          <a:xfrm>
            <a:off x="675157" y="3439738"/>
            <a:ext cx="646331" cy="230832"/>
          </a:xfrm>
          <a:prstGeom prst="rect">
            <a:avLst/>
          </a:prstGeom>
          <a:solidFill>
            <a:schemeClr val="bg1"/>
          </a:solidFill>
          <a:ln>
            <a:noFill/>
          </a:ln>
        </p:spPr>
        <p:txBody>
          <a:bodyPr wrap="none" rtlCol="0">
            <a:spAutoFit/>
          </a:bodyPr>
          <a:lstStyle/>
          <a:p>
            <a:r>
              <a:rPr lang="ja-JP" altLang="en-US" sz="900" b="1"/>
              <a:t>想定火口</a:t>
            </a:r>
            <a:endParaRPr kumimoji="1" lang="ja-JP" altLang="en-US" sz="900" b="1"/>
          </a:p>
        </p:txBody>
      </p:sp>
      <p:sp>
        <p:nvSpPr>
          <p:cNvPr id="35" name="テキスト ボックス 34">
            <a:extLst>
              <a:ext uri="{FF2B5EF4-FFF2-40B4-BE49-F238E27FC236}">
                <a16:creationId xmlns:a16="http://schemas.microsoft.com/office/drawing/2014/main" id="{92BAC784-0FB6-4C05-BFC6-68988D48C998}"/>
              </a:ext>
            </a:extLst>
          </p:cNvPr>
          <p:cNvSpPr txBox="1"/>
          <p:nvPr/>
        </p:nvSpPr>
        <p:spPr>
          <a:xfrm>
            <a:off x="6027484" y="2960902"/>
            <a:ext cx="1085393" cy="369332"/>
          </a:xfrm>
          <a:prstGeom prst="rect">
            <a:avLst/>
          </a:prstGeom>
          <a:solidFill>
            <a:schemeClr val="bg1"/>
          </a:solidFill>
          <a:ln>
            <a:noFill/>
          </a:ln>
        </p:spPr>
        <p:txBody>
          <a:bodyPr wrap="square" rtlCol="0">
            <a:spAutoFit/>
          </a:bodyPr>
          <a:lstStyle/>
          <a:p>
            <a:r>
              <a:rPr kumimoji="1" lang="ja-JP" altLang="en-US" sz="900" b="1"/>
              <a:t>火口が生じる可能性が高い地域</a:t>
            </a:r>
          </a:p>
        </p:txBody>
      </p:sp>
      <p:cxnSp>
        <p:nvCxnSpPr>
          <p:cNvPr id="36" name="直線矢印コネクタ 35">
            <a:extLst>
              <a:ext uri="{FF2B5EF4-FFF2-40B4-BE49-F238E27FC236}">
                <a16:creationId xmlns:a16="http://schemas.microsoft.com/office/drawing/2014/main" id="{0664C232-BF44-4A48-9404-B84C98669E2D}"/>
              </a:ext>
            </a:extLst>
          </p:cNvPr>
          <p:cNvCxnSpPr>
            <a:cxnSpLocks/>
            <a:endCxn id="10" idx="12"/>
          </p:cNvCxnSpPr>
          <p:nvPr/>
        </p:nvCxnSpPr>
        <p:spPr>
          <a:xfrm flipH="1">
            <a:off x="6512767" y="3298683"/>
            <a:ext cx="92354" cy="20029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スライド番号プレースホルダー 11">
            <a:extLst>
              <a:ext uri="{FF2B5EF4-FFF2-40B4-BE49-F238E27FC236}">
                <a16:creationId xmlns:a16="http://schemas.microsoft.com/office/drawing/2014/main" id="{14C5D22A-82C2-4289-AF7F-6B7F6F4FA577}"/>
              </a:ext>
            </a:extLst>
          </p:cNvPr>
          <p:cNvSpPr>
            <a:spLocks noGrp="1"/>
          </p:cNvSpPr>
          <p:nvPr>
            <p:ph type="sldNum" sz="quarter" idx="12"/>
          </p:nvPr>
        </p:nvSpPr>
        <p:spPr/>
        <p:txBody>
          <a:bodyPr/>
          <a:lstStyle/>
          <a:p>
            <a:r>
              <a:rPr kumimoji="1" lang="en-US" altLang="ja-JP" dirty="0"/>
              <a:t>17</a:t>
            </a:r>
            <a:endParaRPr kumimoji="1" lang="ja-JP" altLang="en-US" dirty="0"/>
          </a:p>
        </p:txBody>
      </p:sp>
    </p:spTree>
    <p:extLst>
      <p:ext uri="{BB962C8B-B14F-4D97-AF65-F5344CB8AC3E}">
        <p14:creationId xmlns:p14="http://schemas.microsoft.com/office/powerpoint/2010/main" val="28809572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455FAD8D-FF79-4685-B506-7EE7FC9D60B0}"/>
              </a:ext>
            </a:extLst>
          </p:cNvPr>
          <p:cNvSpPr txBox="1"/>
          <p:nvPr/>
        </p:nvSpPr>
        <p:spPr>
          <a:xfrm>
            <a:off x="1" y="0"/>
            <a:ext cx="9906000" cy="1245154"/>
          </a:xfrm>
          <a:prstGeom prst="rect">
            <a:avLst/>
          </a:prstGeom>
          <a:solidFill>
            <a:schemeClr val="accent2"/>
          </a:solidFill>
        </p:spPr>
        <p:txBody>
          <a:bodyPr wrap="none" rtlCol="0">
            <a:noAutofit/>
          </a:bodyPr>
          <a:lstStyle/>
          <a:p>
            <a:r>
              <a:rPr lang="ja-JP" altLang="en-US" sz="2800">
                <a:solidFill>
                  <a:schemeClr val="bg1"/>
                </a:solidFill>
                <a:latin typeface="HGP創英角ｺﾞｼｯｸUB" panose="020B0900000000000000" pitchFamily="50" charset="-128"/>
                <a:ea typeface="HGP創英角ｺﾞｼｯｸUB" panose="020B0900000000000000" pitchFamily="50" charset="-128"/>
              </a:rPr>
              <a:t>　</a:t>
            </a:r>
            <a:r>
              <a:rPr lang="ja-JP" altLang="en-US" sz="2800">
                <a:solidFill>
                  <a:srgbClr val="FFFF00"/>
                </a:solidFill>
                <a:latin typeface="HGP創英角ｺﾞｼｯｸUB" panose="020B0900000000000000" pitchFamily="50" charset="-128"/>
                <a:ea typeface="HGP創英角ｺﾞｼｯｸUB" panose="020B0900000000000000" pitchFamily="50" charset="-128"/>
              </a:rPr>
              <a:t>市町村担当者の方へ</a:t>
            </a:r>
            <a:endParaRPr lang="en-US" altLang="ja-JP" sz="2800">
              <a:solidFill>
                <a:srgbClr val="FFFF00"/>
              </a:solidFill>
              <a:latin typeface="HGP創英角ｺﾞｼｯｸUB" panose="020B0900000000000000" pitchFamily="50" charset="-128"/>
              <a:ea typeface="HGP創英角ｺﾞｼｯｸUB" panose="020B0900000000000000" pitchFamily="50" charset="-128"/>
            </a:endParaRPr>
          </a:p>
          <a:p>
            <a:endParaRPr lang="en-US" altLang="ja-JP" sz="1100">
              <a:solidFill>
                <a:schemeClr val="bg1"/>
              </a:solidFill>
              <a:latin typeface="HGP創英角ｺﾞｼｯｸUB" panose="020B0900000000000000" pitchFamily="50" charset="-128"/>
              <a:ea typeface="HGP創英角ｺﾞｼｯｸUB" panose="020B0900000000000000" pitchFamily="50" charset="-128"/>
            </a:endParaRPr>
          </a:p>
          <a:p>
            <a:endParaRPr lang="en-US" altLang="ja-JP" sz="1100">
              <a:solidFill>
                <a:schemeClr val="bg1"/>
              </a:solidFill>
              <a:latin typeface="HGP創英角ｺﾞｼｯｸUB" panose="020B0900000000000000" pitchFamily="50" charset="-128"/>
              <a:ea typeface="HGP創英角ｺﾞｼｯｸUB" panose="020B0900000000000000" pitchFamily="50" charset="-128"/>
            </a:endParaRPr>
          </a:p>
          <a:p>
            <a:pPr algn="ctr"/>
            <a:endParaRPr lang="en-US" altLang="ja-JP" sz="1000">
              <a:solidFill>
                <a:schemeClr val="bg1"/>
              </a:solidFill>
              <a:latin typeface="HGP創英角ｺﾞｼｯｸUB" panose="020B0900000000000000" pitchFamily="50" charset="-128"/>
              <a:ea typeface="HGP創英角ｺﾞｼｯｸUB" panose="020B0900000000000000" pitchFamily="50" charset="-128"/>
            </a:endParaRPr>
          </a:p>
          <a:p>
            <a:pPr algn="ctr"/>
            <a:endParaRPr lang="en-US" altLang="ja-JP" sz="100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6" name="テキスト ボックス 5"/>
          <p:cNvSpPr txBox="1"/>
          <p:nvPr/>
        </p:nvSpPr>
        <p:spPr>
          <a:xfrm>
            <a:off x="73023" y="1309760"/>
            <a:ext cx="9809910" cy="5632311"/>
          </a:xfrm>
          <a:prstGeom prst="rect">
            <a:avLst/>
          </a:prstGeom>
          <a:noFill/>
        </p:spPr>
        <p:txBody>
          <a:bodyPr wrap="square" rtlCol="0">
            <a:spAutoFit/>
          </a:bodyPr>
          <a:lstStyle/>
          <a:p>
            <a:r>
              <a:rPr lang="ja-JP" altLang="en-US" sz="2400" dirty="0"/>
              <a:t>スライドフォーマットの全体構成</a:t>
            </a:r>
            <a:endParaRPr lang="en-US" altLang="ja-JP" sz="2400" dirty="0"/>
          </a:p>
          <a:p>
            <a:endParaRPr lang="en-US" altLang="ja-JP" sz="2400" dirty="0"/>
          </a:p>
          <a:p>
            <a:r>
              <a:rPr lang="ja-JP" altLang="en-US" sz="2400" dirty="0"/>
              <a:t>　（</a:t>
            </a:r>
            <a:r>
              <a:rPr lang="en-US" altLang="ja-JP" sz="2400" dirty="0"/>
              <a:t>ⅰ</a:t>
            </a:r>
            <a:r>
              <a:rPr lang="ja-JP" altLang="en-US" sz="2400" dirty="0"/>
              <a:t>）避難促進施設における避難確保計画作成の進め方</a:t>
            </a:r>
            <a:endParaRPr lang="en-US" altLang="ja-JP" sz="2400" dirty="0"/>
          </a:p>
          <a:p>
            <a:r>
              <a:rPr lang="ja-JP" altLang="en-US" sz="2400" dirty="0"/>
              <a:t>　　　</a:t>
            </a:r>
            <a:r>
              <a:rPr lang="ja-JP" altLang="en-US" dirty="0"/>
              <a:t>避難確保計画の概要を伝えるスライド</a:t>
            </a:r>
            <a:endParaRPr lang="en-US" altLang="ja-JP" dirty="0"/>
          </a:p>
          <a:p>
            <a:endParaRPr lang="en-US" altLang="ja-JP" sz="2400" dirty="0"/>
          </a:p>
          <a:p>
            <a:endParaRPr lang="en-US" altLang="ja-JP" sz="2400" dirty="0"/>
          </a:p>
          <a:p>
            <a:r>
              <a:rPr lang="ja-JP" altLang="en-US" sz="2400" dirty="0"/>
              <a:t>　（</a:t>
            </a:r>
            <a:r>
              <a:rPr lang="en-US" altLang="ja-JP" sz="2400" dirty="0"/>
              <a:t>ⅱ</a:t>
            </a:r>
            <a:r>
              <a:rPr lang="ja-JP" altLang="en-US" sz="2400" dirty="0"/>
              <a:t>）避難確保計画の具体的な記載要領</a:t>
            </a:r>
            <a:endParaRPr lang="en-US" altLang="ja-JP" sz="2400" dirty="0"/>
          </a:p>
          <a:p>
            <a:r>
              <a:rPr lang="ja-JP" altLang="en-US" dirty="0"/>
              <a:t>　　　　避難確保計画の具体的な記載要領を伝えるスライド</a:t>
            </a:r>
            <a:endParaRPr lang="en-US" altLang="ja-JP" dirty="0"/>
          </a:p>
          <a:p>
            <a:endParaRPr lang="en-US" altLang="ja-JP" sz="2400" dirty="0"/>
          </a:p>
          <a:p>
            <a:endParaRPr lang="en-US" altLang="ja-JP" sz="2400" dirty="0"/>
          </a:p>
          <a:p>
            <a:r>
              <a:rPr lang="ja-JP" altLang="en-US" sz="2400" dirty="0"/>
              <a:t>　（</a:t>
            </a:r>
            <a:r>
              <a:rPr lang="en-US" altLang="ja-JP" sz="2400" dirty="0"/>
              <a:t>ⅲ</a:t>
            </a:r>
            <a:r>
              <a:rPr lang="ja-JP" altLang="en-US" sz="2400" dirty="0"/>
              <a:t>）説明補助用付録スライド</a:t>
            </a:r>
            <a:endParaRPr lang="en-US" altLang="ja-JP" sz="2400" dirty="0"/>
          </a:p>
          <a:p>
            <a:r>
              <a:rPr lang="ja-JP" altLang="en-US" sz="2400" dirty="0"/>
              <a:t>　　</a:t>
            </a:r>
            <a:r>
              <a:rPr lang="ja-JP" altLang="en-US" dirty="0"/>
              <a:t>　（</a:t>
            </a:r>
            <a:r>
              <a:rPr lang="en-US" altLang="ja-JP" dirty="0"/>
              <a:t>ⅰ</a:t>
            </a:r>
            <a:r>
              <a:rPr lang="ja-JP" altLang="en-US" dirty="0"/>
              <a:t>）・（</a:t>
            </a:r>
            <a:r>
              <a:rPr lang="en-US" altLang="ja-JP" dirty="0"/>
              <a:t>ⅱ</a:t>
            </a:r>
            <a:r>
              <a:rPr lang="ja-JP" altLang="en-US" dirty="0"/>
              <a:t>）の説明を充実させるにあたり参考、補足として追加等するスライド</a:t>
            </a:r>
            <a:endParaRPr lang="en-US" altLang="ja-JP" dirty="0"/>
          </a:p>
          <a:p>
            <a:endParaRPr lang="en-US" altLang="ja-JP" sz="2400" dirty="0"/>
          </a:p>
          <a:p>
            <a:pPr marL="540000"/>
            <a:r>
              <a:rPr lang="ja-JP" altLang="en-US" dirty="0">
                <a:solidFill>
                  <a:srgbClr val="FF0000"/>
                </a:solidFill>
              </a:rPr>
              <a:t>（</a:t>
            </a:r>
            <a:r>
              <a:rPr lang="en-US" altLang="ja-JP" dirty="0">
                <a:solidFill>
                  <a:srgbClr val="FF0000"/>
                </a:solidFill>
              </a:rPr>
              <a:t>ⅰ</a:t>
            </a:r>
            <a:r>
              <a:rPr lang="ja-JP" altLang="en-US" dirty="0">
                <a:solidFill>
                  <a:srgbClr val="FF0000"/>
                </a:solidFill>
              </a:rPr>
              <a:t>）を説明した後、実際に避難確保計画の作成に取り掛かる際に（</a:t>
            </a:r>
            <a:r>
              <a:rPr lang="en-US" altLang="ja-JP" dirty="0">
                <a:solidFill>
                  <a:srgbClr val="FF0000"/>
                </a:solidFill>
              </a:rPr>
              <a:t>ⅱ</a:t>
            </a:r>
            <a:r>
              <a:rPr lang="ja-JP" altLang="en-US" dirty="0">
                <a:solidFill>
                  <a:srgbClr val="FF0000"/>
                </a:solidFill>
              </a:rPr>
              <a:t>）</a:t>
            </a:r>
            <a:r>
              <a:rPr lang="ja-JP" altLang="en-US">
                <a:solidFill>
                  <a:srgbClr val="FF0000"/>
                </a:solidFill>
              </a:rPr>
              <a:t>を活用ください</a:t>
            </a:r>
            <a:r>
              <a:rPr lang="ja-JP" altLang="en-US" dirty="0">
                <a:solidFill>
                  <a:srgbClr val="FF0000"/>
                </a:solidFill>
              </a:rPr>
              <a:t>。</a:t>
            </a:r>
            <a:endParaRPr lang="en-US" altLang="ja-JP" dirty="0">
              <a:solidFill>
                <a:srgbClr val="FF0000"/>
              </a:solidFill>
            </a:endParaRPr>
          </a:p>
          <a:p>
            <a:pPr marL="540000"/>
            <a:r>
              <a:rPr lang="ja-JP" altLang="en-US" dirty="0">
                <a:solidFill>
                  <a:srgbClr val="FF0000"/>
                </a:solidFill>
              </a:rPr>
              <a:t>施設の所有者等が各施設指定の背景や、実際の記載内容を詳しく知りたい場合は、</a:t>
            </a:r>
            <a:endParaRPr lang="en-US" altLang="ja-JP" dirty="0">
              <a:solidFill>
                <a:srgbClr val="FF0000"/>
              </a:solidFill>
            </a:endParaRPr>
          </a:p>
          <a:p>
            <a:pPr marL="540000"/>
            <a:r>
              <a:rPr lang="ja-JP" altLang="en-US" b="1" u="sng" dirty="0">
                <a:solidFill>
                  <a:srgbClr val="FF0000"/>
                </a:solidFill>
              </a:rPr>
              <a:t>必要に応じて（</a:t>
            </a:r>
            <a:r>
              <a:rPr lang="en-US" altLang="ja-JP" b="1" u="sng" dirty="0">
                <a:solidFill>
                  <a:srgbClr val="FF0000"/>
                </a:solidFill>
              </a:rPr>
              <a:t>ⅲ</a:t>
            </a:r>
            <a:r>
              <a:rPr lang="ja-JP" altLang="en-US" b="1" u="sng" dirty="0">
                <a:solidFill>
                  <a:srgbClr val="FF0000"/>
                </a:solidFill>
              </a:rPr>
              <a:t>）を活用</a:t>
            </a:r>
            <a:r>
              <a:rPr lang="ja-JP" altLang="en-US" dirty="0">
                <a:solidFill>
                  <a:srgbClr val="FF0000"/>
                </a:solidFill>
              </a:rPr>
              <a:t>ください。</a:t>
            </a:r>
            <a:endParaRPr lang="en-US" altLang="ja-JP" dirty="0">
              <a:solidFill>
                <a:srgbClr val="FF0000"/>
              </a:solidFill>
            </a:endParaRPr>
          </a:p>
        </p:txBody>
      </p:sp>
      <p:sp>
        <p:nvSpPr>
          <p:cNvPr id="7" name="正方形/長方形 6">
            <a:extLst>
              <a:ext uri="{FF2B5EF4-FFF2-40B4-BE49-F238E27FC236}">
                <a16:creationId xmlns:a16="http://schemas.microsoft.com/office/drawing/2014/main" id="{3CDA4F0F-BD88-49A9-914B-3640E246CBFB}"/>
              </a:ext>
            </a:extLst>
          </p:cNvPr>
          <p:cNvSpPr/>
          <p:nvPr/>
        </p:nvSpPr>
        <p:spPr>
          <a:xfrm>
            <a:off x="43646" y="1285458"/>
            <a:ext cx="9864000" cy="5572541"/>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14E4B54E-491B-4A80-8AEF-E5BF96155895}"/>
              </a:ext>
            </a:extLst>
          </p:cNvPr>
          <p:cNvSpPr txBox="1"/>
          <p:nvPr/>
        </p:nvSpPr>
        <p:spPr>
          <a:xfrm>
            <a:off x="3972079" y="5227"/>
            <a:ext cx="5537105" cy="369332"/>
          </a:xfrm>
          <a:prstGeom prst="rect">
            <a:avLst/>
          </a:prstGeom>
          <a:solidFill>
            <a:schemeClr val="bg1"/>
          </a:solidFill>
        </p:spPr>
        <p:txBody>
          <a:bodyPr wrap="square" rtlCol="0">
            <a:spAutoFit/>
          </a:bodyPr>
          <a:lstStyle/>
          <a:p>
            <a:pPr algn="ctr"/>
            <a:r>
              <a:rPr lang="ja-JP" altLang="en-US"/>
              <a:t>このページはスライドショーで表示されない設定です</a:t>
            </a:r>
            <a:endParaRPr lang="ja-JP" altLang="ja-JP"/>
          </a:p>
        </p:txBody>
      </p:sp>
      <p:sp>
        <p:nvSpPr>
          <p:cNvPr id="22" name="正方形/長方形 21">
            <a:extLst>
              <a:ext uri="{FF2B5EF4-FFF2-40B4-BE49-F238E27FC236}">
                <a16:creationId xmlns:a16="http://schemas.microsoft.com/office/drawing/2014/main" id="{F00E73C9-CD20-462A-81A9-CDB20B3BAD9E}"/>
              </a:ext>
            </a:extLst>
          </p:cNvPr>
          <p:cNvSpPr/>
          <p:nvPr/>
        </p:nvSpPr>
        <p:spPr>
          <a:xfrm>
            <a:off x="203961" y="520249"/>
            <a:ext cx="9228841" cy="668704"/>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この資料を用いて「避難確保計画」の説明資料を作成する際の留意点</a:t>
            </a:r>
            <a:endParaRPr lang="en-US" altLang="ja-JP" sz="2400" dirty="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2" name="テキスト ボックス 1">
            <a:extLst>
              <a:ext uri="{FF2B5EF4-FFF2-40B4-BE49-F238E27FC236}">
                <a16:creationId xmlns:a16="http://schemas.microsoft.com/office/drawing/2014/main" id="{2FEEB138-050B-4351-A2F9-375797CBAEE9}"/>
              </a:ext>
            </a:extLst>
          </p:cNvPr>
          <p:cNvSpPr txBox="1"/>
          <p:nvPr/>
        </p:nvSpPr>
        <p:spPr>
          <a:xfrm>
            <a:off x="8401188" y="2059619"/>
            <a:ext cx="1265090" cy="369332"/>
          </a:xfrm>
          <a:prstGeom prst="rect">
            <a:avLst/>
          </a:prstGeom>
          <a:noFill/>
        </p:spPr>
        <p:txBody>
          <a:bodyPr wrap="none" rtlCol="0">
            <a:spAutoFit/>
          </a:bodyPr>
          <a:lstStyle/>
          <a:p>
            <a:r>
              <a:rPr kumimoji="1" lang="en-US" altLang="ja-JP" dirty="0"/>
              <a:t>‥‥‥‥</a:t>
            </a:r>
            <a:r>
              <a:rPr kumimoji="1" lang="ja-JP" altLang="en-US" dirty="0"/>
              <a:t>２</a:t>
            </a:r>
          </a:p>
        </p:txBody>
      </p:sp>
      <p:sp>
        <p:nvSpPr>
          <p:cNvPr id="24" name="テキスト ボックス 23">
            <a:extLst>
              <a:ext uri="{FF2B5EF4-FFF2-40B4-BE49-F238E27FC236}">
                <a16:creationId xmlns:a16="http://schemas.microsoft.com/office/drawing/2014/main" id="{2D9D1AE9-402F-4AEA-9A27-098A6EC3C81B}"/>
              </a:ext>
            </a:extLst>
          </p:cNvPr>
          <p:cNvSpPr txBox="1"/>
          <p:nvPr/>
        </p:nvSpPr>
        <p:spPr>
          <a:xfrm>
            <a:off x="8402666" y="3525916"/>
            <a:ext cx="1422184" cy="369332"/>
          </a:xfrm>
          <a:prstGeom prst="rect">
            <a:avLst/>
          </a:prstGeom>
          <a:noFill/>
        </p:spPr>
        <p:txBody>
          <a:bodyPr wrap="none" rtlCol="0">
            <a:spAutoFit/>
          </a:bodyPr>
          <a:lstStyle/>
          <a:p>
            <a:r>
              <a:rPr kumimoji="1" lang="en-US" altLang="ja-JP" dirty="0"/>
              <a:t>‥‥‥‥</a:t>
            </a:r>
            <a:r>
              <a:rPr lang="ja-JP" altLang="en-US" dirty="0"/>
              <a:t>２５</a:t>
            </a:r>
            <a:endParaRPr kumimoji="1" lang="ja-JP" altLang="en-US" dirty="0"/>
          </a:p>
        </p:txBody>
      </p:sp>
      <p:sp>
        <p:nvSpPr>
          <p:cNvPr id="28" name="テキスト ボックス 27">
            <a:extLst>
              <a:ext uri="{FF2B5EF4-FFF2-40B4-BE49-F238E27FC236}">
                <a16:creationId xmlns:a16="http://schemas.microsoft.com/office/drawing/2014/main" id="{544AAE92-AB26-4C1F-8C3F-A35AB2C554E3}"/>
              </a:ext>
            </a:extLst>
          </p:cNvPr>
          <p:cNvSpPr txBox="1"/>
          <p:nvPr/>
        </p:nvSpPr>
        <p:spPr>
          <a:xfrm>
            <a:off x="8404145" y="4947822"/>
            <a:ext cx="1422184" cy="369332"/>
          </a:xfrm>
          <a:prstGeom prst="rect">
            <a:avLst/>
          </a:prstGeom>
          <a:noFill/>
        </p:spPr>
        <p:txBody>
          <a:bodyPr wrap="none" rtlCol="0">
            <a:spAutoFit/>
          </a:bodyPr>
          <a:lstStyle/>
          <a:p>
            <a:r>
              <a:rPr kumimoji="1" lang="en-US" altLang="ja-JP" dirty="0"/>
              <a:t>‥‥‥‥</a:t>
            </a:r>
            <a:r>
              <a:rPr kumimoji="1" lang="ja-JP" altLang="en-US" dirty="0"/>
              <a:t>４８</a:t>
            </a:r>
          </a:p>
        </p:txBody>
      </p:sp>
    </p:spTree>
    <p:extLst>
      <p:ext uri="{BB962C8B-B14F-4D97-AF65-F5344CB8AC3E}">
        <p14:creationId xmlns:p14="http://schemas.microsoft.com/office/powerpoint/2010/main" val="11624470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図 28">
            <a:extLst>
              <a:ext uri="{FF2B5EF4-FFF2-40B4-BE49-F238E27FC236}">
                <a16:creationId xmlns:a16="http://schemas.microsoft.com/office/drawing/2014/main" id="{255F6ADC-A648-43A4-9D76-E85ADCB578D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548" t="7795" r="26587" b="3510"/>
          <a:stretch/>
        </p:blipFill>
        <p:spPr>
          <a:xfrm>
            <a:off x="511965" y="2125876"/>
            <a:ext cx="5236848" cy="4640429"/>
          </a:xfrm>
          <a:prstGeom prst="rect">
            <a:avLst/>
          </a:prstGeom>
        </p:spPr>
      </p:pic>
      <p:sp>
        <p:nvSpPr>
          <p:cNvPr id="14" name="楕円 13">
            <a:extLst>
              <a:ext uri="{FF2B5EF4-FFF2-40B4-BE49-F238E27FC236}">
                <a16:creationId xmlns:a16="http://schemas.microsoft.com/office/drawing/2014/main" id="{78356576-E222-4389-98D9-7E05B5E6BE2D}"/>
              </a:ext>
            </a:extLst>
          </p:cNvPr>
          <p:cNvSpPr/>
          <p:nvPr/>
        </p:nvSpPr>
        <p:spPr>
          <a:xfrm>
            <a:off x="4524596" y="3153266"/>
            <a:ext cx="45719" cy="45719"/>
          </a:xfrm>
          <a:prstGeom prst="ellipse">
            <a:avLst/>
          </a:prstGeom>
          <a:solidFill>
            <a:schemeClr val="tx1"/>
          </a:solidFill>
          <a:ln>
            <a:solidFill>
              <a:schemeClr val="tx1"/>
            </a:solidFill>
          </a:ln>
        </p:spPr>
        <p:style>
          <a:lnRef idx="1">
            <a:schemeClr val="accent4"/>
          </a:lnRef>
          <a:fillRef idx="2">
            <a:schemeClr val="accent4"/>
          </a:fillRef>
          <a:effectRef idx="1">
            <a:schemeClr val="accent4"/>
          </a:effectRef>
          <a:fontRef idx="minor">
            <a:schemeClr val="dk1"/>
          </a:fontRef>
        </p:style>
        <p:txBody>
          <a:bodyPr wrap="square" lIns="36000" tIns="0" rIns="36000" bIns="0" rtlCol="0" anchor="ctr">
            <a:spAutoFit/>
          </a:bodyPr>
          <a:lstStyle/>
          <a:p>
            <a:pPr algn="ctr"/>
            <a:endParaRPr kumimoji="1" lang="ja-JP" altLang="en-US" sz="1200" dirty="0">
              <a:latin typeface="メイリオ" panose="020B0604030504040204" pitchFamily="50" charset="-128"/>
              <a:ea typeface="メイリオ" panose="020B0604030504040204" pitchFamily="50" charset="-128"/>
            </a:endParaRPr>
          </a:p>
        </p:txBody>
      </p:sp>
      <p:sp>
        <p:nvSpPr>
          <p:cNvPr id="5" name="テキスト ボックス 4">
            <a:extLst>
              <a:ext uri="{FF2B5EF4-FFF2-40B4-BE49-F238E27FC236}">
                <a16:creationId xmlns:a16="http://schemas.microsoft.com/office/drawing/2014/main" id="{455FAD8D-FF79-4685-B506-7EE7FC9D60B0}"/>
              </a:ext>
            </a:extLst>
          </p:cNvPr>
          <p:cNvSpPr txBox="1"/>
          <p:nvPr/>
        </p:nvSpPr>
        <p:spPr>
          <a:xfrm>
            <a:off x="1" y="0"/>
            <a:ext cx="9906000" cy="553998"/>
          </a:xfrm>
          <a:prstGeom prst="rect">
            <a:avLst/>
          </a:prstGeom>
          <a:solidFill>
            <a:srgbClr val="1212E0"/>
          </a:solidFill>
        </p:spPr>
        <p:txBody>
          <a:bodyPr wrap="square" rtlCol="0" anchor="t">
            <a:spAutoFit/>
          </a:bodyPr>
          <a:lstStyle/>
          <a:p>
            <a:r>
              <a:rPr lang="ja-JP" altLang="en-US" sz="3000" spc="-100" dirty="0">
                <a:solidFill>
                  <a:schemeClr val="bg1"/>
                </a:solidFill>
                <a:latin typeface="HGS創英角ｺﾞｼｯｸUB"/>
                <a:ea typeface="HGS創英角ｺﾞｼｯｸUB"/>
              </a:rPr>
              <a:t>避難促進施設に影響のある火山現象</a:t>
            </a:r>
            <a:endParaRPr lang="zh-TW" altLang="en-US" sz="3000" spc="-100" dirty="0">
              <a:solidFill>
                <a:schemeClr val="bg1"/>
              </a:solidFill>
              <a:latin typeface="HGS創英角ｺﾞｼｯｸUB"/>
              <a:ea typeface="HGS創英角ｺﾞｼｯｸUB"/>
            </a:endParaRPr>
          </a:p>
        </p:txBody>
      </p:sp>
      <p:sp>
        <p:nvSpPr>
          <p:cNvPr id="33" name="正方形/長方形 32">
            <a:extLst>
              <a:ext uri="{FF2B5EF4-FFF2-40B4-BE49-F238E27FC236}">
                <a16:creationId xmlns:a16="http://schemas.microsoft.com/office/drawing/2014/main" id="{04140779-6459-43CB-88F0-29CF96BCA522}"/>
              </a:ext>
            </a:extLst>
          </p:cNvPr>
          <p:cNvSpPr/>
          <p:nvPr/>
        </p:nvSpPr>
        <p:spPr>
          <a:xfrm>
            <a:off x="2943284" y="1476975"/>
            <a:ext cx="5499118" cy="374904"/>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rgbClr val="FF0000"/>
                </a:solidFill>
              </a:rPr>
              <a:t>整理イメージ</a:t>
            </a:r>
            <a:r>
              <a:rPr lang="ja-JP" altLang="en-US" dirty="0">
                <a:solidFill>
                  <a:srgbClr val="FF0000"/>
                </a:solidFill>
              </a:rPr>
              <a:t>（当該火山のものを作成（</a:t>
            </a:r>
            <a:r>
              <a:rPr lang="ja-JP" altLang="en-US" sz="1400" dirty="0">
                <a:solidFill>
                  <a:srgbClr val="FF0000"/>
                </a:solidFill>
              </a:rPr>
              <a:t>または</a:t>
            </a:r>
            <a:r>
              <a:rPr lang="ja-JP" altLang="en-US" dirty="0">
                <a:solidFill>
                  <a:srgbClr val="FF0000"/>
                </a:solidFill>
              </a:rPr>
              <a:t>引用）する）</a:t>
            </a:r>
            <a:endParaRPr kumimoji="1" lang="ja-JP" altLang="en-US" dirty="0">
              <a:solidFill>
                <a:srgbClr val="FF0000"/>
              </a:solidFill>
            </a:endParaRPr>
          </a:p>
        </p:txBody>
      </p:sp>
      <p:sp>
        <p:nvSpPr>
          <p:cNvPr id="34" name="四角形: 角を丸くする 33">
            <a:extLst>
              <a:ext uri="{FF2B5EF4-FFF2-40B4-BE49-F238E27FC236}">
                <a16:creationId xmlns:a16="http://schemas.microsoft.com/office/drawing/2014/main" id="{A7A5CE4F-8D41-4954-9900-E026FFB9773B}"/>
              </a:ext>
            </a:extLst>
          </p:cNvPr>
          <p:cNvSpPr/>
          <p:nvPr/>
        </p:nvSpPr>
        <p:spPr>
          <a:xfrm>
            <a:off x="3218342" y="628518"/>
            <a:ext cx="6672489" cy="784295"/>
          </a:xfrm>
          <a:prstGeom prst="round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a:extLst>
              <a:ext uri="{FF2B5EF4-FFF2-40B4-BE49-F238E27FC236}">
                <a16:creationId xmlns:a16="http://schemas.microsoft.com/office/drawing/2014/main" id="{BAB03BAF-A8FD-4977-812A-862044A76530}"/>
              </a:ext>
            </a:extLst>
          </p:cNvPr>
          <p:cNvSpPr/>
          <p:nvPr/>
        </p:nvSpPr>
        <p:spPr>
          <a:xfrm>
            <a:off x="3282752" y="698419"/>
            <a:ext cx="7100189" cy="646331"/>
          </a:xfrm>
          <a:prstGeom prst="rect">
            <a:avLst/>
          </a:prstGeom>
        </p:spPr>
        <p:txBody>
          <a:bodyPr wrap="square">
            <a:spAutoFit/>
          </a:bodyPr>
          <a:lstStyle/>
          <a:p>
            <a:r>
              <a:rPr lang="ja-JP" altLang="en-US" dirty="0">
                <a:solidFill>
                  <a:srgbClr val="FF0000"/>
                </a:solidFill>
              </a:rPr>
              <a:t>施設・地区に影響のある火山現象のうち、避難確保計画を作成する</a:t>
            </a:r>
            <a:endParaRPr lang="en-US" altLang="ja-JP" dirty="0">
              <a:solidFill>
                <a:srgbClr val="FF0000"/>
              </a:solidFill>
            </a:endParaRPr>
          </a:p>
          <a:p>
            <a:r>
              <a:rPr lang="ja-JP" altLang="en-US" dirty="0">
                <a:solidFill>
                  <a:srgbClr val="FF0000"/>
                </a:solidFill>
              </a:rPr>
              <a:t>避難促進施設が影響を受ける火山現象を説明してください。</a:t>
            </a:r>
            <a:endParaRPr lang="en-US" altLang="ja-JP" dirty="0">
              <a:solidFill>
                <a:srgbClr val="FF0000"/>
              </a:solidFill>
            </a:endParaRPr>
          </a:p>
        </p:txBody>
      </p:sp>
      <p:pic>
        <p:nvPicPr>
          <p:cNvPr id="28" name="図 27">
            <a:extLst>
              <a:ext uri="{FF2B5EF4-FFF2-40B4-BE49-F238E27FC236}">
                <a16:creationId xmlns:a16="http://schemas.microsoft.com/office/drawing/2014/main" id="{9FE794D0-0678-424E-8AD1-0AA5DEE6062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011679" y="569343"/>
            <a:ext cx="1164593" cy="866628"/>
          </a:xfrm>
          <a:prstGeom prst="rect">
            <a:avLst/>
          </a:prstGeom>
        </p:spPr>
      </p:pic>
      <p:sp>
        <p:nvSpPr>
          <p:cNvPr id="10" name="テキスト ボックス 9">
            <a:extLst>
              <a:ext uri="{FF2B5EF4-FFF2-40B4-BE49-F238E27FC236}">
                <a16:creationId xmlns:a16="http://schemas.microsoft.com/office/drawing/2014/main" id="{8A32D023-4FE3-4EFE-ACA1-35C41237C1E6}"/>
              </a:ext>
            </a:extLst>
          </p:cNvPr>
          <p:cNvSpPr txBox="1"/>
          <p:nvPr/>
        </p:nvSpPr>
        <p:spPr>
          <a:xfrm>
            <a:off x="7096371" y="86053"/>
            <a:ext cx="2560078" cy="369332"/>
          </a:xfrm>
          <a:prstGeom prst="rect">
            <a:avLst/>
          </a:prstGeom>
          <a:solidFill>
            <a:srgbClr val="FFFF00"/>
          </a:solidFill>
        </p:spPr>
        <p:txBody>
          <a:bodyPr wrap="square" rtlCol="0">
            <a:spAutoFit/>
          </a:bodyPr>
          <a:lstStyle/>
          <a:p>
            <a:pPr algn="ctr"/>
            <a:r>
              <a:rPr lang="ja-JP" altLang="en-US" dirty="0"/>
              <a:t>当該火山版に要変更</a:t>
            </a:r>
            <a:endParaRPr lang="ja-JP" altLang="ja-JP" dirty="0"/>
          </a:p>
        </p:txBody>
      </p:sp>
      <p:sp>
        <p:nvSpPr>
          <p:cNvPr id="2" name="スライド番号プレースホルダー 1">
            <a:extLst>
              <a:ext uri="{FF2B5EF4-FFF2-40B4-BE49-F238E27FC236}">
                <a16:creationId xmlns:a16="http://schemas.microsoft.com/office/drawing/2014/main" id="{B98707B8-ACCC-4D2A-99C4-A65B74FF5F03}"/>
              </a:ext>
            </a:extLst>
          </p:cNvPr>
          <p:cNvSpPr>
            <a:spLocks noGrp="1"/>
          </p:cNvSpPr>
          <p:nvPr>
            <p:ph type="sldNum" sz="quarter" idx="12"/>
          </p:nvPr>
        </p:nvSpPr>
        <p:spPr/>
        <p:txBody>
          <a:bodyPr/>
          <a:lstStyle/>
          <a:p>
            <a:r>
              <a:rPr kumimoji="1" lang="en-US" altLang="ja-JP" dirty="0"/>
              <a:t>18</a:t>
            </a:r>
            <a:endParaRPr kumimoji="1" lang="ja-JP" altLang="en-US" dirty="0"/>
          </a:p>
        </p:txBody>
      </p:sp>
      <p:cxnSp>
        <p:nvCxnSpPr>
          <p:cNvPr id="16" name="直線コネクタ 15">
            <a:extLst>
              <a:ext uri="{FF2B5EF4-FFF2-40B4-BE49-F238E27FC236}">
                <a16:creationId xmlns:a16="http://schemas.microsoft.com/office/drawing/2014/main" id="{8CB73AFB-7EA5-48E4-BA1D-68C545CFAC09}"/>
              </a:ext>
            </a:extLst>
          </p:cNvPr>
          <p:cNvCxnSpPr>
            <a:cxnSpLocks/>
          </p:cNvCxnSpPr>
          <p:nvPr/>
        </p:nvCxnSpPr>
        <p:spPr>
          <a:xfrm flipH="1">
            <a:off x="4602956" y="2812883"/>
            <a:ext cx="1650325" cy="36324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テキスト ボックス 25">
            <a:extLst>
              <a:ext uri="{FF2B5EF4-FFF2-40B4-BE49-F238E27FC236}">
                <a16:creationId xmlns:a16="http://schemas.microsoft.com/office/drawing/2014/main" id="{E4519283-2A50-4C70-A863-7B2331D1D048}"/>
              </a:ext>
            </a:extLst>
          </p:cNvPr>
          <p:cNvSpPr txBox="1"/>
          <p:nvPr/>
        </p:nvSpPr>
        <p:spPr>
          <a:xfrm>
            <a:off x="6017176" y="1953454"/>
            <a:ext cx="2555202" cy="769441"/>
          </a:xfrm>
          <a:prstGeom prst="rect">
            <a:avLst/>
          </a:prstGeom>
          <a:noFill/>
        </p:spPr>
        <p:txBody>
          <a:bodyPr wrap="square" rtlCol="0">
            <a:spAutoFit/>
          </a:bodyPr>
          <a:lstStyle/>
          <a:p>
            <a:r>
              <a:rPr kumimoji="1" lang="ja-JP" altLang="en-US" sz="800" dirty="0">
                <a:solidFill>
                  <a:srgbClr val="FF0000"/>
                </a:solidFill>
              </a:rPr>
              <a:t>想定される火山現象</a:t>
            </a:r>
            <a:endParaRPr kumimoji="1" lang="en-US" altLang="ja-JP" sz="800" dirty="0">
              <a:solidFill>
                <a:srgbClr val="FF0000"/>
              </a:solidFill>
            </a:endParaRPr>
          </a:p>
          <a:p>
            <a:r>
              <a:rPr kumimoji="1" lang="ja-JP" altLang="en-US" dirty="0">
                <a:solidFill>
                  <a:srgbClr val="FF0000"/>
                </a:solidFill>
              </a:rPr>
              <a:t>大きな噴石、</a:t>
            </a:r>
            <a:endParaRPr kumimoji="1" lang="en-US" altLang="ja-JP" dirty="0">
              <a:solidFill>
                <a:srgbClr val="FF0000"/>
              </a:solidFill>
            </a:endParaRPr>
          </a:p>
          <a:p>
            <a:r>
              <a:rPr kumimoji="1" lang="ja-JP" altLang="en-US" dirty="0">
                <a:solidFill>
                  <a:srgbClr val="FF0000"/>
                </a:solidFill>
              </a:rPr>
              <a:t>火砕流・火砕サージ</a:t>
            </a:r>
          </a:p>
        </p:txBody>
      </p:sp>
      <p:sp>
        <p:nvSpPr>
          <p:cNvPr id="31" name="正方形/長方形 30">
            <a:extLst>
              <a:ext uri="{FF2B5EF4-FFF2-40B4-BE49-F238E27FC236}">
                <a16:creationId xmlns:a16="http://schemas.microsoft.com/office/drawing/2014/main" id="{33E65D11-CA26-4383-82EF-A7D2ED017FEE}"/>
              </a:ext>
            </a:extLst>
          </p:cNvPr>
          <p:cNvSpPr/>
          <p:nvPr/>
        </p:nvSpPr>
        <p:spPr>
          <a:xfrm>
            <a:off x="271508" y="1990408"/>
            <a:ext cx="8160111" cy="4754248"/>
          </a:xfrm>
          <a:prstGeom prst="rect">
            <a:avLst/>
          </a:prstGeom>
          <a:noFill/>
          <a:ln w="28575">
            <a:solidFill>
              <a:srgbClr val="0000FF"/>
            </a:solidFill>
          </a:ln>
        </p:spPr>
        <p:style>
          <a:lnRef idx="1">
            <a:schemeClr val="accent4"/>
          </a:lnRef>
          <a:fillRef idx="2">
            <a:schemeClr val="accent4"/>
          </a:fillRef>
          <a:effectRef idx="1">
            <a:schemeClr val="accent4"/>
          </a:effectRef>
          <a:fontRef idx="minor">
            <a:schemeClr val="dk1"/>
          </a:fontRef>
        </p:style>
        <p:txBody>
          <a:bodyPr wrap="square" lIns="36000" tIns="0" rIns="36000" bIns="0" rtlCol="0" anchor="ctr">
            <a:spAutoFit/>
          </a:bodyPr>
          <a:lstStyle/>
          <a:p>
            <a:pPr algn="ctr"/>
            <a:endParaRPr kumimoji="1" lang="ja-JP" altLang="en-US" sz="1200" dirty="0">
              <a:latin typeface="メイリオ" panose="020B0604030504040204" pitchFamily="50" charset="-128"/>
              <a:ea typeface="メイリオ" panose="020B0604030504040204" pitchFamily="50" charset="-128"/>
            </a:endParaRPr>
          </a:p>
        </p:txBody>
      </p:sp>
      <p:sp>
        <p:nvSpPr>
          <p:cNvPr id="36" name="テキスト ボックス 35">
            <a:extLst>
              <a:ext uri="{FF2B5EF4-FFF2-40B4-BE49-F238E27FC236}">
                <a16:creationId xmlns:a16="http://schemas.microsoft.com/office/drawing/2014/main" id="{9135C9F8-AFA1-421A-9EA5-3E62575058BA}"/>
              </a:ext>
            </a:extLst>
          </p:cNvPr>
          <p:cNvSpPr txBox="1"/>
          <p:nvPr/>
        </p:nvSpPr>
        <p:spPr>
          <a:xfrm>
            <a:off x="5796080" y="5624241"/>
            <a:ext cx="1711140" cy="338554"/>
          </a:xfrm>
          <a:prstGeom prst="rect">
            <a:avLst/>
          </a:prstGeom>
          <a:noFill/>
        </p:spPr>
        <p:txBody>
          <a:bodyPr wrap="square" rtlCol="0">
            <a:spAutoFit/>
          </a:bodyPr>
          <a:lstStyle/>
          <a:p>
            <a:r>
              <a:rPr kumimoji="1" lang="ja-JP" altLang="en-US" sz="800" dirty="0">
                <a:solidFill>
                  <a:srgbClr val="FF0000"/>
                </a:solidFill>
              </a:rPr>
              <a:t>上記以外に、施設に影響のある火山現象：融雪型火山泥流、降灰</a:t>
            </a:r>
          </a:p>
        </p:txBody>
      </p:sp>
      <p:pic>
        <p:nvPicPr>
          <p:cNvPr id="11" name="図 10">
            <a:extLst>
              <a:ext uri="{FF2B5EF4-FFF2-40B4-BE49-F238E27FC236}">
                <a16:creationId xmlns:a16="http://schemas.microsoft.com/office/drawing/2014/main" id="{BE3B6F99-12F3-4457-8BD7-A1780318DBA4}"/>
              </a:ext>
            </a:extLst>
          </p:cNvPr>
          <p:cNvPicPr>
            <a:picLocks noChangeAspect="1"/>
          </p:cNvPicPr>
          <p:nvPr/>
        </p:nvPicPr>
        <p:blipFill rotWithShape="1">
          <a:blip r:embed="rId5"/>
          <a:srcRect r="54826"/>
          <a:stretch/>
        </p:blipFill>
        <p:spPr>
          <a:xfrm>
            <a:off x="5805224" y="2707591"/>
            <a:ext cx="1980423" cy="2894059"/>
          </a:xfrm>
          <a:prstGeom prst="rect">
            <a:avLst/>
          </a:prstGeom>
          <a:solidFill>
            <a:schemeClr val="bg1"/>
          </a:solidFill>
          <a:ln w="28575">
            <a:solidFill>
              <a:schemeClr val="tx1"/>
            </a:solidFill>
          </a:ln>
        </p:spPr>
      </p:pic>
      <p:sp>
        <p:nvSpPr>
          <p:cNvPr id="30" name="吹き出し: 角を丸めた四角形 29">
            <a:extLst>
              <a:ext uri="{FF2B5EF4-FFF2-40B4-BE49-F238E27FC236}">
                <a16:creationId xmlns:a16="http://schemas.microsoft.com/office/drawing/2014/main" id="{55FF37E2-D39A-4ACA-8E1D-647340EA768E}"/>
              </a:ext>
            </a:extLst>
          </p:cNvPr>
          <p:cNvSpPr/>
          <p:nvPr/>
        </p:nvSpPr>
        <p:spPr>
          <a:xfrm>
            <a:off x="7842058" y="4617720"/>
            <a:ext cx="2025512" cy="2048012"/>
          </a:xfrm>
          <a:prstGeom prst="wedgeRoundRectCallout">
            <a:avLst>
              <a:gd name="adj1" fmla="val -67038"/>
              <a:gd name="adj2" fmla="val 23214"/>
              <a:gd name="adj3" fmla="val 16667"/>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dirty="0">
                <a:solidFill>
                  <a:srgbClr val="FF0000"/>
                </a:solidFill>
              </a:rPr>
              <a:t>【</a:t>
            </a:r>
            <a:r>
              <a:rPr kumimoji="1" lang="ja-JP" altLang="en-US" dirty="0">
                <a:solidFill>
                  <a:srgbClr val="FF0000"/>
                </a:solidFill>
              </a:rPr>
              <a:t>参考資料</a:t>
            </a:r>
            <a:r>
              <a:rPr kumimoji="1" lang="en-US" altLang="ja-JP" dirty="0">
                <a:solidFill>
                  <a:srgbClr val="FF0000"/>
                </a:solidFill>
              </a:rPr>
              <a:t>】</a:t>
            </a:r>
          </a:p>
          <a:p>
            <a:r>
              <a:rPr lang="ja-JP" altLang="en-US" dirty="0">
                <a:solidFill>
                  <a:srgbClr val="FF0000"/>
                </a:solidFill>
              </a:rPr>
              <a:t>・地域防災計画</a:t>
            </a:r>
            <a:endParaRPr lang="en-US" altLang="ja-JP" dirty="0">
              <a:solidFill>
                <a:srgbClr val="FF0000"/>
              </a:solidFill>
            </a:endParaRPr>
          </a:p>
          <a:p>
            <a:r>
              <a:rPr lang="ja-JP" altLang="en-US" dirty="0">
                <a:solidFill>
                  <a:srgbClr val="FF0000"/>
                </a:solidFill>
              </a:rPr>
              <a:t>・火山避難計画</a:t>
            </a:r>
            <a:endParaRPr lang="en-US" altLang="ja-JP" dirty="0">
              <a:solidFill>
                <a:srgbClr val="FF0000"/>
              </a:solidFill>
            </a:endParaRPr>
          </a:p>
          <a:p>
            <a:r>
              <a:rPr lang="ja-JP" altLang="en-US" dirty="0">
                <a:solidFill>
                  <a:srgbClr val="FF0000"/>
                </a:solidFill>
              </a:rPr>
              <a:t>・火山ハザードマップ</a:t>
            </a:r>
            <a:endParaRPr lang="en-US" altLang="ja-JP" dirty="0">
              <a:solidFill>
                <a:srgbClr val="FF0000"/>
              </a:solidFill>
            </a:endParaRPr>
          </a:p>
          <a:p>
            <a:r>
              <a:rPr lang="ja-JP" altLang="en-US" dirty="0">
                <a:solidFill>
                  <a:srgbClr val="FF0000"/>
                </a:solidFill>
              </a:rPr>
              <a:t>・当該火山の噴火警戒レベル</a:t>
            </a:r>
            <a:endParaRPr lang="en-US" altLang="ja-JP" dirty="0">
              <a:solidFill>
                <a:srgbClr val="FF0000"/>
              </a:solidFill>
            </a:endParaRPr>
          </a:p>
        </p:txBody>
      </p:sp>
    </p:spTree>
    <p:extLst>
      <p:ext uri="{BB962C8B-B14F-4D97-AF65-F5344CB8AC3E}">
        <p14:creationId xmlns:p14="http://schemas.microsoft.com/office/powerpoint/2010/main" val="39293371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455FAD8D-FF79-4685-B506-7EE7FC9D60B0}"/>
              </a:ext>
            </a:extLst>
          </p:cNvPr>
          <p:cNvSpPr txBox="1"/>
          <p:nvPr/>
        </p:nvSpPr>
        <p:spPr>
          <a:xfrm>
            <a:off x="0" y="1863969"/>
            <a:ext cx="9906000" cy="707886"/>
          </a:xfrm>
          <a:prstGeom prst="rect">
            <a:avLst/>
          </a:prstGeom>
          <a:solidFill>
            <a:schemeClr val="accent5">
              <a:lumMod val="20000"/>
              <a:lumOff val="80000"/>
            </a:schemeClr>
          </a:solidFill>
        </p:spPr>
        <p:txBody>
          <a:bodyPr wrap="square" rtlCol="0">
            <a:spAutoFit/>
          </a:bodyPr>
          <a:lstStyle/>
          <a:p>
            <a:r>
              <a:rPr lang="ja-JP" altLang="en-US" dirty="0">
                <a:solidFill>
                  <a:srgbClr val="0000FF"/>
                </a:solidFill>
                <a:latin typeface="HGP創英角ｺﾞｼｯｸUB" panose="020B0900000000000000" pitchFamily="50" charset="-128"/>
                <a:ea typeface="HGP創英角ｺﾞｼｯｸUB" panose="020B0900000000000000" pitchFamily="50" charset="-128"/>
              </a:rPr>
              <a:t>　　</a:t>
            </a:r>
            <a:r>
              <a:rPr lang="ja-JP" altLang="en-US" sz="4000" dirty="0">
                <a:solidFill>
                  <a:srgbClr val="0000FF"/>
                </a:solidFill>
                <a:latin typeface="HGP創英角ｺﾞｼｯｸUB" panose="020B0900000000000000" pitchFamily="50" charset="-128"/>
                <a:ea typeface="HGP創英角ｺﾞｼｯｸUB" panose="020B0900000000000000" pitchFamily="50" charset="-128"/>
              </a:rPr>
              <a:t>　②　◎◎火山の「避難計画」</a:t>
            </a:r>
            <a:endParaRPr lang="en-US" altLang="ja-JP" sz="4000" dirty="0">
              <a:solidFill>
                <a:srgbClr val="0000FF"/>
              </a:solidFill>
              <a:latin typeface="HGP創英角ｺﾞｼｯｸUB" panose="020B0900000000000000" pitchFamily="50" charset="-128"/>
              <a:ea typeface="HGP創英角ｺﾞｼｯｸUB" panose="020B0900000000000000" pitchFamily="50" charset="-128"/>
            </a:endParaRPr>
          </a:p>
        </p:txBody>
      </p:sp>
      <p:sp>
        <p:nvSpPr>
          <p:cNvPr id="2" name="スライド番号プレースホルダー 1">
            <a:extLst>
              <a:ext uri="{FF2B5EF4-FFF2-40B4-BE49-F238E27FC236}">
                <a16:creationId xmlns:a16="http://schemas.microsoft.com/office/drawing/2014/main" id="{A71399AD-2731-4D9A-8019-587C934512EC}"/>
              </a:ext>
            </a:extLst>
          </p:cNvPr>
          <p:cNvSpPr>
            <a:spLocks noGrp="1"/>
          </p:cNvSpPr>
          <p:nvPr>
            <p:ph type="sldNum" sz="quarter" idx="12"/>
          </p:nvPr>
        </p:nvSpPr>
        <p:spPr/>
        <p:txBody>
          <a:bodyPr/>
          <a:lstStyle/>
          <a:p>
            <a:r>
              <a:rPr kumimoji="1" lang="en-US" altLang="ja-JP" dirty="0"/>
              <a:t>19</a:t>
            </a:r>
            <a:endParaRPr kumimoji="1" lang="ja-JP" altLang="en-US" dirty="0"/>
          </a:p>
        </p:txBody>
      </p:sp>
      <p:sp>
        <p:nvSpPr>
          <p:cNvPr id="7" name="テキスト ボックス 6">
            <a:extLst>
              <a:ext uri="{FF2B5EF4-FFF2-40B4-BE49-F238E27FC236}">
                <a16:creationId xmlns:a16="http://schemas.microsoft.com/office/drawing/2014/main" id="{9832F759-2706-4F71-B9AF-7CB22E7B45D6}"/>
              </a:ext>
            </a:extLst>
          </p:cNvPr>
          <p:cNvSpPr txBox="1"/>
          <p:nvPr/>
        </p:nvSpPr>
        <p:spPr>
          <a:xfrm>
            <a:off x="2100398" y="3400083"/>
            <a:ext cx="5606715" cy="646331"/>
          </a:xfrm>
          <a:prstGeom prst="rect">
            <a:avLst/>
          </a:prstGeom>
          <a:noFill/>
        </p:spPr>
        <p:txBody>
          <a:bodyPr wrap="square">
            <a:spAutoFit/>
          </a:bodyPr>
          <a:lstStyle/>
          <a:p>
            <a:r>
              <a:rPr lang="ja-JP" altLang="en-US" sz="1800" dirty="0">
                <a:solidFill>
                  <a:srgbClr val="0000FF"/>
                </a:solidFill>
                <a:latin typeface="HG丸ｺﾞｼｯｸM-PRO" panose="020F0400000000000000" pitchFamily="50" charset="-128"/>
                <a:ea typeface="HG丸ｺﾞｼｯｸM-PRO" panose="020F0400000000000000" pitchFamily="50" charset="-128"/>
              </a:rPr>
              <a:t>　・○○火山の噴火警戒レベルと防災対応の関係</a:t>
            </a:r>
            <a:endParaRPr lang="en-US" altLang="ja-JP" sz="1800" dirty="0">
              <a:solidFill>
                <a:srgbClr val="0000FF"/>
              </a:solidFill>
              <a:latin typeface="HG丸ｺﾞｼｯｸM-PRO" panose="020F0400000000000000" pitchFamily="50" charset="-128"/>
              <a:ea typeface="HG丸ｺﾞｼｯｸM-PRO" panose="020F0400000000000000" pitchFamily="50" charset="-128"/>
            </a:endParaRPr>
          </a:p>
          <a:p>
            <a:r>
              <a:rPr lang="ja-JP" altLang="en-US" sz="1800" dirty="0">
                <a:solidFill>
                  <a:srgbClr val="0000FF"/>
                </a:solidFill>
                <a:latin typeface="HG丸ｺﾞｼｯｸM-PRO" panose="020F0400000000000000" pitchFamily="50" charset="-128"/>
                <a:ea typeface="HG丸ｺﾞｼｯｸM-PRO" panose="020F0400000000000000" pitchFamily="50" charset="-128"/>
              </a:rPr>
              <a:t>　・火山避難計画等の要点</a:t>
            </a:r>
            <a:endParaRPr lang="en-US" altLang="ja-JP" sz="1400" dirty="0">
              <a:solidFill>
                <a:srgbClr val="0000FF"/>
              </a:solidFill>
              <a:latin typeface="HG丸ｺﾞｼｯｸM-PRO" panose="020F0400000000000000" pitchFamily="50" charset="-128"/>
              <a:ea typeface="HG丸ｺﾞｼｯｸM-PRO" panose="020F0400000000000000" pitchFamily="50" charset="-128"/>
            </a:endParaRPr>
          </a:p>
        </p:txBody>
      </p:sp>
      <p:sp>
        <p:nvSpPr>
          <p:cNvPr id="9" name="テキスト ボックス 8">
            <a:extLst>
              <a:ext uri="{FF2B5EF4-FFF2-40B4-BE49-F238E27FC236}">
                <a16:creationId xmlns:a16="http://schemas.microsoft.com/office/drawing/2014/main" id="{0C62E435-EAAB-4273-92BE-8132AB3BFD90}"/>
              </a:ext>
            </a:extLst>
          </p:cNvPr>
          <p:cNvSpPr txBox="1"/>
          <p:nvPr/>
        </p:nvSpPr>
        <p:spPr>
          <a:xfrm>
            <a:off x="-1601" y="4689"/>
            <a:ext cx="9906000" cy="707886"/>
          </a:xfrm>
          <a:prstGeom prst="rect">
            <a:avLst/>
          </a:prstGeom>
          <a:solidFill>
            <a:schemeClr val="accent5">
              <a:lumMod val="20000"/>
              <a:lumOff val="80000"/>
            </a:schemeClr>
          </a:solidFill>
        </p:spPr>
        <p:txBody>
          <a:bodyPr wrap="square" rtlCol="0">
            <a:spAutoFit/>
          </a:bodyPr>
          <a:lstStyle/>
          <a:p>
            <a:r>
              <a:rPr lang="ja-JP" altLang="en-US" sz="4000" dirty="0">
                <a:solidFill>
                  <a:srgbClr val="0000FF"/>
                </a:solidFill>
                <a:latin typeface="HGP創英角ｺﾞｼｯｸUB" panose="020B0900000000000000" pitchFamily="50" charset="-128"/>
                <a:ea typeface="HGP創英角ｺﾞｼｯｸUB" panose="020B0900000000000000" pitchFamily="50" charset="-128"/>
              </a:rPr>
              <a:t>２</a:t>
            </a:r>
            <a:r>
              <a:rPr lang="en-US" altLang="ja-JP" sz="4000" dirty="0">
                <a:solidFill>
                  <a:srgbClr val="0000FF"/>
                </a:solidFill>
                <a:latin typeface="HGP創英角ｺﾞｼｯｸUB" panose="020B0900000000000000" pitchFamily="50" charset="-128"/>
                <a:ea typeface="HGP創英角ｺﾞｼｯｸUB" panose="020B0900000000000000" pitchFamily="50" charset="-128"/>
              </a:rPr>
              <a:t>.</a:t>
            </a:r>
            <a:r>
              <a:rPr lang="ja-JP" altLang="en-US" sz="4000" dirty="0">
                <a:solidFill>
                  <a:srgbClr val="0000FF"/>
                </a:solidFill>
                <a:latin typeface="HGP創英角ｺﾞｼｯｸUB" panose="020B0900000000000000" pitchFamily="50" charset="-128"/>
                <a:ea typeface="HGP創英角ｺﾞｼｯｸUB" panose="020B0900000000000000" pitchFamily="50" charset="-128"/>
              </a:rPr>
              <a:t>ハザードマップと避難計画の読み解き</a:t>
            </a:r>
            <a:endParaRPr lang="en-US" altLang="ja-JP" sz="4000" dirty="0">
              <a:solidFill>
                <a:srgbClr val="0000FF"/>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24816709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四角形: 角を丸くする 24">
            <a:extLst>
              <a:ext uri="{FF2B5EF4-FFF2-40B4-BE49-F238E27FC236}">
                <a16:creationId xmlns:a16="http://schemas.microsoft.com/office/drawing/2014/main" id="{3D0A5A49-AF3E-47FE-B668-F855D134E021}"/>
              </a:ext>
            </a:extLst>
          </p:cNvPr>
          <p:cNvSpPr/>
          <p:nvPr/>
        </p:nvSpPr>
        <p:spPr>
          <a:xfrm>
            <a:off x="1551366" y="681836"/>
            <a:ext cx="8268355" cy="866455"/>
          </a:xfrm>
          <a:prstGeom prst="round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455FAD8D-FF79-4685-B506-7EE7FC9D60B0}"/>
              </a:ext>
            </a:extLst>
          </p:cNvPr>
          <p:cNvSpPr txBox="1"/>
          <p:nvPr/>
        </p:nvSpPr>
        <p:spPr>
          <a:xfrm>
            <a:off x="0" y="0"/>
            <a:ext cx="9906000" cy="523220"/>
          </a:xfrm>
          <a:prstGeom prst="rect">
            <a:avLst/>
          </a:prstGeom>
          <a:solidFill>
            <a:srgbClr val="1212E0"/>
          </a:solidFill>
        </p:spPr>
        <p:txBody>
          <a:bodyPr wrap="square" rtlCol="0">
            <a:spAutoFit/>
          </a:bodyPr>
          <a:lstStyle/>
          <a:p>
            <a:r>
              <a:rPr lang="ja-JP" altLang="en-US" sz="2800" spc="-100" dirty="0">
                <a:solidFill>
                  <a:schemeClr val="bg1"/>
                </a:solidFill>
                <a:latin typeface="HGS創英角ｺﾞｼｯｸUB" panose="020B0900000000000000" pitchFamily="50" charset="-128"/>
                <a:ea typeface="HGS創英角ｺﾞｼｯｸUB" panose="020B0900000000000000" pitchFamily="50" charset="-128"/>
              </a:rPr>
              <a:t>○○火山の噴火警戒レベルと防災対応の関係</a:t>
            </a:r>
            <a:endParaRPr lang="zh-TW" altLang="en-US" sz="2800" spc="-100" dirty="0">
              <a:solidFill>
                <a:schemeClr val="bg1"/>
              </a:solidFill>
              <a:latin typeface="HGS創英角ｺﾞｼｯｸUB" panose="020B0900000000000000" pitchFamily="50" charset="-128"/>
              <a:ea typeface="HGS創英角ｺﾞｼｯｸUB" panose="020B0900000000000000" pitchFamily="50" charset="-128"/>
            </a:endParaRPr>
          </a:p>
        </p:txBody>
      </p:sp>
      <p:sp>
        <p:nvSpPr>
          <p:cNvPr id="42" name="吹き出し: 角を丸めた四角形 41">
            <a:extLst>
              <a:ext uri="{FF2B5EF4-FFF2-40B4-BE49-F238E27FC236}">
                <a16:creationId xmlns:a16="http://schemas.microsoft.com/office/drawing/2014/main" id="{46BFE0A1-0DC5-4B9C-B642-1CD3518FB6B7}"/>
              </a:ext>
            </a:extLst>
          </p:cNvPr>
          <p:cNvSpPr/>
          <p:nvPr/>
        </p:nvSpPr>
        <p:spPr>
          <a:xfrm>
            <a:off x="442195" y="5496242"/>
            <a:ext cx="2501607" cy="1131573"/>
          </a:xfrm>
          <a:prstGeom prst="wedgeRoundRectCallout">
            <a:avLst>
              <a:gd name="adj1" fmla="val 60095"/>
              <a:gd name="adj2" fmla="val -35737"/>
              <a:gd name="adj3" fmla="val 16667"/>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a:solidFill>
                  <a:srgbClr val="FF0000"/>
                </a:solidFill>
              </a:rPr>
              <a:t>【</a:t>
            </a:r>
            <a:r>
              <a:rPr kumimoji="1" lang="ja-JP" altLang="en-US">
                <a:solidFill>
                  <a:srgbClr val="FF0000"/>
                </a:solidFill>
              </a:rPr>
              <a:t>参考資料</a:t>
            </a:r>
            <a:r>
              <a:rPr kumimoji="1" lang="en-US" altLang="ja-JP">
                <a:solidFill>
                  <a:srgbClr val="FF0000"/>
                </a:solidFill>
              </a:rPr>
              <a:t>】</a:t>
            </a:r>
          </a:p>
          <a:p>
            <a:r>
              <a:rPr lang="ja-JP" altLang="en-US">
                <a:solidFill>
                  <a:srgbClr val="FF0000"/>
                </a:solidFill>
              </a:rPr>
              <a:t>・火山避難計画</a:t>
            </a:r>
            <a:endParaRPr lang="en-US" altLang="ja-JP">
              <a:solidFill>
                <a:srgbClr val="FF0000"/>
              </a:solidFill>
            </a:endParaRPr>
          </a:p>
          <a:p>
            <a:r>
              <a:rPr lang="ja-JP" altLang="en-US">
                <a:solidFill>
                  <a:srgbClr val="FF0000"/>
                </a:solidFill>
              </a:rPr>
              <a:t>・地域防災計画</a:t>
            </a:r>
            <a:endParaRPr lang="en-US" altLang="ja-JP">
              <a:solidFill>
                <a:srgbClr val="FF0000"/>
              </a:solidFill>
            </a:endParaRPr>
          </a:p>
        </p:txBody>
      </p:sp>
      <p:sp>
        <p:nvSpPr>
          <p:cNvPr id="2" name="正方形/長方形 1">
            <a:extLst>
              <a:ext uri="{FF2B5EF4-FFF2-40B4-BE49-F238E27FC236}">
                <a16:creationId xmlns:a16="http://schemas.microsoft.com/office/drawing/2014/main" id="{49C2579D-AC15-4270-A02F-5E017A8E8FF6}"/>
              </a:ext>
            </a:extLst>
          </p:cNvPr>
          <p:cNvSpPr/>
          <p:nvPr/>
        </p:nvSpPr>
        <p:spPr>
          <a:xfrm>
            <a:off x="1692999" y="708198"/>
            <a:ext cx="8268355" cy="830997"/>
          </a:xfrm>
          <a:prstGeom prst="rect">
            <a:avLst/>
          </a:prstGeom>
        </p:spPr>
        <p:txBody>
          <a:bodyPr wrap="square">
            <a:spAutoFit/>
          </a:bodyPr>
          <a:lstStyle/>
          <a:p>
            <a:r>
              <a:rPr lang="ja-JP" altLang="en-US" dirty="0">
                <a:solidFill>
                  <a:srgbClr val="FF0000"/>
                </a:solidFill>
              </a:rPr>
              <a:t>避難促進施設の位置やグループ</a:t>
            </a:r>
            <a:r>
              <a:rPr lang="en-US" altLang="ja-JP" dirty="0">
                <a:solidFill>
                  <a:srgbClr val="FF0000"/>
                </a:solidFill>
              </a:rPr>
              <a:t>※</a:t>
            </a:r>
            <a:r>
              <a:rPr lang="ja-JP" altLang="en-US" dirty="0">
                <a:solidFill>
                  <a:srgbClr val="FF0000"/>
                </a:solidFill>
              </a:rPr>
              <a:t>に合わせて、火山避難計画等で定められている避難のタイミングやトリガーを記載して下さい。</a:t>
            </a:r>
            <a:r>
              <a:rPr lang="ja-JP" altLang="en-US" sz="1200" dirty="0">
                <a:solidFill>
                  <a:srgbClr val="FF0000"/>
                </a:solidFill>
              </a:rPr>
              <a:t>　</a:t>
            </a:r>
            <a:endParaRPr lang="en-US" altLang="ja-JP" sz="1200" dirty="0">
              <a:solidFill>
                <a:srgbClr val="FF0000"/>
              </a:solidFill>
            </a:endParaRPr>
          </a:p>
          <a:p>
            <a:r>
              <a:rPr lang="ja-JP" altLang="en-US" sz="1200" dirty="0">
                <a:solidFill>
                  <a:srgbClr val="FF0000"/>
                </a:solidFill>
              </a:rPr>
              <a:t>（避難促進施設のグループは別紙「避難促進施設」指定及び「避難確保計画」作成に係る参考資料を参照）</a:t>
            </a:r>
            <a:endParaRPr lang="en-US" altLang="ja-JP" dirty="0">
              <a:solidFill>
                <a:srgbClr val="FF0000"/>
              </a:solidFill>
            </a:endParaRPr>
          </a:p>
        </p:txBody>
      </p:sp>
      <p:sp>
        <p:nvSpPr>
          <p:cNvPr id="24" name="正方形/長方形 23">
            <a:extLst>
              <a:ext uri="{FF2B5EF4-FFF2-40B4-BE49-F238E27FC236}">
                <a16:creationId xmlns:a16="http://schemas.microsoft.com/office/drawing/2014/main" id="{09A2E236-7C9E-4797-9045-E18C4F37AC9C}"/>
              </a:ext>
            </a:extLst>
          </p:cNvPr>
          <p:cNvSpPr/>
          <p:nvPr/>
        </p:nvSpPr>
        <p:spPr>
          <a:xfrm>
            <a:off x="98264" y="1589787"/>
            <a:ext cx="6911828" cy="374904"/>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rgbClr val="FF0000"/>
                </a:solidFill>
              </a:rPr>
              <a:t>整理イメージ</a:t>
            </a:r>
            <a:r>
              <a:rPr lang="ja-JP" altLang="en-US" dirty="0">
                <a:solidFill>
                  <a:srgbClr val="FF0000"/>
                </a:solidFill>
              </a:rPr>
              <a:t>（当該火山のものを作成（</a:t>
            </a:r>
            <a:r>
              <a:rPr lang="ja-JP" altLang="en-US" sz="1400" dirty="0">
                <a:solidFill>
                  <a:srgbClr val="FF0000"/>
                </a:solidFill>
              </a:rPr>
              <a:t>または</a:t>
            </a:r>
            <a:r>
              <a:rPr lang="ja-JP" altLang="en-US" dirty="0">
                <a:solidFill>
                  <a:srgbClr val="FF0000"/>
                </a:solidFill>
              </a:rPr>
              <a:t>引用）する）</a:t>
            </a:r>
            <a:endParaRPr kumimoji="1" lang="ja-JP" altLang="en-US" dirty="0">
              <a:solidFill>
                <a:srgbClr val="FF0000"/>
              </a:solidFill>
            </a:endParaRPr>
          </a:p>
        </p:txBody>
      </p:sp>
      <p:pic>
        <p:nvPicPr>
          <p:cNvPr id="27" name="図 26">
            <a:extLst>
              <a:ext uri="{FF2B5EF4-FFF2-40B4-BE49-F238E27FC236}">
                <a16:creationId xmlns:a16="http://schemas.microsoft.com/office/drawing/2014/main" id="{F76A4553-3772-478C-A250-CAA0BFC141A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2276" y="606299"/>
            <a:ext cx="1240790" cy="923330"/>
          </a:xfrm>
          <a:prstGeom prst="rect">
            <a:avLst/>
          </a:prstGeom>
        </p:spPr>
      </p:pic>
      <p:sp>
        <p:nvSpPr>
          <p:cNvPr id="11" name="テキスト ボックス 10">
            <a:extLst>
              <a:ext uri="{FF2B5EF4-FFF2-40B4-BE49-F238E27FC236}">
                <a16:creationId xmlns:a16="http://schemas.microsoft.com/office/drawing/2014/main" id="{2A20932B-2850-49F8-B170-89434CA03926}"/>
              </a:ext>
            </a:extLst>
          </p:cNvPr>
          <p:cNvSpPr txBox="1"/>
          <p:nvPr/>
        </p:nvSpPr>
        <p:spPr>
          <a:xfrm>
            <a:off x="7259643" y="104994"/>
            <a:ext cx="2560078" cy="369332"/>
          </a:xfrm>
          <a:prstGeom prst="rect">
            <a:avLst/>
          </a:prstGeom>
          <a:solidFill>
            <a:srgbClr val="FFFF00"/>
          </a:solidFill>
        </p:spPr>
        <p:txBody>
          <a:bodyPr wrap="square" rtlCol="0">
            <a:spAutoFit/>
          </a:bodyPr>
          <a:lstStyle/>
          <a:p>
            <a:pPr algn="ctr"/>
            <a:r>
              <a:rPr lang="ja-JP" altLang="en-US"/>
              <a:t>当該火山版に要変更</a:t>
            </a:r>
            <a:endParaRPr lang="ja-JP" altLang="ja-JP"/>
          </a:p>
        </p:txBody>
      </p:sp>
      <p:sp>
        <p:nvSpPr>
          <p:cNvPr id="3" name="スライド番号プレースホルダー 2">
            <a:extLst>
              <a:ext uri="{FF2B5EF4-FFF2-40B4-BE49-F238E27FC236}">
                <a16:creationId xmlns:a16="http://schemas.microsoft.com/office/drawing/2014/main" id="{55463C51-E7A7-4E6D-9D4D-C156C179B519}"/>
              </a:ext>
            </a:extLst>
          </p:cNvPr>
          <p:cNvSpPr>
            <a:spLocks noGrp="1"/>
          </p:cNvSpPr>
          <p:nvPr>
            <p:ph type="sldNum" sz="quarter" idx="12"/>
          </p:nvPr>
        </p:nvSpPr>
        <p:spPr/>
        <p:txBody>
          <a:bodyPr/>
          <a:lstStyle/>
          <a:p>
            <a:r>
              <a:rPr kumimoji="1" lang="en-US" altLang="ja-JP" dirty="0"/>
              <a:t>20</a:t>
            </a:r>
            <a:endParaRPr kumimoji="1" lang="ja-JP" altLang="en-US" dirty="0"/>
          </a:p>
        </p:txBody>
      </p:sp>
      <p:sp>
        <p:nvSpPr>
          <p:cNvPr id="13" name="正方形/長方形 12">
            <a:extLst>
              <a:ext uri="{FF2B5EF4-FFF2-40B4-BE49-F238E27FC236}">
                <a16:creationId xmlns:a16="http://schemas.microsoft.com/office/drawing/2014/main" id="{C7ECBC06-9929-4987-9BF0-C0767034B301}"/>
              </a:ext>
            </a:extLst>
          </p:cNvPr>
          <p:cNvSpPr/>
          <p:nvPr/>
        </p:nvSpPr>
        <p:spPr>
          <a:xfrm>
            <a:off x="6565392" y="6245352"/>
            <a:ext cx="549300" cy="438912"/>
          </a:xfrm>
          <a:prstGeom prst="rect">
            <a:avLst/>
          </a:prstGeom>
          <a:solidFill>
            <a:schemeClr val="bg1"/>
          </a:solidFill>
          <a:ln>
            <a:noFill/>
          </a:ln>
        </p:spPr>
        <p:style>
          <a:lnRef idx="1">
            <a:schemeClr val="accent4"/>
          </a:lnRef>
          <a:fillRef idx="2">
            <a:schemeClr val="accent4"/>
          </a:fillRef>
          <a:effectRef idx="1">
            <a:schemeClr val="accent4"/>
          </a:effectRef>
          <a:fontRef idx="minor">
            <a:schemeClr val="dk1"/>
          </a:fontRef>
        </p:style>
        <p:txBody>
          <a:bodyPr wrap="square" lIns="36000" tIns="0" rIns="36000" bIns="0" rtlCol="0" anchor="ctr">
            <a:spAutoFit/>
          </a:bodyPr>
          <a:lstStyle/>
          <a:p>
            <a:pPr algn="ctr"/>
            <a:endParaRPr kumimoji="1" lang="ja-JP" altLang="en-US" sz="1200" dirty="0">
              <a:latin typeface="メイリオ" panose="020B0604030504040204" pitchFamily="50" charset="-128"/>
              <a:ea typeface="メイリオ" panose="020B0604030504040204" pitchFamily="50" charset="-128"/>
            </a:endParaRPr>
          </a:p>
        </p:txBody>
      </p:sp>
      <p:graphicFrame>
        <p:nvGraphicFramePr>
          <p:cNvPr id="10" name="表 11">
            <a:extLst>
              <a:ext uri="{FF2B5EF4-FFF2-40B4-BE49-F238E27FC236}">
                <a16:creationId xmlns:a16="http://schemas.microsoft.com/office/drawing/2014/main" id="{76A1EFC0-3D80-4F8D-9F89-BB8E1C4F80F3}"/>
              </a:ext>
            </a:extLst>
          </p:cNvPr>
          <p:cNvGraphicFramePr>
            <a:graphicFrameLocks noGrp="1"/>
          </p:cNvGraphicFramePr>
          <p:nvPr>
            <p:extLst>
              <p:ext uri="{D42A27DB-BD31-4B8C-83A1-F6EECF244321}">
                <p14:modId xmlns:p14="http://schemas.microsoft.com/office/powerpoint/2010/main" val="1946151492"/>
              </p:ext>
            </p:extLst>
          </p:nvPr>
        </p:nvGraphicFramePr>
        <p:xfrm>
          <a:off x="172430" y="3034210"/>
          <a:ext cx="4498757" cy="2072640"/>
        </p:xfrm>
        <a:graphic>
          <a:graphicData uri="http://schemas.openxmlformats.org/drawingml/2006/table">
            <a:tbl>
              <a:tblPr firstRow="1" bandRow="1">
                <a:tableStyleId>{5C22544A-7EE6-4342-B048-85BDC9FD1C3A}</a:tableStyleId>
              </a:tblPr>
              <a:tblGrid>
                <a:gridCol w="992401">
                  <a:extLst>
                    <a:ext uri="{9D8B030D-6E8A-4147-A177-3AD203B41FA5}">
                      <a16:colId xmlns:a16="http://schemas.microsoft.com/office/drawing/2014/main" val="3581467182"/>
                    </a:ext>
                  </a:extLst>
                </a:gridCol>
                <a:gridCol w="1403421">
                  <a:extLst>
                    <a:ext uri="{9D8B030D-6E8A-4147-A177-3AD203B41FA5}">
                      <a16:colId xmlns:a16="http://schemas.microsoft.com/office/drawing/2014/main" val="698658448"/>
                    </a:ext>
                  </a:extLst>
                </a:gridCol>
                <a:gridCol w="841683">
                  <a:extLst>
                    <a:ext uri="{9D8B030D-6E8A-4147-A177-3AD203B41FA5}">
                      <a16:colId xmlns:a16="http://schemas.microsoft.com/office/drawing/2014/main" val="1722744626"/>
                    </a:ext>
                  </a:extLst>
                </a:gridCol>
                <a:gridCol w="1261252">
                  <a:extLst>
                    <a:ext uri="{9D8B030D-6E8A-4147-A177-3AD203B41FA5}">
                      <a16:colId xmlns:a16="http://schemas.microsoft.com/office/drawing/2014/main" val="586785564"/>
                    </a:ext>
                  </a:extLst>
                </a:gridCol>
              </a:tblGrid>
              <a:tr h="370840">
                <a:tc>
                  <a:txBody>
                    <a:bodyPr/>
                    <a:lstStyle/>
                    <a:p>
                      <a:pPr algn="ctr"/>
                      <a:r>
                        <a:rPr kumimoji="1" lang="ja-JP" altLang="en-US" sz="1400" dirty="0"/>
                        <a:t>区分</a:t>
                      </a:r>
                    </a:p>
                  </a:txBody>
                  <a:tcPr anchor="ctr"/>
                </a:tc>
                <a:tc>
                  <a:txBody>
                    <a:bodyPr/>
                    <a:lstStyle/>
                    <a:p>
                      <a:pPr algn="ctr"/>
                      <a:r>
                        <a:rPr kumimoji="1" lang="ja-JP" altLang="en-US" sz="1400" dirty="0"/>
                        <a:t>火山現象</a:t>
                      </a:r>
                    </a:p>
                  </a:txBody>
                  <a:tcPr anchor="ctr"/>
                </a:tc>
                <a:tc>
                  <a:txBody>
                    <a:bodyPr/>
                    <a:lstStyle/>
                    <a:p>
                      <a:pPr algn="ctr"/>
                      <a:r>
                        <a:rPr kumimoji="1" lang="ja-JP" altLang="en-US" sz="1400" dirty="0"/>
                        <a:t>一般</a:t>
                      </a:r>
                      <a:endParaRPr kumimoji="1" lang="en-US" altLang="ja-JP" sz="1400" dirty="0"/>
                    </a:p>
                    <a:p>
                      <a:pPr algn="ctr"/>
                      <a:r>
                        <a:rPr kumimoji="1" lang="ja-JP" altLang="en-US" sz="1400" dirty="0"/>
                        <a:t>住民</a:t>
                      </a:r>
                    </a:p>
                  </a:txBody>
                  <a:tcPr anchor="ctr"/>
                </a:tc>
                <a:tc>
                  <a:txBody>
                    <a:bodyPr/>
                    <a:lstStyle/>
                    <a:p>
                      <a:pPr algn="ctr"/>
                      <a:r>
                        <a:rPr kumimoji="1" lang="ja-JP" altLang="en-US" sz="1400" dirty="0"/>
                        <a:t>観光客・</a:t>
                      </a:r>
                      <a:endParaRPr kumimoji="1" lang="en-US" altLang="ja-JP" sz="1400" dirty="0"/>
                    </a:p>
                    <a:p>
                      <a:pPr algn="ctr"/>
                      <a:r>
                        <a:rPr kumimoji="1" lang="ja-JP" altLang="en-US" sz="1400" dirty="0"/>
                        <a:t>登山客</a:t>
                      </a:r>
                    </a:p>
                  </a:txBody>
                  <a:tcPr anchor="ctr"/>
                </a:tc>
                <a:extLst>
                  <a:ext uri="{0D108BD9-81ED-4DB2-BD59-A6C34878D82A}">
                    <a16:rowId xmlns:a16="http://schemas.microsoft.com/office/drawing/2014/main" val="1453024694"/>
                  </a:ext>
                </a:extLst>
              </a:tr>
              <a:tr h="370840">
                <a:tc>
                  <a:txBody>
                    <a:bodyPr/>
                    <a:lstStyle/>
                    <a:p>
                      <a:r>
                        <a:rPr kumimoji="1" lang="ja-JP" altLang="en-US" sz="1400" dirty="0"/>
                        <a:t>噴火警戒</a:t>
                      </a:r>
                      <a:endParaRPr kumimoji="1" lang="en-US" altLang="ja-JP" sz="1400" dirty="0"/>
                    </a:p>
                    <a:p>
                      <a:r>
                        <a:rPr kumimoji="1" lang="ja-JP" altLang="en-US" sz="1400" dirty="0"/>
                        <a:t>レベル２</a:t>
                      </a:r>
                    </a:p>
                  </a:txBody>
                  <a:tcPr/>
                </a:tc>
                <a:tc>
                  <a:txBody>
                    <a:bodyPr/>
                    <a:lstStyle/>
                    <a:p>
                      <a:r>
                        <a:rPr kumimoji="1" lang="ja-JP" altLang="en-US" sz="1400" dirty="0"/>
                        <a:t>大きな噴石</a:t>
                      </a:r>
                    </a:p>
                  </a:txBody>
                  <a:tcPr/>
                </a:tc>
                <a:tc>
                  <a:txBody>
                    <a:bodyPr/>
                    <a:lstStyle/>
                    <a:p>
                      <a:pPr algn="ctr"/>
                      <a:r>
                        <a:rPr kumimoji="1" lang="ja-JP" altLang="en-US" sz="1400" dirty="0"/>
                        <a:t>－</a:t>
                      </a:r>
                    </a:p>
                  </a:txBody>
                  <a:tcPr/>
                </a:tc>
                <a:tc>
                  <a:txBody>
                    <a:bodyPr/>
                    <a:lstStyle/>
                    <a:p>
                      <a:r>
                        <a:rPr kumimoji="1" lang="ja-JP" altLang="en-US" sz="1400" dirty="0">
                          <a:solidFill>
                            <a:srgbClr val="FF0000"/>
                          </a:solidFill>
                        </a:rPr>
                        <a:t>避難</a:t>
                      </a:r>
                      <a:r>
                        <a:rPr kumimoji="1" lang="ja-JP" altLang="en-US" sz="1400" dirty="0"/>
                        <a:t>・</a:t>
                      </a:r>
                      <a:endParaRPr kumimoji="1" lang="en-US" altLang="ja-JP" sz="1400" dirty="0"/>
                    </a:p>
                    <a:p>
                      <a:r>
                        <a:rPr kumimoji="1" lang="ja-JP" altLang="en-US" sz="1400" dirty="0"/>
                        <a:t>入山規制</a:t>
                      </a:r>
                    </a:p>
                  </a:txBody>
                  <a:tcPr/>
                </a:tc>
                <a:extLst>
                  <a:ext uri="{0D108BD9-81ED-4DB2-BD59-A6C34878D82A}">
                    <a16:rowId xmlns:a16="http://schemas.microsoft.com/office/drawing/2014/main" val="3756705563"/>
                  </a:ext>
                </a:extLst>
              </a:tr>
              <a:tr h="370840">
                <a:tc rowSpan="2">
                  <a:txBody>
                    <a:bodyPr/>
                    <a:lstStyle/>
                    <a:p>
                      <a:r>
                        <a:rPr kumimoji="1" lang="ja-JP" altLang="en-US" sz="1400" dirty="0"/>
                        <a:t>噴火警戒</a:t>
                      </a:r>
                      <a:endParaRPr kumimoji="1" lang="en-US" altLang="ja-JP" sz="1400" dirty="0"/>
                    </a:p>
                    <a:p>
                      <a:r>
                        <a:rPr kumimoji="1" lang="ja-JP" altLang="en-US" sz="1400" dirty="0"/>
                        <a:t>レベル３</a:t>
                      </a:r>
                    </a:p>
                  </a:txBody>
                  <a:tcPr anchor="ctr">
                    <a:solidFill>
                      <a:schemeClr val="accent5">
                        <a:lumMod val="20000"/>
                        <a:lumOff val="80000"/>
                      </a:schemeClr>
                    </a:solidFill>
                  </a:tcPr>
                </a:tc>
                <a:tc>
                  <a:txBody>
                    <a:bodyPr/>
                    <a:lstStyle/>
                    <a:p>
                      <a:r>
                        <a:rPr kumimoji="1" lang="ja-JP" altLang="en-US" sz="1400" dirty="0"/>
                        <a:t>大きな噴石</a:t>
                      </a:r>
                    </a:p>
                  </a:txBody>
                  <a:tcPr/>
                </a:tc>
                <a:tc>
                  <a:txBody>
                    <a:bodyPr/>
                    <a:lstStyle/>
                    <a:p>
                      <a:pPr algn="ctr"/>
                      <a:r>
                        <a:rPr kumimoji="1" lang="ja-JP" altLang="en-US" sz="1400" dirty="0"/>
                        <a:t>－</a:t>
                      </a:r>
                    </a:p>
                  </a:txBody>
                  <a:tcPr/>
                </a:tc>
                <a:tc>
                  <a:txBody>
                    <a:bodyPr/>
                    <a:lstStyle/>
                    <a:p>
                      <a:r>
                        <a:rPr kumimoji="1" lang="ja-JP" altLang="en-US" sz="1400" dirty="0">
                          <a:solidFill>
                            <a:srgbClr val="FF0000"/>
                          </a:solidFill>
                        </a:rPr>
                        <a:t>避難</a:t>
                      </a:r>
                      <a:r>
                        <a:rPr kumimoji="1" lang="ja-JP" altLang="en-US" sz="1400" dirty="0"/>
                        <a:t>・</a:t>
                      </a:r>
                      <a:endParaRPr kumimoji="1" lang="en-US" altLang="ja-JP" sz="1400" dirty="0"/>
                    </a:p>
                    <a:p>
                      <a:r>
                        <a:rPr kumimoji="1" lang="ja-JP" altLang="en-US" sz="1400" dirty="0"/>
                        <a:t>入山規制</a:t>
                      </a:r>
                    </a:p>
                  </a:txBody>
                  <a:tcPr/>
                </a:tc>
                <a:extLst>
                  <a:ext uri="{0D108BD9-81ED-4DB2-BD59-A6C34878D82A}">
                    <a16:rowId xmlns:a16="http://schemas.microsoft.com/office/drawing/2014/main" val="1350146043"/>
                  </a:ext>
                </a:extLst>
              </a:tr>
              <a:tr h="370840">
                <a:tc vMerge="1">
                  <a:txBody>
                    <a:bodyPr/>
                    <a:lstStyle/>
                    <a:p>
                      <a:r>
                        <a:rPr kumimoji="1" lang="ja-JP" altLang="en-US" dirty="0"/>
                        <a:t>噴火警戒レベル３</a:t>
                      </a:r>
                    </a:p>
                  </a:txBody>
                  <a:tcPr/>
                </a:tc>
                <a:tc>
                  <a:txBody>
                    <a:bodyPr/>
                    <a:lstStyle/>
                    <a:p>
                      <a:r>
                        <a:rPr kumimoji="1" lang="ja-JP" altLang="en-US" sz="1400" dirty="0"/>
                        <a:t>火砕流・</a:t>
                      </a:r>
                      <a:endParaRPr kumimoji="1" lang="en-US" altLang="ja-JP" sz="1400" dirty="0"/>
                    </a:p>
                    <a:p>
                      <a:r>
                        <a:rPr kumimoji="1" lang="ja-JP" altLang="en-US" sz="1400" dirty="0"/>
                        <a:t>火砕サージ</a:t>
                      </a:r>
                    </a:p>
                  </a:txBody>
                  <a:tcPr/>
                </a:tc>
                <a:tc>
                  <a:txBody>
                    <a:bodyPr/>
                    <a:lstStyle/>
                    <a:p>
                      <a:pPr algn="ctr"/>
                      <a:r>
                        <a:rPr kumimoji="1" lang="ja-JP" altLang="en-US" sz="1400" dirty="0"/>
                        <a:t>－</a:t>
                      </a:r>
                    </a:p>
                  </a:txBody>
                  <a:tcPr/>
                </a:tc>
                <a:tc>
                  <a:txBody>
                    <a:bodyPr/>
                    <a:lstStyle/>
                    <a:p>
                      <a:r>
                        <a:rPr kumimoji="1" lang="ja-JP" altLang="en-US" sz="1400" dirty="0">
                          <a:solidFill>
                            <a:srgbClr val="FF0000"/>
                          </a:solidFill>
                        </a:rPr>
                        <a:t>避難</a:t>
                      </a:r>
                      <a:r>
                        <a:rPr kumimoji="1" lang="ja-JP" altLang="en-US" sz="1400" dirty="0"/>
                        <a:t>・</a:t>
                      </a:r>
                      <a:endParaRPr kumimoji="1" lang="en-US" altLang="ja-JP" sz="1400" dirty="0"/>
                    </a:p>
                    <a:p>
                      <a:r>
                        <a:rPr kumimoji="1" lang="ja-JP" altLang="en-US" sz="1400" dirty="0"/>
                        <a:t>入山規制</a:t>
                      </a:r>
                    </a:p>
                  </a:txBody>
                  <a:tcPr/>
                </a:tc>
                <a:extLst>
                  <a:ext uri="{0D108BD9-81ED-4DB2-BD59-A6C34878D82A}">
                    <a16:rowId xmlns:a16="http://schemas.microsoft.com/office/drawing/2014/main" val="1758541901"/>
                  </a:ext>
                </a:extLst>
              </a:tr>
            </a:tbl>
          </a:graphicData>
        </a:graphic>
      </p:graphicFrame>
      <p:grpSp>
        <p:nvGrpSpPr>
          <p:cNvPr id="34" name="グループ化 33">
            <a:extLst>
              <a:ext uri="{FF2B5EF4-FFF2-40B4-BE49-F238E27FC236}">
                <a16:creationId xmlns:a16="http://schemas.microsoft.com/office/drawing/2014/main" id="{6E4B59AD-A644-423B-AF8A-FCC8640039B6}"/>
              </a:ext>
            </a:extLst>
          </p:cNvPr>
          <p:cNvGrpSpPr/>
          <p:nvPr/>
        </p:nvGrpSpPr>
        <p:grpSpPr>
          <a:xfrm>
            <a:off x="4839453" y="2527414"/>
            <a:ext cx="4980268" cy="3534615"/>
            <a:chOff x="4867922" y="2163812"/>
            <a:chExt cx="4980268" cy="3534615"/>
          </a:xfrm>
        </p:grpSpPr>
        <p:pic>
          <p:nvPicPr>
            <p:cNvPr id="26" name="図 25">
              <a:extLst>
                <a:ext uri="{FF2B5EF4-FFF2-40B4-BE49-F238E27FC236}">
                  <a16:creationId xmlns:a16="http://schemas.microsoft.com/office/drawing/2014/main" id="{99BD2EEA-AA14-4549-B4EB-F08A2AFB5617}"/>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67922" y="2163812"/>
              <a:ext cx="4980268" cy="3534615"/>
            </a:xfrm>
            <a:prstGeom prst="rect">
              <a:avLst/>
            </a:prstGeom>
            <a:noFill/>
            <a:ln>
              <a:noFill/>
            </a:ln>
          </p:spPr>
        </p:pic>
        <p:pic>
          <p:nvPicPr>
            <p:cNvPr id="28" name="図 27">
              <a:extLst>
                <a:ext uri="{FF2B5EF4-FFF2-40B4-BE49-F238E27FC236}">
                  <a16:creationId xmlns:a16="http://schemas.microsoft.com/office/drawing/2014/main" id="{AC1A0B67-28B1-4352-AEEE-319D7A2EBC2A}"/>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78060" y="4147782"/>
              <a:ext cx="1403868" cy="1384884"/>
            </a:xfrm>
            <a:prstGeom prst="rect">
              <a:avLst/>
            </a:prstGeom>
            <a:noFill/>
            <a:ln>
              <a:noFill/>
            </a:ln>
          </p:spPr>
        </p:pic>
        <p:sp>
          <p:nvSpPr>
            <p:cNvPr id="29" name="テキスト ボックス 57">
              <a:extLst>
                <a:ext uri="{FF2B5EF4-FFF2-40B4-BE49-F238E27FC236}">
                  <a16:creationId xmlns:a16="http://schemas.microsoft.com/office/drawing/2014/main" id="{614B3275-8CDB-43FD-A12F-8D63909F1608}"/>
                </a:ext>
              </a:extLst>
            </p:cNvPr>
            <p:cNvSpPr txBox="1"/>
            <p:nvPr/>
          </p:nvSpPr>
          <p:spPr>
            <a:xfrm>
              <a:off x="5678795" y="3517059"/>
              <a:ext cx="905510" cy="227965"/>
            </a:xfrm>
            <a:prstGeom prst="rect">
              <a:avLst/>
            </a:prstGeom>
            <a:solidFill>
              <a:schemeClr val="bg1"/>
            </a:solidFill>
            <a:ln w="6350">
              <a:solidFill>
                <a:schemeClr val="tx1"/>
              </a:solidFill>
            </a:ln>
          </p:spPr>
          <p:txBody>
            <a:bodyPr rot="0" spcFirstLastPara="0" vert="horz" wrap="square" lIns="0" tIns="0" rIns="0" bIns="0" numCol="1" spcCol="0" rtlCol="0" fromWordArt="0" anchor="ctr" anchorCtr="0" forceAA="0" compatLnSpc="1">
              <a:prstTxWarp prst="textNoShape">
                <a:avLst/>
              </a:prstTxWarp>
              <a:noAutofit/>
            </a:bodyPr>
            <a:lstStyle/>
            <a:p>
              <a:pPr algn="ctr"/>
              <a:r>
                <a:rPr lang="ja-JP" sz="1000" dirty="0">
                  <a:effectLst/>
                  <a:latin typeface="ＭＳ ゴシック" panose="020B0609070205080204" pitchFamily="49" charset="-128"/>
                  <a:ea typeface="ＭＳ ゴシック" panose="020B0609070205080204" pitchFamily="49" charset="-128"/>
                  <a:cs typeface="ＭＳ ゴシック" panose="020B0609070205080204" pitchFamily="49" charset="-128"/>
                </a:rPr>
                <a:t>鯵ヶ沢村方面</a:t>
              </a:r>
              <a:endParaRPr lang="ja-JP" sz="1100" dirty="0">
                <a:effectLst/>
                <a:latin typeface="ＭＳ ゴシック" panose="020B0609070205080204" pitchFamily="49" charset="-128"/>
                <a:ea typeface="ＭＳ ゴシック" panose="020B0609070205080204" pitchFamily="49" charset="-128"/>
                <a:cs typeface="ＭＳ ゴシック" panose="020B0609070205080204" pitchFamily="49" charset="-128"/>
              </a:endParaRPr>
            </a:p>
          </p:txBody>
        </p:sp>
        <p:sp>
          <p:nvSpPr>
            <p:cNvPr id="30" name="テキスト ボックス 58">
              <a:extLst>
                <a:ext uri="{FF2B5EF4-FFF2-40B4-BE49-F238E27FC236}">
                  <a16:creationId xmlns:a16="http://schemas.microsoft.com/office/drawing/2014/main" id="{D44AF04A-B7B6-423A-9E5B-C83A2AA92EBD}"/>
                </a:ext>
              </a:extLst>
            </p:cNvPr>
            <p:cNvSpPr txBox="1"/>
            <p:nvPr/>
          </p:nvSpPr>
          <p:spPr>
            <a:xfrm>
              <a:off x="6619638" y="4536107"/>
              <a:ext cx="905510" cy="227965"/>
            </a:xfrm>
            <a:prstGeom prst="rect">
              <a:avLst/>
            </a:prstGeom>
            <a:solidFill>
              <a:schemeClr val="bg1"/>
            </a:solidFill>
            <a:ln w="6350">
              <a:solidFill>
                <a:schemeClr val="tx1"/>
              </a:solidFill>
            </a:ln>
          </p:spPr>
          <p:txBody>
            <a:bodyPr rot="0" spcFirstLastPara="0" vert="horz" wrap="square" lIns="0" tIns="0" rIns="0" bIns="0" numCol="1" spcCol="0" rtlCol="0" fromWordArt="0" anchor="ctr" anchorCtr="0" forceAA="0" compatLnSpc="1">
              <a:prstTxWarp prst="textNoShape">
                <a:avLst/>
              </a:prstTxWarp>
              <a:noAutofit/>
            </a:bodyPr>
            <a:lstStyle/>
            <a:p>
              <a:pPr algn="ctr"/>
              <a:r>
                <a:rPr lang="ja-JP" sz="1000">
                  <a:effectLst/>
                  <a:latin typeface="ＭＳ ゴシック" panose="020B0609070205080204" pitchFamily="49" charset="-128"/>
                  <a:ea typeface="ＭＳ ゴシック" panose="020B0609070205080204" pitchFamily="49" charset="-128"/>
                  <a:cs typeface="ＭＳ ゴシック" panose="020B0609070205080204" pitchFamily="49" charset="-128"/>
                </a:rPr>
                <a:t>弘前市方面</a:t>
              </a:r>
              <a:endParaRPr lang="ja-JP" sz="1100">
                <a:effectLst/>
                <a:latin typeface="ＭＳ ゴシック" panose="020B0609070205080204" pitchFamily="49" charset="-128"/>
                <a:ea typeface="ＭＳ ゴシック" panose="020B0609070205080204" pitchFamily="49" charset="-128"/>
                <a:cs typeface="ＭＳ ゴシック" panose="020B0609070205080204" pitchFamily="49" charset="-128"/>
              </a:endParaRPr>
            </a:p>
          </p:txBody>
        </p:sp>
        <p:sp>
          <p:nvSpPr>
            <p:cNvPr id="31" name="テキスト ボックス 59">
              <a:extLst>
                <a:ext uri="{FF2B5EF4-FFF2-40B4-BE49-F238E27FC236}">
                  <a16:creationId xmlns:a16="http://schemas.microsoft.com/office/drawing/2014/main" id="{49245118-E1F3-42F6-9FA7-28B9ED6966EA}"/>
                </a:ext>
              </a:extLst>
            </p:cNvPr>
            <p:cNvSpPr txBox="1"/>
            <p:nvPr/>
          </p:nvSpPr>
          <p:spPr>
            <a:xfrm rot="19161452">
              <a:off x="6159614" y="3769560"/>
              <a:ext cx="781050" cy="113665"/>
            </a:xfrm>
            <a:prstGeom prst="rect">
              <a:avLst/>
            </a:prstGeom>
            <a:noFill/>
            <a:ln w="6350">
              <a:noFill/>
            </a:ln>
          </p:spPr>
          <p:txBody>
            <a:bodyPr rot="0" spcFirstLastPara="0" vert="horz" wrap="square" lIns="0" tIns="0" rIns="0" bIns="0" numCol="1" spcCol="0" rtlCol="0" fromWordArt="0" anchor="ctr" anchorCtr="0" forceAA="0" compatLnSpc="1">
              <a:prstTxWarp prst="textNoShape">
                <a:avLst/>
              </a:prstTxWarp>
              <a:noAutofit/>
            </a:bodyPr>
            <a:lstStyle/>
            <a:p>
              <a:pPr algn="ctr"/>
              <a:r>
                <a:rPr lang="ja-JP" sz="600" dirty="0">
                  <a:effectLst/>
                  <a:latin typeface="ＭＳ ゴシック" panose="020B0609070205080204" pitchFamily="49" charset="-128"/>
                  <a:ea typeface="ＭＳ ゴシック" panose="020B0609070205080204" pitchFamily="49" charset="-128"/>
                  <a:cs typeface="ＭＳ ゴシック" panose="020B0609070205080204" pitchFamily="49" charset="-128"/>
                </a:rPr>
                <a:t>津軽岩木スカイライン</a:t>
              </a:r>
              <a:endParaRPr lang="ja-JP" sz="1100" dirty="0">
                <a:effectLst/>
                <a:latin typeface="ＭＳ ゴシック" panose="020B0609070205080204" pitchFamily="49" charset="-128"/>
                <a:ea typeface="ＭＳ ゴシック" panose="020B0609070205080204" pitchFamily="49" charset="-128"/>
                <a:cs typeface="ＭＳ ゴシック" panose="020B0609070205080204" pitchFamily="49" charset="-128"/>
              </a:endParaRPr>
            </a:p>
          </p:txBody>
        </p:sp>
      </p:grpSp>
      <p:sp>
        <p:nvSpPr>
          <p:cNvPr id="32" name="正方形/長方形 31">
            <a:extLst>
              <a:ext uri="{FF2B5EF4-FFF2-40B4-BE49-F238E27FC236}">
                <a16:creationId xmlns:a16="http://schemas.microsoft.com/office/drawing/2014/main" id="{FC94CB98-5EDE-48A3-8702-7028791138CC}"/>
              </a:ext>
            </a:extLst>
          </p:cNvPr>
          <p:cNvSpPr/>
          <p:nvPr/>
        </p:nvSpPr>
        <p:spPr>
          <a:xfrm>
            <a:off x="98264" y="2042867"/>
            <a:ext cx="9807736" cy="4754248"/>
          </a:xfrm>
          <a:prstGeom prst="rect">
            <a:avLst/>
          </a:prstGeom>
          <a:noFill/>
          <a:ln w="28575">
            <a:solidFill>
              <a:srgbClr val="0000FF"/>
            </a:solidFill>
          </a:ln>
        </p:spPr>
        <p:style>
          <a:lnRef idx="1">
            <a:schemeClr val="accent4"/>
          </a:lnRef>
          <a:fillRef idx="2">
            <a:schemeClr val="accent4"/>
          </a:fillRef>
          <a:effectRef idx="1">
            <a:schemeClr val="accent4"/>
          </a:effectRef>
          <a:fontRef idx="minor">
            <a:schemeClr val="dk1"/>
          </a:fontRef>
        </p:style>
        <p:txBody>
          <a:bodyPr wrap="square" lIns="36000" tIns="0" rIns="36000" bIns="0" rtlCol="0" anchor="ctr">
            <a:spAutoFit/>
          </a:bodyPr>
          <a:lstStyle/>
          <a:p>
            <a:pPr algn="ctr"/>
            <a:endParaRPr kumimoji="1" lang="ja-JP" altLang="en-US" sz="1200" dirty="0">
              <a:latin typeface="メイリオ" panose="020B0604030504040204" pitchFamily="50" charset="-128"/>
              <a:ea typeface="メイリオ" panose="020B0604030504040204" pitchFamily="50" charset="-128"/>
            </a:endParaRPr>
          </a:p>
        </p:txBody>
      </p:sp>
      <p:sp>
        <p:nvSpPr>
          <p:cNvPr id="17" name="楕円 16">
            <a:extLst>
              <a:ext uri="{FF2B5EF4-FFF2-40B4-BE49-F238E27FC236}">
                <a16:creationId xmlns:a16="http://schemas.microsoft.com/office/drawing/2014/main" id="{05E45E87-D0C9-4A72-B6F5-7FF6F1037697}"/>
              </a:ext>
            </a:extLst>
          </p:cNvPr>
          <p:cNvSpPr/>
          <p:nvPr/>
        </p:nvSpPr>
        <p:spPr>
          <a:xfrm>
            <a:off x="7021316" y="4078802"/>
            <a:ext cx="108000" cy="108000"/>
          </a:xfrm>
          <a:prstGeom prst="ellipse">
            <a:avLst/>
          </a:prstGeom>
          <a:solidFill>
            <a:schemeClr val="tx1"/>
          </a:solidFill>
          <a:ln>
            <a:solidFill>
              <a:schemeClr val="tx1"/>
            </a:solidFill>
          </a:ln>
        </p:spPr>
        <p:style>
          <a:lnRef idx="1">
            <a:schemeClr val="accent4"/>
          </a:lnRef>
          <a:fillRef idx="2">
            <a:schemeClr val="accent4"/>
          </a:fillRef>
          <a:effectRef idx="1">
            <a:schemeClr val="accent4"/>
          </a:effectRef>
          <a:fontRef idx="minor">
            <a:schemeClr val="dk1"/>
          </a:fontRef>
        </p:style>
        <p:txBody>
          <a:bodyPr wrap="square" lIns="36000" tIns="0" rIns="36000" bIns="0" rtlCol="0" anchor="ctr">
            <a:spAutoFit/>
          </a:bodyPr>
          <a:lstStyle/>
          <a:p>
            <a:pPr algn="ctr"/>
            <a:endParaRPr kumimoji="1" lang="ja-JP" altLang="en-US" sz="1200" dirty="0">
              <a:latin typeface="メイリオ" panose="020B0604030504040204" pitchFamily="50" charset="-128"/>
              <a:ea typeface="メイリオ" panose="020B0604030504040204" pitchFamily="50" charset="-128"/>
            </a:endParaRPr>
          </a:p>
        </p:txBody>
      </p:sp>
      <p:cxnSp>
        <p:nvCxnSpPr>
          <p:cNvPr id="19" name="直線コネクタ 18">
            <a:extLst>
              <a:ext uri="{FF2B5EF4-FFF2-40B4-BE49-F238E27FC236}">
                <a16:creationId xmlns:a16="http://schemas.microsoft.com/office/drawing/2014/main" id="{0A9419BD-FB4C-4A80-817C-B4277563F537}"/>
              </a:ext>
            </a:extLst>
          </p:cNvPr>
          <p:cNvCxnSpPr>
            <a:cxnSpLocks/>
          </p:cNvCxnSpPr>
          <p:nvPr/>
        </p:nvCxnSpPr>
        <p:spPr>
          <a:xfrm flipV="1">
            <a:off x="7157911" y="3015804"/>
            <a:ext cx="1255839" cy="106299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テキスト ボックス 19">
            <a:extLst>
              <a:ext uri="{FF2B5EF4-FFF2-40B4-BE49-F238E27FC236}">
                <a16:creationId xmlns:a16="http://schemas.microsoft.com/office/drawing/2014/main" id="{160A101B-3CE0-4AEA-B982-E69C5003A6B2}"/>
              </a:ext>
            </a:extLst>
          </p:cNvPr>
          <p:cNvSpPr txBox="1"/>
          <p:nvPr/>
        </p:nvSpPr>
        <p:spPr>
          <a:xfrm>
            <a:off x="8409268" y="2871650"/>
            <a:ext cx="1200150" cy="307777"/>
          </a:xfrm>
          <a:prstGeom prst="rect">
            <a:avLst/>
          </a:prstGeom>
          <a:solidFill>
            <a:schemeClr val="bg1"/>
          </a:solidFill>
          <a:ln>
            <a:solidFill>
              <a:schemeClr val="tx1"/>
            </a:solidFill>
          </a:ln>
        </p:spPr>
        <p:txBody>
          <a:bodyPr wrap="square" rtlCol="0">
            <a:spAutoFit/>
          </a:bodyPr>
          <a:lstStyle/>
          <a:p>
            <a:r>
              <a:rPr kumimoji="1" lang="en-US" altLang="ja-JP" sz="1400" dirty="0"/>
              <a:t>8</a:t>
            </a:r>
            <a:r>
              <a:rPr kumimoji="1" lang="ja-JP" altLang="en-US" sz="1400" dirty="0"/>
              <a:t>合目休憩所</a:t>
            </a:r>
          </a:p>
        </p:txBody>
      </p:sp>
    </p:spTree>
    <p:extLst>
      <p:ext uri="{BB962C8B-B14F-4D97-AF65-F5344CB8AC3E}">
        <p14:creationId xmlns:p14="http://schemas.microsoft.com/office/powerpoint/2010/main" val="4421320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図 39">
            <a:extLst>
              <a:ext uri="{FF2B5EF4-FFF2-40B4-BE49-F238E27FC236}">
                <a16:creationId xmlns:a16="http://schemas.microsoft.com/office/drawing/2014/main" id="{0F939A1C-DB32-4D7A-849E-42627C828B6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539699" y="2620103"/>
            <a:ext cx="3408420" cy="2642459"/>
          </a:xfrm>
          <a:prstGeom prst="rect">
            <a:avLst/>
          </a:prstGeom>
        </p:spPr>
      </p:pic>
      <p:sp>
        <p:nvSpPr>
          <p:cNvPr id="36" name="四角形: 角を丸くする 35">
            <a:extLst>
              <a:ext uri="{FF2B5EF4-FFF2-40B4-BE49-F238E27FC236}">
                <a16:creationId xmlns:a16="http://schemas.microsoft.com/office/drawing/2014/main" id="{AE3BEBF5-F7EE-4AC7-AB27-F9789B4C3F42}"/>
              </a:ext>
            </a:extLst>
          </p:cNvPr>
          <p:cNvSpPr/>
          <p:nvPr/>
        </p:nvSpPr>
        <p:spPr>
          <a:xfrm>
            <a:off x="1139763" y="5849852"/>
            <a:ext cx="7257209" cy="830997"/>
          </a:xfrm>
          <a:prstGeom prst="round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四角形: 角を丸くする 24">
            <a:extLst>
              <a:ext uri="{FF2B5EF4-FFF2-40B4-BE49-F238E27FC236}">
                <a16:creationId xmlns:a16="http://schemas.microsoft.com/office/drawing/2014/main" id="{3D0A5A49-AF3E-47FE-B668-F855D134E021}"/>
              </a:ext>
            </a:extLst>
          </p:cNvPr>
          <p:cNvSpPr/>
          <p:nvPr/>
        </p:nvSpPr>
        <p:spPr>
          <a:xfrm>
            <a:off x="1551366" y="691167"/>
            <a:ext cx="8268355" cy="781465"/>
          </a:xfrm>
          <a:prstGeom prst="round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455FAD8D-FF79-4685-B506-7EE7FC9D60B0}"/>
              </a:ext>
            </a:extLst>
          </p:cNvPr>
          <p:cNvSpPr txBox="1"/>
          <p:nvPr/>
        </p:nvSpPr>
        <p:spPr>
          <a:xfrm>
            <a:off x="0" y="0"/>
            <a:ext cx="9906000" cy="538609"/>
          </a:xfrm>
          <a:prstGeom prst="rect">
            <a:avLst/>
          </a:prstGeom>
          <a:solidFill>
            <a:srgbClr val="1212E0"/>
          </a:solidFill>
        </p:spPr>
        <p:txBody>
          <a:bodyPr wrap="square" rtlCol="0">
            <a:spAutoFit/>
          </a:bodyPr>
          <a:lstStyle/>
          <a:p>
            <a:r>
              <a:rPr lang="ja-JP" altLang="en-US" sz="2850" dirty="0">
                <a:solidFill>
                  <a:schemeClr val="bg1"/>
                </a:solidFill>
                <a:latin typeface="HGS創英角ｺﾞｼｯｸUB" panose="020B0900000000000000" pitchFamily="50" charset="-128"/>
                <a:ea typeface="HGS創英角ｺﾞｼｯｸUB" panose="020B0900000000000000" pitchFamily="50" charset="-128"/>
              </a:rPr>
              <a:t>火山避難計画等の要点（①避難先・避難経路）</a:t>
            </a:r>
            <a:endParaRPr lang="zh-TW" altLang="en-US" sz="2850" dirty="0">
              <a:solidFill>
                <a:schemeClr val="bg1"/>
              </a:solidFill>
              <a:latin typeface="HGS創英角ｺﾞｼｯｸUB" panose="020B0900000000000000" pitchFamily="50" charset="-128"/>
              <a:ea typeface="HGS創英角ｺﾞｼｯｸUB" panose="020B0900000000000000" pitchFamily="50" charset="-128"/>
            </a:endParaRPr>
          </a:p>
        </p:txBody>
      </p:sp>
      <p:sp>
        <p:nvSpPr>
          <p:cNvPr id="2" name="正方形/長方形 1">
            <a:extLst>
              <a:ext uri="{FF2B5EF4-FFF2-40B4-BE49-F238E27FC236}">
                <a16:creationId xmlns:a16="http://schemas.microsoft.com/office/drawing/2014/main" id="{49C2579D-AC15-4270-A02F-5E017A8E8FF6}"/>
              </a:ext>
            </a:extLst>
          </p:cNvPr>
          <p:cNvSpPr/>
          <p:nvPr/>
        </p:nvSpPr>
        <p:spPr>
          <a:xfrm>
            <a:off x="1692999" y="717529"/>
            <a:ext cx="8029499" cy="646331"/>
          </a:xfrm>
          <a:prstGeom prst="rect">
            <a:avLst/>
          </a:prstGeom>
        </p:spPr>
        <p:txBody>
          <a:bodyPr wrap="square">
            <a:spAutoFit/>
          </a:bodyPr>
          <a:lstStyle/>
          <a:p>
            <a:r>
              <a:rPr lang="ja-JP" altLang="en-US">
                <a:solidFill>
                  <a:srgbClr val="FF0000"/>
                </a:solidFill>
              </a:rPr>
              <a:t>地域防災計画や火山避難計画、ハザードマップなどを参考にして、当該火山で定められている避難先や避難経路を記載して下さい。</a:t>
            </a:r>
            <a:endParaRPr lang="en-US" altLang="ja-JP">
              <a:solidFill>
                <a:srgbClr val="FF0000"/>
              </a:solidFill>
            </a:endParaRPr>
          </a:p>
        </p:txBody>
      </p:sp>
      <p:sp>
        <p:nvSpPr>
          <p:cNvPr id="24" name="正方形/長方形 23">
            <a:extLst>
              <a:ext uri="{FF2B5EF4-FFF2-40B4-BE49-F238E27FC236}">
                <a16:creationId xmlns:a16="http://schemas.microsoft.com/office/drawing/2014/main" id="{09A2E236-7C9E-4797-9045-E18C4F37AC9C}"/>
              </a:ext>
            </a:extLst>
          </p:cNvPr>
          <p:cNvSpPr/>
          <p:nvPr/>
        </p:nvSpPr>
        <p:spPr>
          <a:xfrm>
            <a:off x="120568" y="1739895"/>
            <a:ext cx="6911828" cy="374904"/>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a:solidFill>
                  <a:srgbClr val="FF0000"/>
                </a:solidFill>
              </a:rPr>
              <a:t>整理イメージ</a:t>
            </a:r>
            <a:r>
              <a:rPr lang="ja-JP" altLang="en-US">
                <a:solidFill>
                  <a:srgbClr val="FF0000"/>
                </a:solidFill>
              </a:rPr>
              <a:t>（当該火山のものを作成（</a:t>
            </a:r>
            <a:r>
              <a:rPr lang="ja-JP" altLang="en-US" sz="1400">
                <a:solidFill>
                  <a:srgbClr val="FF0000"/>
                </a:solidFill>
              </a:rPr>
              <a:t>または</a:t>
            </a:r>
            <a:r>
              <a:rPr lang="ja-JP" altLang="en-US">
                <a:solidFill>
                  <a:srgbClr val="FF0000"/>
                </a:solidFill>
              </a:rPr>
              <a:t>引用）する）</a:t>
            </a:r>
            <a:endParaRPr kumimoji="1" lang="ja-JP" altLang="en-US">
              <a:solidFill>
                <a:srgbClr val="FF0000"/>
              </a:solidFill>
            </a:endParaRPr>
          </a:p>
        </p:txBody>
      </p:sp>
      <p:pic>
        <p:nvPicPr>
          <p:cNvPr id="27" name="図 26">
            <a:extLst>
              <a:ext uri="{FF2B5EF4-FFF2-40B4-BE49-F238E27FC236}">
                <a16:creationId xmlns:a16="http://schemas.microsoft.com/office/drawing/2014/main" id="{F76A4553-3772-478C-A250-CAA0BFC141A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2276" y="606299"/>
            <a:ext cx="1240790" cy="923330"/>
          </a:xfrm>
          <a:prstGeom prst="rect">
            <a:avLst/>
          </a:prstGeom>
        </p:spPr>
      </p:pic>
      <p:sp>
        <p:nvSpPr>
          <p:cNvPr id="11" name="テキスト ボックス 10">
            <a:extLst>
              <a:ext uri="{FF2B5EF4-FFF2-40B4-BE49-F238E27FC236}">
                <a16:creationId xmlns:a16="http://schemas.microsoft.com/office/drawing/2014/main" id="{2A20932B-2850-49F8-B170-89434CA03926}"/>
              </a:ext>
            </a:extLst>
          </p:cNvPr>
          <p:cNvSpPr txBox="1"/>
          <p:nvPr/>
        </p:nvSpPr>
        <p:spPr>
          <a:xfrm>
            <a:off x="7564551" y="118243"/>
            <a:ext cx="2263300" cy="369332"/>
          </a:xfrm>
          <a:prstGeom prst="rect">
            <a:avLst/>
          </a:prstGeom>
          <a:solidFill>
            <a:srgbClr val="FFFF00"/>
          </a:solidFill>
        </p:spPr>
        <p:txBody>
          <a:bodyPr wrap="square" rtlCol="0">
            <a:spAutoFit/>
          </a:bodyPr>
          <a:lstStyle/>
          <a:p>
            <a:pPr algn="ctr"/>
            <a:r>
              <a:rPr lang="ja-JP" altLang="en-US" dirty="0"/>
              <a:t>当該火山版に要変更</a:t>
            </a:r>
            <a:endParaRPr lang="ja-JP" altLang="ja-JP" dirty="0"/>
          </a:p>
        </p:txBody>
      </p:sp>
      <p:sp>
        <p:nvSpPr>
          <p:cNvPr id="35" name="正方形/長方形 34">
            <a:extLst>
              <a:ext uri="{FF2B5EF4-FFF2-40B4-BE49-F238E27FC236}">
                <a16:creationId xmlns:a16="http://schemas.microsoft.com/office/drawing/2014/main" id="{6391C9F0-46E2-4353-864D-D1F7CF15FB0E}"/>
              </a:ext>
            </a:extLst>
          </p:cNvPr>
          <p:cNvSpPr/>
          <p:nvPr/>
        </p:nvSpPr>
        <p:spPr>
          <a:xfrm>
            <a:off x="59290" y="2238570"/>
            <a:ext cx="8011691" cy="3459531"/>
          </a:xfrm>
          <a:prstGeom prst="rect">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吹き出し: 角を丸めた四角形 41">
            <a:extLst>
              <a:ext uri="{FF2B5EF4-FFF2-40B4-BE49-F238E27FC236}">
                <a16:creationId xmlns:a16="http://schemas.microsoft.com/office/drawing/2014/main" id="{46BFE0A1-0DC5-4B9C-B642-1CD3518FB6B7}"/>
              </a:ext>
            </a:extLst>
          </p:cNvPr>
          <p:cNvSpPr/>
          <p:nvPr/>
        </p:nvSpPr>
        <p:spPr>
          <a:xfrm>
            <a:off x="7494588" y="2223358"/>
            <a:ext cx="2373312" cy="1605692"/>
          </a:xfrm>
          <a:prstGeom prst="wedgeRoundRectCallout">
            <a:avLst>
              <a:gd name="adj1" fmla="val -59267"/>
              <a:gd name="adj2" fmla="val 21600"/>
              <a:gd name="adj3" fmla="val 16667"/>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a:solidFill>
                  <a:srgbClr val="FF0000"/>
                </a:solidFill>
              </a:rPr>
              <a:t>【</a:t>
            </a:r>
            <a:r>
              <a:rPr kumimoji="1" lang="ja-JP" altLang="en-US">
                <a:solidFill>
                  <a:srgbClr val="FF0000"/>
                </a:solidFill>
              </a:rPr>
              <a:t>参考資料</a:t>
            </a:r>
            <a:r>
              <a:rPr kumimoji="1" lang="en-US" altLang="ja-JP">
                <a:solidFill>
                  <a:srgbClr val="FF0000"/>
                </a:solidFill>
              </a:rPr>
              <a:t>】</a:t>
            </a:r>
          </a:p>
          <a:p>
            <a:r>
              <a:rPr lang="ja-JP" altLang="en-US">
                <a:solidFill>
                  <a:srgbClr val="FF0000"/>
                </a:solidFill>
              </a:rPr>
              <a:t>・火山避難計画</a:t>
            </a:r>
            <a:endParaRPr lang="en-US" altLang="ja-JP">
              <a:solidFill>
                <a:srgbClr val="FF0000"/>
              </a:solidFill>
            </a:endParaRPr>
          </a:p>
          <a:p>
            <a:r>
              <a:rPr lang="ja-JP" altLang="en-US">
                <a:solidFill>
                  <a:srgbClr val="FF0000"/>
                </a:solidFill>
              </a:rPr>
              <a:t>・地域防災計画</a:t>
            </a:r>
            <a:endParaRPr lang="en-US" altLang="ja-JP">
              <a:solidFill>
                <a:srgbClr val="FF0000"/>
              </a:solidFill>
            </a:endParaRPr>
          </a:p>
          <a:p>
            <a:r>
              <a:rPr lang="ja-JP" altLang="en-US">
                <a:solidFill>
                  <a:srgbClr val="FF0000"/>
                </a:solidFill>
              </a:rPr>
              <a:t>・火山ハザードマップ</a:t>
            </a:r>
          </a:p>
          <a:p>
            <a:r>
              <a:rPr lang="ja-JP" altLang="en-US">
                <a:solidFill>
                  <a:srgbClr val="FF0000"/>
                </a:solidFill>
              </a:rPr>
              <a:t>・火山防災マップ</a:t>
            </a:r>
            <a:endParaRPr lang="en-US" altLang="ja-JP">
              <a:solidFill>
                <a:srgbClr val="FF0000"/>
              </a:solidFill>
            </a:endParaRPr>
          </a:p>
        </p:txBody>
      </p:sp>
      <p:sp>
        <p:nvSpPr>
          <p:cNvPr id="38" name="正方形/長方形 37">
            <a:extLst>
              <a:ext uri="{FF2B5EF4-FFF2-40B4-BE49-F238E27FC236}">
                <a16:creationId xmlns:a16="http://schemas.microsoft.com/office/drawing/2014/main" id="{99DE542F-8011-4D07-A800-E41A7EB88951}"/>
              </a:ext>
            </a:extLst>
          </p:cNvPr>
          <p:cNvSpPr/>
          <p:nvPr/>
        </p:nvSpPr>
        <p:spPr>
          <a:xfrm>
            <a:off x="1139763" y="5849374"/>
            <a:ext cx="7236018" cy="830997"/>
          </a:xfrm>
          <a:prstGeom prst="rect">
            <a:avLst/>
          </a:prstGeom>
        </p:spPr>
        <p:txBody>
          <a:bodyPr wrap="square">
            <a:spAutoFit/>
          </a:bodyPr>
          <a:lstStyle/>
          <a:p>
            <a:r>
              <a:rPr lang="ja-JP" altLang="en-US" sz="1200">
                <a:solidFill>
                  <a:srgbClr val="FF0000"/>
                </a:solidFill>
              </a:rPr>
              <a:t>　避難計画の避難経路の記載が文字表記だけの場合は、火山ハザードマップ等を用いて、実際の避難経路をなぞるように施設管理者等に促しましょう。</a:t>
            </a:r>
            <a:endParaRPr lang="en-US" altLang="ja-JP" sz="1200">
              <a:solidFill>
                <a:srgbClr val="FF0000"/>
              </a:solidFill>
            </a:endParaRPr>
          </a:p>
          <a:p>
            <a:r>
              <a:rPr lang="ja-JP" altLang="en-US" sz="1200">
                <a:solidFill>
                  <a:srgbClr val="FF0000"/>
                </a:solidFill>
              </a:rPr>
              <a:t>　また、当該火山の</a:t>
            </a:r>
            <a:r>
              <a:rPr lang="ja-JP" altLang="ja-JP" sz="1200">
                <a:solidFill>
                  <a:srgbClr val="FF0000"/>
                </a:solidFill>
              </a:rPr>
              <a:t>想定火口が山頂等に限定されてお</a:t>
            </a:r>
            <a:r>
              <a:rPr lang="en-US" altLang="ja-JP" sz="1200">
                <a:solidFill>
                  <a:srgbClr val="FF0000"/>
                </a:solidFill>
              </a:rPr>
              <a:t>​</a:t>
            </a:r>
            <a:r>
              <a:rPr lang="ja-JP" altLang="ja-JP" sz="1200">
                <a:solidFill>
                  <a:srgbClr val="FF0000"/>
                </a:solidFill>
              </a:rPr>
              <a:t>らず、ど</a:t>
            </a:r>
            <a:r>
              <a:rPr lang="en-US" altLang="ja-JP" sz="1200">
                <a:solidFill>
                  <a:srgbClr val="FF0000"/>
                </a:solidFill>
              </a:rPr>
              <a:t>​</a:t>
            </a:r>
            <a:r>
              <a:rPr lang="ja-JP" altLang="ja-JP" sz="1200">
                <a:solidFill>
                  <a:srgbClr val="FF0000"/>
                </a:solidFill>
              </a:rPr>
              <a:t>こで噴火するか特定できない</a:t>
            </a:r>
            <a:r>
              <a:rPr lang="ja-JP" altLang="en-US" sz="1200">
                <a:solidFill>
                  <a:srgbClr val="FF0000"/>
                </a:solidFill>
              </a:rPr>
              <a:t>火山で複数の経路が設定されている場合には、噴火の場所に応じた避難経路を説明して下さい。</a:t>
            </a:r>
            <a:endParaRPr lang="en-US" altLang="ja-JP" sz="1200">
              <a:solidFill>
                <a:srgbClr val="FF0000"/>
              </a:solidFill>
            </a:endParaRPr>
          </a:p>
        </p:txBody>
      </p:sp>
      <p:pic>
        <p:nvPicPr>
          <p:cNvPr id="37" name="図 36">
            <a:extLst>
              <a:ext uri="{FF2B5EF4-FFF2-40B4-BE49-F238E27FC236}">
                <a16:creationId xmlns:a16="http://schemas.microsoft.com/office/drawing/2014/main" id="{7593A7FD-EC60-43E3-AD79-33C9EED35A9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3598" y="5849853"/>
            <a:ext cx="984974" cy="732966"/>
          </a:xfrm>
          <a:prstGeom prst="rect">
            <a:avLst/>
          </a:prstGeom>
        </p:spPr>
      </p:pic>
      <p:grpSp>
        <p:nvGrpSpPr>
          <p:cNvPr id="3" name="Group 4">
            <a:extLst>
              <a:ext uri="{FF2B5EF4-FFF2-40B4-BE49-F238E27FC236}">
                <a16:creationId xmlns:a16="http://schemas.microsoft.com/office/drawing/2014/main" id="{73B2055E-B609-4E56-B89C-B1BBE3A56558}"/>
              </a:ext>
            </a:extLst>
          </p:cNvPr>
          <p:cNvGrpSpPr>
            <a:grpSpLocks noChangeAspect="1"/>
          </p:cNvGrpSpPr>
          <p:nvPr/>
        </p:nvGrpSpPr>
        <p:grpSpPr bwMode="auto">
          <a:xfrm>
            <a:off x="4291013" y="2606675"/>
            <a:ext cx="3689350" cy="2992438"/>
            <a:chOff x="2703" y="1642"/>
            <a:chExt cx="2324" cy="1885"/>
          </a:xfrm>
        </p:grpSpPr>
        <p:sp>
          <p:nvSpPr>
            <p:cNvPr id="4" name="AutoShape 3">
              <a:extLst>
                <a:ext uri="{FF2B5EF4-FFF2-40B4-BE49-F238E27FC236}">
                  <a16:creationId xmlns:a16="http://schemas.microsoft.com/office/drawing/2014/main" id="{F2C92A30-8E0D-4FC3-A58A-139234873B51}"/>
                </a:ext>
              </a:extLst>
            </p:cNvPr>
            <p:cNvSpPr>
              <a:spLocks noChangeAspect="1" noChangeArrowheads="1" noTextEdit="1"/>
            </p:cNvSpPr>
            <p:nvPr/>
          </p:nvSpPr>
          <p:spPr bwMode="auto">
            <a:xfrm>
              <a:off x="2703" y="1642"/>
              <a:ext cx="2324" cy="1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 name="Rectangle 6">
              <a:extLst>
                <a:ext uri="{FF2B5EF4-FFF2-40B4-BE49-F238E27FC236}">
                  <a16:creationId xmlns:a16="http://schemas.microsoft.com/office/drawing/2014/main" id="{C18B693F-FCCB-4D34-812C-E5E20C6B9AA4}"/>
                </a:ext>
              </a:extLst>
            </p:cNvPr>
            <p:cNvSpPr>
              <a:spLocks noChangeArrowheads="1"/>
            </p:cNvSpPr>
            <p:nvPr/>
          </p:nvSpPr>
          <p:spPr bwMode="auto">
            <a:xfrm>
              <a:off x="2820" y="3359"/>
              <a:ext cx="2133"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メイリオ" panose="020B0604030504040204" pitchFamily="50" charset="-128"/>
                  <a:ea typeface="メイリオ" panose="020B0604030504040204" pitchFamily="50" charset="-128"/>
                </a:rPr>
                <a:t>出典：</a:t>
              </a:r>
              <a:r>
                <a:rPr kumimoji="0" lang="ja-JP" altLang="en-US" sz="1100">
                  <a:solidFill>
                    <a:srgbClr val="000000"/>
                  </a:solidFill>
                  <a:latin typeface="メイリオ" panose="020B0604030504040204" pitchFamily="50" charset="-128"/>
                  <a:ea typeface="メイリオ" panose="020B0604030504040204" pitchFamily="50" charset="-128"/>
                </a:rPr>
                <a:t>栗駒</a:t>
              </a:r>
              <a:r>
                <a:rPr kumimoji="0" lang="ja-JP" altLang="ja-JP" sz="1100" b="0" i="0" u="none" strike="noStrike" cap="none" normalizeH="0" baseline="0">
                  <a:ln>
                    <a:noFill/>
                  </a:ln>
                  <a:solidFill>
                    <a:srgbClr val="000000"/>
                  </a:solidFill>
                  <a:effectLst/>
                  <a:latin typeface="メイリオ" panose="020B0604030504040204" pitchFamily="50" charset="-128"/>
                  <a:ea typeface="メイリオ" panose="020B0604030504040204" pitchFamily="50" charset="-128"/>
                </a:rPr>
                <a:t>山の火山活動が活発化した場合の避難計画</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9" name="Freeform 7">
              <a:extLst>
                <a:ext uri="{FF2B5EF4-FFF2-40B4-BE49-F238E27FC236}">
                  <a16:creationId xmlns:a16="http://schemas.microsoft.com/office/drawing/2014/main" id="{19AC5375-CC71-45A7-A44A-C64C83ACF3C0}"/>
                </a:ext>
              </a:extLst>
            </p:cNvPr>
            <p:cNvSpPr>
              <a:spLocks/>
            </p:cNvSpPr>
            <p:nvPr/>
          </p:nvSpPr>
          <p:spPr bwMode="auto">
            <a:xfrm>
              <a:off x="3812" y="2830"/>
              <a:ext cx="1207" cy="477"/>
            </a:xfrm>
            <a:custGeom>
              <a:avLst/>
              <a:gdLst>
                <a:gd name="T0" fmla="*/ 0 w 2544"/>
                <a:gd name="T1" fmla="*/ 458 h 1004"/>
                <a:gd name="T2" fmla="*/ 110 w 2544"/>
                <a:gd name="T3" fmla="*/ 348 h 1004"/>
                <a:gd name="T4" fmla="*/ 424 w 2544"/>
                <a:gd name="T5" fmla="*/ 348 h 1004"/>
                <a:gd name="T6" fmla="*/ 560 w 2544"/>
                <a:gd name="T7" fmla="*/ 0 h 1004"/>
                <a:gd name="T8" fmla="*/ 1060 w 2544"/>
                <a:gd name="T9" fmla="*/ 348 h 1004"/>
                <a:gd name="T10" fmla="*/ 2435 w 2544"/>
                <a:gd name="T11" fmla="*/ 348 h 1004"/>
                <a:gd name="T12" fmla="*/ 2544 w 2544"/>
                <a:gd name="T13" fmla="*/ 458 h 1004"/>
                <a:gd name="T14" fmla="*/ 2544 w 2544"/>
                <a:gd name="T15" fmla="*/ 458 h 1004"/>
                <a:gd name="T16" fmla="*/ 2544 w 2544"/>
                <a:gd name="T17" fmla="*/ 458 h 1004"/>
                <a:gd name="T18" fmla="*/ 2544 w 2544"/>
                <a:gd name="T19" fmla="*/ 622 h 1004"/>
                <a:gd name="T20" fmla="*/ 2544 w 2544"/>
                <a:gd name="T21" fmla="*/ 895 h 1004"/>
                <a:gd name="T22" fmla="*/ 2435 w 2544"/>
                <a:gd name="T23" fmla="*/ 1004 h 1004"/>
                <a:gd name="T24" fmla="*/ 1060 w 2544"/>
                <a:gd name="T25" fmla="*/ 1004 h 1004"/>
                <a:gd name="T26" fmla="*/ 424 w 2544"/>
                <a:gd name="T27" fmla="*/ 1004 h 1004"/>
                <a:gd name="T28" fmla="*/ 424 w 2544"/>
                <a:gd name="T29" fmla="*/ 1004 h 1004"/>
                <a:gd name="T30" fmla="*/ 110 w 2544"/>
                <a:gd name="T31" fmla="*/ 1004 h 1004"/>
                <a:gd name="T32" fmla="*/ 0 w 2544"/>
                <a:gd name="T33" fmla="*/ 895 h 1004"/>
                <a:gd name="T34" fmla="*/ 0 w 2544"/>
                <a:gd name="T35" fmla="*/ 622 h 1004"/>
                <a:gd name="T36" fmla="*/ 0 w 2544"/>
                <a:gd name="T37" fmla="*/ 458 h 1004"/>
                <a:gd name="T38" fmla="*/ 0 w 2544"/>
                <a:gd name="T39" fmla="*/ 458 h 1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44" h="1004">
                  <a:moveTo>
                    <a:pt x="0" y="458"/>
                  </a:moveTo>
                  <a:cubicBezTo>
                    <a:pt x="0" y="397"/>
                    <a:pt x="49" y="348"/>
                    <a:pt x="110" y="348"/>
                  </a:cubicBezTo>
                  <a:lnTo>
                    <a:pt x="424" y="348"/>
                  </a:lnTo>
                  <a:lnTo>
                    <a:pt x="560" y="0"/>
                  </a:lnTo>
                  <a:lnTo>
                    <a:pt x="1060" y="348"/>
                  </a:lnTo>
                  <a:lnTo>
                    <a:pt x="2435" y="348"/>
                  </a:lnTo>
                  <a:cubicBezTo>
                    <a:pt x="2496" y="348"/>
                    <a:pt x="2544" y="397"/>
                    <a:pt x="2544" y="458"/>
                  </a:cubicBezTo>
                  <a:lnTo>
                    <a:pt x="2544" y="458"/>
                  </a:lnTo>
                  <a:lnTo>
                    <a:pt x="2544" y="458"/>
                  </a:lnTo>
                  <a:lnTo>
                    <a:pt x="2544" y="622"/>
                  </a:lnTo>
                  <a:lnTo>
                    <a:pt x="2544" y="895"/>
                  </a:lnTo>
                  <a:cubicBezTo>
                    <a:pt x="2544" y="956"/>
                    <a:pt x="2496" y="1004"/>
                    <a:pt x="2435" y="1004"/>
                  </a:cubicBezTo>
                  <a:lnTo>
                    <a:pt x="1060" y="1004"/>
                  </a:lnTo>
                  <a:lnTo>
                    <a:pt x="424" y="1004"/>
                  </a:lnTo>
                  <a:lnTo>
                    <a:pt x="424" y="1004"/>
                  </a:lnTo>
                  <a:lnTo>
                    <a:pt x="110" y="1004"/>
                  </a:lnTo>
                  <a:cubicBezTo>
                    <a:pt x="49" y="1004"/>
                    <a:pt x="0" y="956"/>
                    <a:pt x="0" y="895"/>
                  </a:cubicBezTo>
                  <a:lnTo>
                    <a:pt x="0" y="622"/>
                  </a:lnTo>
                  <a:lnTo>
                    <a:pt x="0" y="458"/>
                  </a:lnTo>
                  <a:lnTo>
                    <a:pt x="0" y="458"/>
                  </a:lnTo>
                  <a:close/>
                </a:path>
              </a:pathLst>
            </a:custGeom>
            <a:solidFill>
              <a:srgbClr val="FFF2CC"/>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 name="Freeform 8">
              <a:extLst>
                <a:ext uri="{FF2B5EF4-FFF2-40B4-BE49-F238E27FC236}">
                  <a16:creationId xmlns:a16="http://schemas.microsoft.com/office/drawing/2014/main" id="{511EA0D1-44A2-4172-A080-EAB3092996C7}"/>
                </a:ext>
              </a:extLst>
            </p:cNvPr>
            <p:cNvSpPr>
              <a:spLocks/>
            </p:cNvSpPr>
            <p:nvPr/>
          </p:nvSpPr>
          <p:spPr bwMode="auto">
            <a:xfrm>
              <a:off x="3812" y="2830"/>
              <a:ext cx="1207" cy="477"/>
            </a:xfrm>
            <a:custGeom>
              <a:avLst/>
              <a:gdLst>
                <a:gd name="T0" fmla="*/ 0 w 2544"/>
                <a:gd name="T1" fmla="*/ 458 h 1004"/>
                <a:gd name="T2" fmla="*/ 110 w 2544"/>
                <a:gd name="T3" fmla="*/ 348 h 1004"/>
                <a:gd name="T4" fmla="*/ 424 w 2544"/>
                <a:gd name="T5" fmla="*/ 348 h 1004"/>
                <a:gd name="T6" fmla="*/ 560 w 2544"/>
                <a:gd name="T7" fmla="*/ 0 h 1004"/>
                <a:gd name="T8" fmla="*/ 1060 w 2544"/>
                <a:gd name="T9" fmla="*/ 348 h 1004"/>
                <a:gd name="T10" fmla="*/ 2435 w 2544"/>
                <a:gd name="T11" fmla="*/ 348 h 1004"/>
                <a:gd name="T12" fmla="*/ 2544 w 2544"/>
                <a:gd name="T13" fmla="*/ 458 h 1004"/>
                <a:gd name="T14" fmla="*/ 2544 w 2544"/>
                <a:gd name="T15" fmla="*/ 458 h 1004"/>
                <a:gd name="T16" fmla="*/ 2544 w 2544"/>
                <a:gd name="T17" fmla="*/ 458 h 1004"/>
                <a:gd name="T18" fmla="*/ 2544 w 2544"/>
                <a:gd name="T19" fmla="*/ 622 h 1004"/>
                <a:gd name="T20" fmla="*/ 2544 w 2544"/>
                <a:gd name="T21" fmla="*/ 895 h 1004"/>
                <a:gd name="T22" fmla="*/ 2435 w 2544"/>
                <a:gd name="T23" fmla="*/ 1004 h 1004"/>
                <a:gd name="T24" fmla="*/ 1060 w 2544"/>
                <a:gd name="T25" fmla="*/ 1004 h 1004"/>
                <a:gd name="T26" fmla="*/ 424 w 2544"/>
                <a:gd name="T27" fmla="*/ 1004 h 1004"/>
                <a:gd name="T28" fmla="*/ 424 w 2544"/>
                <a:gd name="T29" fmla="*/ 1004 h 1004"/>
                <a:gd name="T30" fmla="*/ 110 w 2544"/>
                <a:gd name="T31" fmla="*/ 1004 h 1004"/>
                <a:gd name="T32" fmla="*/ 0 w 2544"/>
                <a:gd name="T33" fmla="*/ 895 h 1004"/>
                <a:gd name="T34" fmla="*/ 0 w 2544"/>
                <a:gd name="T35" fmla="*/ 622 h 1004"/>
                <a:gd name="T36" fmla="*/ 0 w 2544"/>
                <a:gd name="T37" fmla="*/ 458 h 1004"/>
                <a:gd name="T38" fmla="*/ 0 w 2544"/>
                <a:gd name="T39" fmla="*/ 458 h 1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44" h="1004">
                  <a:moveTo>
                    <a:pt x="0" y="458"/>
                  </a:moveTo>
                  <a:cubicBezTo>
                    <a:pt x="0" y="397"/>
                    <a:pt x="49" y="348"/>
                    <a:pt x="110" y="348"/>
                  </a:cubicBezTo>
                  <a:lnTo>
                    <a:pt x="424" y="348"/>
                  </a:lnTo>
                  <a:lnTo>
                    <a:pt x="560" y="0"/>
                  </a:lnTo>
                  <a:lnTo>
                    <a:pt x="1060" y="348"/>
                  </a:lnTo>
                  <a:lnTo>
                    <a:pt x="2435" y="348"/>
                  </a:lnTo>
                  <a:cubicBezTo>
                    <a:pt x="2496" y="348"/>
                    <a:pt x="2544" y="397"/>
                    <a:pt x="2544" y="458"/>
                  </a:cubicBezTo>
                  <a:lnTo>
                    <a:pt x="2544" y="458"/>
                  </a:lnTo>
                  <a:lnTo>
                    <a:pt x="2544" y="458"/>
                  </a:lnTo>
                  <a:lnTo>
                    <a:pt x="2544" y="622"/>
                  </a:lnTo>
                  <a:lnTo>
                    <a:pt x="2544" y="895"/>
                  </a:lnTo>
                  <a:cubicBezTo>
                    <a:pt x="2544" y="956"/>
                    <a:pt x="2496" y="1004"/>
                    <a:pt x="2435" y="1004"/>
                  </a:cubicBezTo>
                  <a:lnTo>
                    <a:pt x="1060" y="1004"/>
                  </a:lnTo>
                  <a:lnTo>
                    <a:pt x="424" y="1004"/>
                  </a:lnTo>
                  <a:lnTo>
                    <a:pt x="424" y="1004"/>
                  </a:lnTo>
                  <a:lnTo>
                    <a:pt x="110" y="1004"/>
                  </a:lnTo>
                  <a:cubicBezTo>
                    <a:pt x="49" y="1004"/>
                    <a:pt x="0" y="956"/>
                    <a:pt x="0" y="895"/>
                  </a:cubicBezTo>
                  <a:lnTo>
                    <a:pt x="0" y="622"/>
                  </a:lnTo>
                  <a:lnTo>
                    <a:pt x="0" y="458"/>
                  </a:lnTo>
                  <a:lnTo>
                    <a:pt x="0" y="458"/>
                  </a:lnTo>
                  <a:close/>
                </a:path>
              </a:pathLst>
            </a:cu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Rectangle 9">
              <a:extLst>
                <a:ext uri="{FF2B5EF4-FFF2-40B4-BE49-F238E27FC236}">
                  <a16:creationId xmlns:a16="http://schemas.microsoft.com/office/drawing/2014/main" id="{E9EFBC2D-1247-4F03-B485-F88DA0B07A93}"/>
                </a:ext>
              </a:extLst>
            </p:cNvPr>
            <p:cNvSpPr>
              <a:spLocks noChangeArrowheads="1"/>
            </p:cNvSpPr>
            <p:nvPr/>
          </p:nvSpPr>
          <p:spPr bwMode="auto">
            <a:xfrm>
              <a:off x="3867" y="3042"/>
              <a:ext cx="1146"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100" b="0" i="0" u="none" strike="noStrike" cap="none" normalizeH="0" baseline="0">
                  <a:ln>
                    <a:noFill/>
                  </a:ln>
                  <a:solidFill>
                    <a:srgbClr val="FF0000"/>
                  </a:solidFill>
                  <a:effectLst/>
                  <a:latin typeface="メイリオ" panose="020B0604030504040204" pitchFamily="50" charset="-128"/>
                  <a:ea typeface="メイリオ" panose="020B0604030504040204" pitchFamily="50" charset="-128"/>
                </a:rPr>
                <a:t>　</a:t>
              </a:r>
              <a:r>
                <a:rPr kumimoji="0" lang="ja-JP" altLang="ja-JP" sz="1100" b="0" i="0" u="none" strike="noStrike" cap="none" normalizeH="0" baseline="0">
                  <a:ln>
                    <a:noFill/>
                  </a:ln>
                  <a:solidFill>
                    <a:srgbClr val="FF0000"/>
                  </a:solidFill>
                  <a:effectLst/>
                  <a:latin typeface="メイリオ" panose="020B0604030504040204" pitchFamily="50" charset="-128"/>
                  <a:ea typeface="メイリオ" panose="020B0604030504040204" pitchFamily="50" charset="-128"/>
                </a:rPr>
                <a:t>市町村が指定した、避難</a:t>
              </a:r>
              <a:endParaRPr kumimoji="0" lang="ja-JP" altLang="ja-JP" sz="1800" b="0" i="0" u="none" strike="noStrike" cap="none" normalizeH="0" baseline="0">
                <a:ln>
                  <a:noFill/>
                </a:ln>
                <a:solidFill>
                  <a:srgbClr val="FF0000"/>
                </a:solidFill>
                <a:effectLst/>
              </a:endParaRPr>
            </a:p>
          </p:txBody>
        </p:sp>
        <p:sp>
          <p:nvSpPr>
            <p:cNvPr id="13" name="Rectangle 10">
              <a:extLst>
                <a:ext uri="{FF2B5EF4-FFF2-40B4-BE49-F238E27FC236}">
                  <a16:creationId xmlns:a16="http://schemas.microsoft.com/office/drawing/2014/main" id="{BE3DBE98-852E-4D5A-8D2B-47FE8E360891}"/>
                </a:ext>
              </a:extLst>
            </p:cNvPr>
            <p:cNvSpPr>
              <a:spLocks noChangeArrowheads="1"/>
            </p:cNvSpPr>
            <p:nvPr/>
          </p:nvSpPr>
          <p:spPr bwMode="auto">
            <a:xfrm>
              <a:off x="3954" y="3157"/>
              <a:ext cx="882"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FF0000"/>
                  </a:solidFill>
                  <a:effectLst/>
                  <a:latin typeface="メイリオ" panose="020B0604030504040204" pitchFamily="50" charset="-128"/>
                  <a:ea typeface="メイリオ" panose="020B0604030504040204" pitchFamily="50" charset="-128"/>
                </a:rPr>
                <a:t>経路を</a:t>
              </a:r>
              <a:r>
                <a:rPr kumimoji="0" lang="ja-JP" altLang="en-US" sz="1100" b="0" i="0" u="none" strike="noStrike" cap="none" normalizeH="0" baseline="0">
                  <a:ln>
                    <a:noFill/>
                  </a:ln>
                  <a:solidFill>
                    <a:srgbClr val="FF0000"/>
                  </a:solidFill>
                  <a:effectLst/>
                  <a:latin typeface="メイリオ" panose="020B0604030504040204" pitchFamily="50" charset="-128"/>
                  <a:ea typeface="メイリオ" panose="020B0604030504040204" pitchFamily="50" charset="-128"/>
                </a:rPr>
                <a:t>伝えましょう。</a:t>
              </a:r>
              <a:endParaRPr kumimoji="0" lang="ja-JP" altLang="ja-JP" sz="1800" b="0" i="0" u="none" strike="noStrike" cap="none" normalizeH="0" baseline="0">
                <a:ln>
                  <a:noFill/>
                </a:ln>
                <a:solidFill>
                  <a:srgbClr val="FF0000"/>
                </a:solidFill>
                <a:effectLst/>
              </a:endParaRPr>
            </a:p>
          </p:txBody>
        </p:sp>
        <p:sp>
          <p:nvSpPr>
            <p:cNvPr id="14" name="Rectangle 11">
              <a:extLst>
                <a:ext uri="{FF2B5EF4-FFF2-40B4-BE49-F238E27FC236}">
                  <a16:creationId xmlns:a16="http://schemas.microsoft.com/office/drawing/2014/main" id="{A85EFDD9-E703-4C13-9067-AE93440CD8B3}"/>
                </a:ext>
              </a:extLst>
            </p:cNvPr>
            <p:cNvSpPr>
              <a:spLocks noChangeArrowheads="1"/>
            </p:cNvSpPr>
            <p:nvPr/>
          </p:nvSpPr>
          <p:spPr bwMode="auto">
            <a:xfrm>
              <a:off x="2889" y="1661"/>
              <a:ext cx="1208" cy="1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 name="Rectangle 12">
              <a:extLst>
                <a:ext uri="{FF2B5EF4-FFF2-40B4-BE49-F238E27FC236}">
                  <a16:creationId xmlns:a16="http://schemas.microsoft.com/office/drawing/2014/main" id="{55157F75-061D-47CA-BEA1-CC077E609F0C}"/>
                </a:ext>
              </a:extLst>
            </p:cNvPr>
            <p:cNvSpPr>
              <a:spLocks noChangeArrowheads="1"/>
            </p:cNvSpPr>
            <p:nvPr/>
          </p:nvSpPr>
          <p:spPr bwMode="auto">
            <a:xfrm>
              <a:off x="2981" y="1685"/>
              <a:ext cx="63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FFFFFF"/>
                  </a:solidFill>
                  <a:effectLst/>
                  <a:latin typeface="ＭＳ Ｐゴシック" panose="020B0600070205080204" pitchFamily="50" charset="-128"/>
                  <a:ea typeface="ＭＳ Ｐゴシック" panose="020B0600070205080204" pitchFamily="50" charset="-128"/>
                </a:rPr>
                <a:t>避難経路が図示されている例</a:t>
              </a:r>
              <a:endParaRPr kumimoji="0" lang="ja-JP" altLang="ja-JP" sz="1800" b="0" i="0" u="none" strike="noStrike" cap="none" normalizeH="0" baseline="0">
                <a:ln>
                  <a:noFill/>
                </a:ln>
                <a:solidFill>
                  <a:schemeClr val="tx1"/>
                </a:solidFill>
                <a:effectLst/>
                <a:latin typeface="Arial" panose="020B0604020202020204" pitchFamily="34" charset="0"/>
              </a:endParaRPr>
            </a:p>
          </p:txBody>
        </p:sp>
      </p:grpSp>
      <p:grpSp>
        <p:nvGrpSpPr>
          <p:cNvPr id="16" name="Group 15">
            <a:extLst>
              <a:ext uri="{FF2B5EF4-FFF2-40B4-BE49-F238E27FC236}">
                <a16:creationId xmlns:a16="http://schemas.microsoft.com/office/drawing/2014/main" id="{B2A9AF8B-63E0-4909-BD7E-265845FE46DF}"/>
              </a:ext>
            </a:extLst>
          </p:cNvPr>
          <p:cNvGrpSpPr>
            <a:grpSpLocks noChangeAspect="1"/>
          </p:cNvGrpSpPr>
          <p:nvPr/>
        </p:nvGrpSpPr>
        <p:grpSpPr bwMode="auto">
          <a:xfrm>
            <a:off x="58738" y="2581275"/>
            <a:ext cx="4270375" cy="2952751"/>
            <a:chOff x="37" y="1626"/>
            <a:chExt cx="2690" cy="1860"/>
          </a:xfrm>
        </p:grpSpPr>
        <p:sp>
          <p:nvSpPr>
            <p:cNvPr id="17" name="AutoShape 14">
              <a:extLst>
                <a:ext uri="{FF2B5EF4-FFF2-40B4-BE49-F238E27FC236}">
                  <a16:creationId xmlns:a16="http://schemas.microsoft.com/office/drawing/2014/main" id="{99702623-1A46-406A-AD11-36956D9B47DF}"/>
                </a:ext>
              </a:extLst>
            </p:cNvPr>
            <p:cNvSpPr>
              <a:spLocks noChangeAspect="1" noChangeArrowheads="1" noTextEdit="1"/>
            </p:cNvSpPr>
            <p:nvPr/>
          </p:nvSpPr>
          <p:spPr bwMode="auto">
            <a:xfrm>
              <a:off x="37" y="1626"/>
              <a:ext cx="2690" cy="1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Rectangle 16">
              <a:extLst>
                <a:ext uri="{FF2B5EF4-FFF2-40B4-BE49-F238E27FC236}">
                  <a16:creationId xmlns:a16="http://schemas.microsoft.com/office/drawing/2014/main" id="{AB65162B-3895-4188-A2A5-FD83B7178916}"/>
                </a:ext>
              </a:extLst>
            </p:cNvPr>
            <p:cNvSpPr>
              <a:spLocks noChangeArrowheads="1"/>
            </p:cNvSpPr>
            <p:nvPr/>
          </p:nvSpPr>
          <p:spPr bwMode="auto">
            <a:xfrm>
              <a:off x="154" y="3315"/>
              <a:ext cx="1305"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メイリオ" panose="020B0604030504040204" pitchFamily="50" charset="-128"/>
                  <a:ea typeface="メイリオ" panose="020B0604030504040204" pitchFamily="50" charset="-128"/>
                </a:rPr>
                <a:t>出典：安達太良山の火山活動が活発化した場合の避難計画</a:t>
              </a:r>
              <a:endParaRPr kumimoji="0" lang="ja-JP" altLang="ja-JP" sz="1800" b="0" i="0" u="none" strike="noStrike" cap="none" normalizeH="0" baseline="0">
                <a:ln>
                  <a:noFill/>
                </a:ln>
                <a:solidFill>
                  <a:schemeClr val="tx1"/>
                </a:solidFill>
                <a:effectLst/>
                <a:latin typeface="Arial" panose="020B0604020202020204" pitchFamily="34" charset="0"/>
              </a:endParaRPr>
            </a:p>
          </p:txBody>
        </p:sp>
        <p:pic>
          <p:nvPicPr>
            <p:cNvPr id="1041" name="Picture 17">
              <a:extLst>
                <a:ext uri="{FF2B5EF4-FFF2-40B4-BE49-F238E27FC236}">
                  <a16:creationId xmlns:a16="http://schemas.microsoft.com/office/drawing/2014/main" id="{738DB5E6-4818-4146-BCB3-EF22EE14E848}"/>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85" y="1700"/>
              <a:ext cx="2527" cy="1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Freeform 18">
              <a:extLst>
                <a:ext uri="{FF2B5EF4-FFF2-40B4-BE49-F238E27FC236}">
                  <a16:creationId xmlns:a16="http://schemas.microsoft.com/office/drawing/2014/main" id="{473679F7-2D49-463B-B9A5-348252E1D1D3}"/>
                </a:ext>
              </a:extLst>
            </p:cNvPr>
            <p:cNvSpPr>
              <a:spLocks/>
            </p:cNvSpPr>
            <p:nvPr/>
          </p:nvSpPr>
          <p:spPr bwMode="auto">
            <a:xfrm>
              <a:off x="661" y="2699"/>
              <a:ext cx="1179" cy="359"/>
            </a:xfrm>
            <a:custGeom>
              <a:avLst/>
              <a:gdLst>
                <a:gd name="T0" fmla="*/ 0 w 2544"/>
                <a:gd name="T1" fmla="*/ 228 h 774"/>
                <a:gd name="T2" fmla="*/ 110 w 2544"/>
                <a:gd name="T3" fmla="*/ 118 h 774"/>
                <a:gd name="T4" fmla="*/ 424 w 2544"/>
                <a:gd name="T5" fmla="*/ 118 h 774"/>
                <a:gd name="T6" fmla="*/ 304 w 2544"/>
                <a:gd name="T7" fmla="*/ 0 h 774"/>
                <a:gd name="T8" fmla="*/ 1060 w 2544"/>
                <a:gd name="T9" fmla="*/ 118 h 774"/>
                <a:gd name="T10" fmla="*/ 2435 w 2544"/>
                <a:gd name="T11" fmla="*/ 118 h 774"/>
                <a:gd name="T12" fmla="*/ 2544 w 2544"/>
                <a:gd name="T13" fmla="*/ 228 h 774"/>
                <a:gd name="T14" fmla="*/ 2544 w 2544"/>
                <a:gd name="T15" fmla="*/ 228 h 774"/>
                <a:gd name="T16" fmla="*/ 2544 w 2544"/>
                <a:gd name="T17" fmla="*/ 228 h 774"/>
                <a:gd name="T18" fmla="*/ 2544 w 2544"/>
                <a:gd name="T19" fmla="*/ 392 h 774"/>
                <a:gd name="T20" fmla="*/ 2544 w 2544"/>
                <a:gd name="T21" fmla="*/ 665 h 774"/>
                <a:gd name="T22" fmla="*/ 2435 w 2544"/>
                <a:gd name="T23" fmla="*/ 774 h 774"/>
                <a:gd name="T24" fmla="*/ 1060 w 2544"/>
                <a:gd name="T25" fmla="*/ 774 h 774"/>
                <a:gd name="T26" fmla="*/ 424 w 2544"/>
                <a:gd name="T27" fmla="*/ 774 h 774"/>
                <a:gd name="T28" fmla="*/ 424 w 2544"/>
                <a:gd name="T29" fmla="*/ 774 h 774"/>
                <a:gd name="T30" fmla="*/ 110 w 2544"/>
                <a:gd name="T31" fmla="*/ 774 h 774"/>
                <a:gd name="T32" fmla="*/ 0 w 2544"/>
                <a:gd name="T33" fmla="*/ 665 h 774"/>
                <a:gd name="T34" fmla="*/ 0 w 2544"/>
                <a:gd name="T35" fmla="*/ 392 h 774"/>
                <a:gd name="T36" fmla="*/ 0 w 2544"/>
                <a:gd name="T37" fmla="*/ 228 h 774"/>
                <a:gd name="T38" fmla="*/ 0 w 2544"/>
                <a:gd name="T39" fmla="*/ 228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44" h="774">
                  <a:moveTo>
                    <a:pt x="0" y="228"/>
                  </a:moveTo>
                  <a:cubicBezTo>
                    <a:pt x="0" y="167"/>
                    <a:pt x="49" y="118"/>
                    <a:pt x="110" y="118"/>
                  </a:cubicBezTo>
                  <a:lnTo>
                    <a:pt x="424" y="118"/>
                  </a:lnTo>
                  <a:lnTo>
                    <a:pt x="304" y="0"/>
                  </a:lnTo>
                  <a:lnTo>
                    <a:pt x="1060" y="118"/>
                  </a:lnTo>
                  <a:lnTo>
                    <a:pt x="2435" y="118"/>
                  </a:lnTo>
                  <a:cubicBezTo>
                    <a:pt x="2496" y="118"/>
                    <a:pt x="2544" y="167"/>
                    <a:pt x="2544" y="228"/>
                  </a:cubicBezTo>
                  <a:lnTo>
                    <a:pt x="2544" y="228"/>
                  </a:lnTo>
                  <a:lnTo>
                    <a:pt x="2544" y="228"/>
                  </a:lnTo>
                  <a:lnTo>
                    <a:pt x="2544" y="392"/>
                  </a:lnTo>
                  <a:lnTo>
                    <a:pt x="2544" y="665"/>
                  </a:lnTo>
                  <a:cubicBezTo>
                    <a:pt x="2544" y="726"/>
                    <a:pt x="2496" y="774"/>
                    <a:pt x="2435" y="774"/>
                  </a:cubicBezTo>
                  <a:lnTo>
                    <a:pt x="1060" y="774"/>
                  </a:lnTo>
                  <a:lnTo>
                    <a:pt x="424" y="774"/>
                  </a:lnTo>
                  <a:lnTo>
                    <a:pt x="424" y="774"/>
                  </a:lnTo>
                  <a:lnTo>
                    <a:pt x="110" y="774"/>
                  </a:lnTo>
                  <a:cubicBezTo>
                    <a:pt x="49" y="774"/>
                    <a:pt x="0" y="726"/>
                    <a:pt x="0" y="665"/>
                  </a:cubicBezTo>
                  <a:lnTo>
                    <a:pt x="0" y="392"/>
                  </a:lnTo>
                  <a:lnTo>
                    <a:pt x="0" y="228"/>
                  </a:lnTo>
                  <a:lnTo>
                    <a:pt x="0" y="228"/>
                  </a:lnTo>
                  <a:close/>
                </a:path>
              </a:pathLst>
            </a:custGeom>
            <a:solidFill>
              <a:srgbClr val="FFF2CC"/>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0" name="Freeform 19">
              <a:extLst>
                <a:ext uri="{FF2B5EF4-FFF2-40B4-BE49-F238E27FC236}">
                  <a16:creationId xmlns:a16="http://schemas.microsoft.com/office/drawing/2014/main" id="{594F34EE-680B-455C-97B2-03F41F2F2B54}"/>
                </a:ext>
              </a:extLst>
            </p:cNvPr>
            <p:cNvSpPr>
              <a:spLocks/>
            </p:cNvSpPr>
            <p:nvPr/>
          </p:nvSpPr>
          <p:spPr bwMode="auto">
            <a:xfrm>
              <a:off x="661" y="2699"/>
              <a:ext cx="1179" cy="359"/>
            </a:xfrm>
            <a:custGeom>
              <a:avLst/>
              <a:gdLst>
                <a:gd name="T0" fmla="*/ 0 w 2544"/>
                <a:gd name="T1" fmla="*/ 228 h 774"/>
                <a:gd name="T2" fmla="*/ 110 w 2544"/>
                <a:gd name="T3" fmla="*/ 118 h 774"/>
                <a:gd name="T4" fmla="*/ 424 w 2544"/>
                <a:gd name="T5" fmla="*/ 118 h 774"/>
                <a:gd name="T6" fmla="*/ 304 w 2544"/>
                <a:gd name="T7" fmla="*/ 0 h 774"/>
                <a:gd name="T8" fmla="*/ 1060 w 2544"/>
                <a:gd name="T9" fmla="*/ 118 h 774"/>
                <a:gd name="T10" fmla="*/ 2435 w 2544"/>
                <a:gd name="T11" fmla="*/ 118 h 774"/>
                <a:gd name="T12" fmla="*/ 2544 w 2544"/>
                <a:gd name="T13" fmla="*/ 228 h 774"/>
                <a:gd name="T14" fmla="*/ 2544 w 2544"/>
                <a:gd name="T15" fmla="*/ 228 h 774"/>
                <a:gd name="T16" fmla="*/ 2544 w 2544"/>
                <a:gd name="T17" fmla="*/ 228 h 774"/>
                <a:gd name="T18" fmla="*/ 2544 w 2544"/>
                <a:gd name="T19" fmla="*/ 392 h 774"/>
                <a:gd name="T20" fmla="*/ 2544 w 2544"/>
                <a:gd name="T21" fmla="*/ 665 h 774"/>
                <a:gd name="T22" fmla="*/ 2435 w 2544"/>
                <a:gd name="T23" fmla="*/ 774 h 774"/>
                <a:gd name="T24" fmla="*/ 1060 w 2544"/>
                <a:gd name="T25" fmla="*/ 774 h 774"/>
                <a:gd name="T26" fmla="*/ 424 w 2544"/>
                <a:gd name="T27" fmla="*/ 774 h 774"/>
                <a:gd name="T28" fmla="*/ 424 w 2544"/>
                <a:gd name="T29" fmla="*/ 774 h 774"/>
                <a:gd name="T30" fmla="*/ 110 w 2544"/>
                <a:gd name="T31" fmla="*/ 774 h 774"/>
                <a:gd name="T32" fmla="*/ 0 w 2544"/>
                <a:gd name="T33" fmla="*/ 665 h 774"/>
                <a:gd name="T34" fmla="*/ 0 w 2544"/>
                <a:gd name="T35" fmla="*/ 392 h 774"/>
                <a:gd name="T36" fmla="*/ 0 w 2544"/>
                <a:gd name="T37" fmla="*/ 228 h 774"/>
                <a:gd name="T38" fmla="*/ 0 w 2544"/>
                <a:gd name="T39" fmla="*/ 228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44" h="774">
                  <a:moveTo>
                    <a:pt x="0" y="228"/>
                  </a:moveTo>
                  <a:cubicBezTo>
                    <a:pt x="0" y="167"/>
                    <a:pt x="49" y="118"/>
                    <a:pt x="110" y="118"/>
                  </a:cubicBezTo>
                  <a:lnTo>
                    <a:pt x="424" y="118"/>
                  </a:lnTo>
                  <a:lnTo>
                    <a:pt x="304" y="0"/>
                  </a:lnTo>
                  <a:lnTo>
                    <a:pt x="1060" y="118"/>
                  </a:lnTo>
                  <a:lnTo>
                    <a:pt x="2435" y="118"/>
                  </a:lnTo>
                  <a:cubicBezTo>
                    <a:pt x="2496" y="118"/>
                    <a:pt x="2544" y="167"/>
                    <a:pt x="2544" y="228"/>
                  </a:cubicBezTo>
                  <a:lnTo>
                    <a:pt x="2544" y="228"/>
                  </a:lnTo>
                  <a:lnTo>
                    <a:pt x="2544" y="228"/>
                  </a:lnTo>
                  <a:lnTo>
                    <a:pt x="2544" y="392"/>
                  </a:lnTo>
                  <a:lnTo>
                    <a:pt x="2544" y="665"/>
                  </a:lnTo>
                  <a:cubicBezTo>
                    <a:pt x="2544" y="726"/>
                    <a:pt x="2496" y="774"/>
                    <a:pt x="2435" y="774"/>
                  </a:cubicBezTo>
                  <a:lnTo>
                    <a:pt x="1060" y="774"/>
                  </a:lnTo>
                  <a:lnTo>
                    <a:pt x="424" y="774"/>
                  </a:lnTo>
                  <a:lnTo>
                    <a:pt x="424" y="774"/>
                  </a:lnTo>
                  <a:lnTo>
                    <a:pt x="110" y="774"/>
                  </a:lnTo>
                  <a:cubicBezTo>
                    <a:pt x="49" y="774"/>
                    <a:pt x="0" y="726"/>
                    <a:pt x="0" y="665"/>
                  </a:cubicBezTo>
                  <a:lnTo>
                    <a:pt x="0" y="392"/>
                  </a:lnTo>
                  <a:lnTo>
                    <a:pt x="0" y="228"/>
                  </a:lnTo>
                  <a:lnTo>
                    <a:pt x="0" y="228"/>
                  </a:lnTo>
                  <a:close/>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Rectangle 20">
              <a:extLst>
                <a:ext uri="{FF2B5EF4-FFF2-40B4-BE49-F238E27FC236}">
                  <a16:creationId xmlns:a16="http://schemas.microsoft.com/office/drawing/2014/main" id="{FC6BD4D6-0C45-4349-960F-BB9831BA299C}"/>
                </a:ext>
              </a:extLst>
            </p:cNvPr>
            <p:cNvSpPr>
              <a:spLocks noChangeArrowheads="1"/>
            </p:cNvSpPr>
            <p:nvPr/>
          </p:nvSpPr>
          <p:spPr bwMode="auto">
            <a:xfrm>
              <a:off x="651" y="2805"/>
              <a:ext cx="118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100" b="0" i="0" u="none" strike="noStrike" cap="none" normalizeH="0" baseline="0">
                  <a:ln>
                    <a:noFill/>
                  </a:ln>
                  <a:solidFill>
                    <a:srgbClr val="FF0000"/>
                  </a:solidFill>
                  <a:effectLst/>
                  <a:latin typeface="メイリオ" panose="020B0604030504040204" pitchFamily="50" charset="-128"/>
                  <a:ea typeface="メイリオ" panose="020B0604030504040204" pitchFamily="50" charset="-128"/>
                </a:rPr>
                <a:t>　</a:t>
              </a:r>
              <a:r>
                <a:rPr kumimoji="0" lang="ja-JP" altLang="ja-JP" sz="1100" b="0" i="0" u="none" strike="noStrike" cap="none" normalizeH="0" baseline="0">
                  <a:ln>
                    <a:noFill/>
                  </a:ln>
                  <a:solidFill>
                    <a:srgbClr val="FF0000"/>
                  </a:solidFill>
                  <a:effectLst/>
                  <a:latin typeface="メイリオ" panose="020B0604030504040204" pitchFamily="50" charset="-128"/>
                  <a:ea typeface="メイリオ" panose="020B0604030504040204" pitchFamily="50" charset="-128"/>
                </a:rPr>
                <a:t>市町村が指定した</a:t>
              </a:r>
              <a:r>
                <a:rPr kumimoji="0" lang="ja-JP" altLang="en-US" sz="1100" b="0" i="0" u="none" strike="noStrike" cap="none" normalizeH="0" baseline="0">
                  <a:ln>
                    <a:noFill/>
                  </a:ln>
                  <a:solidFill>
                    <a:srgbClr val="FF0000"/>
                  </a:solidFill>
                  <a:effectLst/>
                  <a:latin typeface="メイリオ" panose="020B0604030504040204" pitchFamily="50" charset="-128"/>
                  <a:ea typeface="メイリオ" panose="020B0604030504040204" pitchFamily="50" charset="-128"/>
                </a:rPr>
                <a:t>、</a:t>
              </a:r>
              <a:r>
                <a:rPr kumimoji="0" lang="ja-JP" altLang="ja-JP" sz="1100" b="0" i="0" u="none" strike="noStrike" cap="none" normalizeH="0" baseline="0">
                  <a:ln>
                    <a:noFill/>
                  </a:ln>
                  <a:solidFill>
                    <a:srgbClr val="FF0000"/>
                  </a:solidFill>
                  <a:effectLst/>
                  <a:latin typeface="メイリオ" panose="020B0604030504040204" pitchFamily="50" charset="-128"/>
                  <a:ea typeface="メイリオ" panose="020B0604030504040204" pitchFamily="50" charset="-128"/>
                </a:rPr>
                <a:t>地区</a:t>
              </a:r>
              <a:r>
                <a:rPr kumimoji="0" lang="ja-JP" altLang="en-US" sz="1100" b="0" i="0" u="none" strike="noStrike" cap="none" normalizeH="0" baseline="0">
                  <a:ln>
                    <a:noFill/>
                  </a:ln>
                  <a:solidFill>
                    <a:srgbClr val="FF0000"/>
                  </a:solidFill>
                  <a:effectLst/>
                  <a:latin typeface="メイリオ" panose="020B0604030504040204" pitchFamily="50" charset="-128"/>
                  <a:ea typeface="メイリオ" panose="020B0604030504040204" pitchFamily="50" charset="-128"/>
                </a:rPr>
                <a:t>の</a:t>
              </a:r>
              <a:endParaRPr kumimoji="0" lang="ja-JP" altLang="ja-JP" sz="1800" b="0" i="0" u="none" strike="noStrike" cap="none" normalizeH="0" baseline="0">
                <a:ln>
                  <a:noFill/>
                </a:ln>
                <a:solidFill>
                  <a:srgbClr val="FF0000"/>
                </a:solidFill>
                <a:effectLst/>
              </a:endParaRPr>
            </a:p>
          </p:txBody>
        </p:sp>
        <p:sp>
          <p:nvSpPr>
            <p:cNvPr id="22" name="Rectangle 21">
              <a:extLst>
                <a:ext uri="{FF2B5EF4-FFF2-40B4-BE49-F238E27FC236}">
                  <a16:creationId xmlns:a16="http://schemas.microsoft.com/office/drawing/2014/main" id="{047D7680-9F25-44F4-9360-DE4032E1076D}"/>
                </a:ext>
              </a:extLst>
            </p:cNvPr>
            <p:cNvSpPr>
              <a:spLocks noChangeArrowheads="1"/>
            </p:cNvSpPr>
            <p:nvPr/>
          </p:nvSpPr>
          <p:spPr bwMode="auto">
            <a:xfrm>
              <a:off x="734" y="2916"/>
              <a:ext cx="97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FF0000"/>
                  </a:solidFill>
                  <a:effectLst/>
                  <a:latin typeface="メイリオ" panose="020B0604030504040204" pitchFamily="50" charset="-128"/>
                  <a:ea typeface="メイリオ" panose="020B0604030504040204" pitchFamily="50" charset="-128"/>
                </a:rPr>
                <a:t>避難先を</a:t>
              </a:r>
              <a:r>
                <a:rPr kumimoji="0" lang="ja-JP" altLang="en-US" sz="1100" b="0" i="0" u="none" strike="noStrike" cap="none" normalizeH="0" baseline="0">
                  <a:ln>
                    <a:noFill/>
                  </a:ln>
                  <a:solidFill>
                    <a:srgbClr val="FF0000"/>
                  </a:solidFill>
                  <a:effectLst/>
                  <a:latin typeface="メイリオ" panose="020B0604030504040204" pitchFamily="50" charset="-128"/>
                  <a:ea typeface="メイリオ" panose="020B0604030504040204" pitchFamily="50" charset="-128"/>
                </a:rPr>
                <a:t>伝えましょう</a:t>
              </a:r>
              <a:r>
                <a:rPr kumimoji="0" lang="ja-JP" altLang="ja-JP" sz="1100" b="0" i="0" u="none" strike="noStrike" cap="none" normalizeH="0" baseline="0">
                  <a:ln>
                    <a:noFill/>
                  </a:ln>
                  <a:solidFill>
                    <a:srgbClr val="FF0000"/>
                  </a:solidFill>
                  <a:effectLst/>
                  <a:latin typeface="メイリオ" panose="020B0604030504040204" pitchFamily="50" charset="-128"/>
                  <a:ea typeface="メイリオ" panose="020B0604030504040204" pitchFamily="50" charset="-128"/>
                </a:rPr>
                <a:t>。</a:t>
              </a:r>
              <a:endParaRPr kumimoji="0" lang="ja-JP" altLang="ja-JP" sz="1800" b="0" i="0" u="none" strike="noStrike" cap="none" normalizeH="0" baseline="0">
                <a:ln>
                  <a:noFill/>
                </a:ln>
                <a:solidFill>
                  <a:srgbClr val="FF0000"/>
                </a:solidFill>
                <a:effectLst/>
              </a:endParaRPr>
            </a:p>
          </p:txBody>
        </p:sp>
        <p:sp>
          <p:nvSpPr>
            <p:cNvPr id="23" name="Freeform 22">
              <a:extLst>
                <a:ext uri="{FF2B5EF4-FFF2-40B4-BE49-F238E27FC236}">
                  <a16:creationId xmlns:a16="http://schemas.microsoft.com/office/drawing/2014/main" id="{3DB1989C-4E47-4BAC-B67D-FA27D2A70268}"/>
                </a:ext>
              </a:extLst>
            </p:cNvPr>
            <p:cNvSpPr>
              <a:spLocks/>
            </p:cNvSpPr>
            <p:nvPr/>
          </p:nvSpPr>
          <p:spPr bwMode="auto">
            <a:xfrm>
              <a:off x="1037" y="1952"/>
              <a:ext cx="1108" cy="567"/>
            </a:xfrm>
            <a:custGeom>
              <a:avLst/>
              <a:gdLst>
                <a:gd name="T0" fmla="*/ 0 w 2392"/>
                <a:gd name="T1" fmla="*/ 163 h 1222"/>
                <a:gd name="T2" fmla="*/ 163 w 2392"/>
                <a:gd name="T3" fmla="*/ 0 h 1222"/>
                <a:gd name="T4" fmla="*/ 1363 w 2392"/>
                <a:gd name="T5" fmla="*/ 0 h 1222"/>
                <a:gd name="T6" fmla="*/ 1363 w 2392"/>
                <a:gd name="T7" fmla="*/ 0 h 1222"/>
                <a:gd name="T8" fmla="*/ 1947 w 2392"/>
                <a:gd name="T9" fmla="*/ 0 h 1222"/>
                <a:gd name="T10" fmla="*/ 2174 w 2392"/>
                <a:gd name="T11" fmla="*/ 0 h 1222"/>
                <a:gd name="T12" fmla="*/ 2336 w 2392"/>
                <a:gd name="T13" fmla="*/ 163 h 1222"/>
                <a:gd name="T14" fmla="*/ 2336 w 2392"/>
                <a:gd name="T15" fmla="*/ 570 h 1222"/>
                <a:gd name="T16" fmla="*/ 2336 w 2392"/>
                <a:gd name="T17" fmla="*/ 570 h 1222"/>
                <a:gd name="T18" fmla="*/ 2336 w 2392"/>
                <a:gd name="T19" fmla="*/ 814 h 1222"/>
                <a:gd name="T20" fmla="*/ 2336 w 2392"/>
                <a:gd name="T21" fmla="*/ 814 h 1222"/>
                <a:gd name="T22" fmla="*/ 2174 w 2392"/>
                <a:gd name="T23" fmla="*/ 976 h 1222"/>
                <a:gd name="T24" fmla="*/ 1947 w 2392"/>
                <a:gd name="T25" fmla="*/ 976 h 1222"/>
                <a:gd name="T26" fmla="*/ 2392 w 2392"/>
                <a:gd name="T27" fmla="*/ 1222 h 1222"/>
                <a:gd name="T28" fmla="*/ 1363 w 2392"/>
                <a:gd name="T29" fmla="*/ 976 h 1222"/>
                <a:gd name="T30" fmla="*/ 163 w 2392"/>
                <a:gd name="T31" fmla="*/ 976 h 1222"/>
                <a:gd name="T32" fmla="*/ 0 w 2392"/>
                <a:gd name="T33" fmla="*/ 814 h 1222"/>
                <a:gd name="T34" fmla="*/ 0 w 2392"/>
                <a:gd name="T35" fmla="*/ 814 h 1222"/>
                <a:gd name="T36" fmla="*/ 0 w 2392"/>
                <a:gd name="T37" fmla="*/ 570 h 1222"/>
                <a:gd name="T38" fmla="*/ 0 w 2392"/>
                <a:gd name="T39" fmla="*/ 570 h 1222"/>
                <a:gd name="T40" fmla="*/ 0 w 2392"/>
                <a:gd name="T41" fmla="*/ 163 h 1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92" h="1222">
                  <a:moveTo>
                    <a:pt x="0" y="163"/>
                  </a:moveTo>
                  <a:cubicBezTo>
                    <a:pt x="0" y="73"/>
                    <a:pt x="73" y="0"/>
                    <a:pt x="163" y="0"/>
                  </a:cubicBezTo>
                  <a:lnTo>
                    <a:pt x="1363" y="0"/>
                  </a:lnTo>
                  <a:lnTo>
                    <a:pt x="1363" y="0"/>
                  </a:lnTo>
                  <a:lnTo>
                    <a:pt x="1947" y="0"/>
                  </a:lnTo>
                  <a:lnTo>
                    <a:pt x="2174" y="0"/>
                  </a:lnTo>
                  <a:cubicBezTo>
                    <a:pt x="2264" y="0"/>
                    <a:pt x="2336" y="73"/>
                    <a:pt x="2336" y="163"/>
                  </a:cubicBezTo>
                  <a:lnTo>
                    <a:pt x="2336" y="570"/>
                  </a:lnTo>
                  <a:lnTo>
                    <a:pt x="2336" y="570"/>
                  </a:lnTo>
                  <a:lnTo>
                    <a:pt x="2336" y="814"/>
                  </a:lnTo>
                  <a:lnTo>
                    <a:pt x="2336" y="814"/>
                  </a:lnTo>
                  <a:cubicBezTo>
                    <a:pt x="2336" y="904"/>
                    <a:pt x="2264" y="976"/>
                    <a:pt x="2174" y="976"/>
                  </a:cubicBezTo>
                  <a:lnTo>
                    <a:pt x="1947" y="976"/>
                  </a:lnTo>
                  <a:lnTo>
                    <a:pt x="2392" y="1222"/>
                  </a:lnTo>
                  <a:lnTo>
                    <a:pt x="1363" y="976"/>
                  </a:lnTo>
                  <a:lnTo>
                    <a:pt x="163" y="976"/>
                  </a:lnTo>
                  <a:cubicBezTo>
                    <a:pt x="73" y="976"/>
                    <a:pt x="0" y="904"/>
                    <a:pt x="0" y="814"/>
                  </a:cubicBezTo>
                  <a:lnTo>
                    <a:pt x="0" y="814"/>
                  </a:lnTo>
                  <a:lnTo>
                    <a:pt x="0" y="570"/>
                  </a:lnTo>
                  <a:lnTo>
                    <a:pt x="0" y="570"/>
                  </a:lnTo>
                  <a:lnTo>
                    <a:pt x="0" y="163"/>
                  </a:lnTo>
                  <a:close/>
                </a:path>
              </a:pathLst>
            </a:custGeom>
            <a:solidFill>
              <a:srgbClr val="FFF2CC"/>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8" name="Freeform 23">
              <a:extLst>
                <a:ext uri="{FF2B5EF4-FFF2-40B4-BE49-F238E27FC236}">
                  <a16:creationId xmlns:a16="http://schemas.microsoft.com/office/drawing/2014/main" id="{B919C023-FDBA-4DBF-B4EC-A32D8BA1D8C0}"/>
                </a:ext>
              </a:extLst>
            </p:cNvPr>
            <p:cNvSpPr>
              <a:spLocks/>
            </p:cNvSpPr>
            <p:nvPr/>
          </p:nvSpPr>
          <p:spPr bwMode="auto">
            <a:xfrm>
              <a:off x="1037" y="1952"/>
              <a:ext cx="1108" cy="567"/>
            </a:xfrm>
            <a:custGeom>
              <a:avLst/>
              <a:gdLst>
                <a:gd name="T0" fmla="*/ 0 w 2392"/>
                <a:gd name="T1" fmla="*/ 163 h 1222"/>
                <a:gd name="T2" fmla="*/ 163 w 2392"/>
                <a:gd name="T3" fmla="*/ 0 h 1222"/>
                <a:gd name="T4" fmla="*/ 1363 w 2392"/>
                <a:gd name="T5" fmla="*/ 0 h 1222"/>
                <a:gd name="T6" fmla="*/ 1363 w 2392"/>
                <a:gd name="T7" fmla="*/ 0 h 1222"/>
                <a:gd name="T8" fmla="*/ 1947 w 2392"/>
                <a:gd name="T9" fmla="*/ 0 h 1222"/>
                <a:gd name="T10" fmla="*/ 2174 w 2392"/>
                <a:gd name="T11" fmla="*/ 0 h 1222"/>
                <a:gd name="T12" fmla="*/ 2336 w 2392"/>
                <a:gd name="T13" fmla="*/ 163 h 1222"/>
                <a:gd name="T14" fmla="*/ 2336 w 2392"/>
                <a:gd name="T15" fmla="*/ 570 h 1222"/>
                <a:gd name="T16" fmla="*/ 2336 w 2392"/>
                <a:gd name="T17" fmla="*/ 570 h 1222"/>
                <a:gd name="T18" fmla="*/ 2336 w 2392"/>
                <a:gd name="T19" fmla="*/ 814 h 1222"/>
                <a:gd name="T20" fmla="*/ 2336 w 2392"/>
                <a:gd name="T21" fmla="*/ 814 h 1222"/>
                <a:gd name="T22" fmla="*/ 2174 w 2392"/>
                <a:gd name="T23" fmla="*/ 976 h 1222"/>
                <a:gd name="T24" fmla="*/ 1947 w 2392"/>
                <a:gd name="T25" fmla="*/ 976 h 1222"/>
                <a:gd name="T26" fmla="*/ 2392 w 2392"/>
                <a:gd name="T27" fmla="*/ 1222 h 1222"/>
                <a:gd name="T28" fmla="*/ 1363 w 2392"/>
                <a:gd name="T29" fmla="*/ 976 h 1222"/>
                <a:gd name="T30" fmla="*/ 163 w 2392"/>
                <a:gd name="T31" fmla="*/ 976 h 1222"/>
                <a:gd name="T32" fmla="*/ 0 w 2392"/>
                <a:gd name="T33" fmla="*/ 814 h 1222"/>
                <a:gd name="T34" fmla="*/ 0 w 2392"/>
                <a:gd name="T35" fmla="*/ 814 h 1222"/>
                <a:gd name="T36" fmla="*/ 0 w 2392"/>
                <a:gd name="T37" fmla="*/ 570 h 1222"/>
                <a:gd name="T38" fmla="*/ 0 w 2392"/>
                <a:gd name="T39" fmla="*/ 570 h 1222"/>
                <a:gd name="T40" fmla="*/ 0 w 2392"/>
                <a:gd name="T41" fmla="*/ 163 h 1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92" h="1222">
                  <a:moveTo>
                    <a:pt x="0" y="163"/>
                  </a:moveTo>
                  <a:cubicBezTo>
                    <a:pt x="0" y="73"/>
                    <a:pt x="73" y="0"/>
                    <a:pt x="163" y="0"/>
                  </a:cubicBezTo>
                  <a:lnTo>
                    <a:pt x="1363" y="0"/>
                  </a:lnTo>
                  <a:lnTo>
                    <a:pt x="1363" y="0"/>
                  </a:lnTo>
                  <a:lnTo>
                    <a:pt x="1947" y="0"/>
                  </a:lnTo>
                  <a:lnTo>
                    <a:pt x="2174" y="0"/>
                  </a:lnTo>
                  <a:cubicBezTo>
                    <a:pt x="2264" y="0"/>
                    <a:pt x="2336" y="73"/>
                    <a:pt x="2336" y="163"/>
                  </a:cubicBezTo>
                  <a:lnTo>
                    <a:pt x="2336" y="570"/>
                  </a:lnTo>
                  <a:lnTo>
                    <a:pt x="2336" y="570"/>
                  </a:lnTo>
                  <a:lnTo>
                    <a:pt x="2336" y="814"/>
                  </a:lnTo>
                  <a:lnTo>
                    <a:pt x="2336" y="814"/>
                  </a:lnTo>
                  <a:cubicBezTo>
                    <a:pt x="2336" y="904"/>
                    <a:pt x="2264" y="976"/>
                    <a:pt x="2174" y="976"/>
                  </a:cubicBezTo>
                  <a:lnTo>
                    <a:pt x="1947" y="976"/>
                  </a:lnTo>
                  <a:lnTo>
                    <a:pt x="2392" y="1222"/>
                  </a:lnTo>
                  <a:lnTo>
                    <a:pt x="1363" y="976"/>
                  </a:lnTo>
                  <a:lnTo>
                    <a:pt x="163" y="976"/>
                  </a:lnTo>
                  <a:cubicBezTo>
                    <a:pt x="73" y="976"/>
                    <a:pt x="0" y="904"/>
                    <a:pt x="0" y="814"/>
                  </a:cubicBezTo>
                  <a:lnTo>
                    <a:pt x="0" y="814"/>
                  </a:lnTo>
                  <a:lnTo>
                    <a:pt x="0" y="570"/>
                  </a:lnTo>
                  <a:lnTo>
                    <a:pt x="0" y="570"/>
                  </a:lnTo>
                  <a:lnTo>
                    <a:pt x="0" y="163"/>
                  </a:lnTo>
                  <a:close/>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Rectangle 24">
              <a:extLst>
                <a:ext uri="{FF2B5EF4-FFF2-40B4-BE49-F238E27FC236}">
                  <a16:creationId xmlns:a16="http://schemas.microsoft.com/office/drawing/2014/main" id="{D5CA8E44-EBF8-4BF4-BFC7-63FCDCD1035C}"/>
                </a:ext>
              </a:extLst>
            </p:cNvPr>
            <p:cNvSpPr>
              <a:spLocks noChangeArrowheads="1"/>
            </p:cNvSpPr>
            <p:nvPr/>
          </p:nvSpPr>
          <p:spPr bwMode="auto">
            <a:xfrm>
              <a:off x="1074" y="1988"/>
              <a:ext cx="1048"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100" b="0" i="0" u="none" strike="noStrike" cap="none" normalizeH="0" baseline="0">
                  <a:ln>
                    <a:noFill/>
                  </a:ln>
                  <a:solidFill>
                    <a:srgbClr val="FF0000"/>
                  </a:solidFill>
                  <a:effectLst/>
                  <a:latin typeface="メイリオ" panose="020B0604030504040204" pitchFamily="50" charset="-128"/>
                  <a:ea typeface="メイリオ" panose="020B0604030504040204" pitchFamily="50" charset="-128"/>
                </a:rPr>
                <a:t>　</a:t>
              </a:r>
              <a:r>
                <a:rPr kumimoji="0" lang="ja-JP" altLang="ja-JP" sz="1100" b="0" i="0" u="none" strike="noStrike" cap="none" normalizeH="0" baseline="0">
                  <a:ln>
                    <a:noFill/>
                  </a:ln>
                  <a:solidFill>
                    <a:srgbClr val="FF0000"/>
                  </a:solidFill>
                  <a:effectLst/>
                  <a:latin typeface="メイリオ" panose="020B0604030504040204" pitchFamily="50" charset="-128"/>
                  <a:ea typeface="メイリオ" panose="020B0604030504040204" pitchFamily="50" charset="-128"/>
                </a:rPr>
                <a:t>計画として定められて</a:t>
              </a:r>
              <a:endParaRPr kumimoji="0" lang="ja-JP" altLang="ja-JP" sz="1800" b="0" i="0" u="none" strike="noStrike" cap="none" normalizeH="0" baseline="0">
                <a:ln>
                  <a:noFill/>
                </a:ln>
                <a:solidFill>
                  <a:srgbClr val="FF0000"/>
                </a:solidFill>
                <a:effectLst/>
              </a:endParaRPr>
            </a:p>
          </p:txBody>
        </p:sp>
        <p:sp>
          <p:nvSpPr>
            <p:cNvPr id="30" name="Rectangle 25">
              <a:extLst>
                <a:ext uri="{FF2B5EF4-FFF2-40B4-BE49-F238E27FC236}">
                  <a16:creationId xmlns:a16="http://schemas.microsoft.com/office/drawing/2014/main" id="{51DAF56D-472F-45DF-8C79-A0011FF7A801}"/>
                </a:ext>
              </a:extLst>
            </p:cNvPr>
            <p:cNvSpPr>
              <a:spLocks noChangeArrowheads="1"/>
            </p:cNvSpPr>
            <p:nvPr/>
          </p:nvSpPr>
          <p:spPr bwMode="auto">
            <a:xfrm>
              <a:off x="1153" y="2092"/>
              <a:ext cx="977" cy="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FF0000"/>
                  </a:solidFill>
                  <a:effectLst/>
                  <a:latin typeface="メイリオ" panose="020B0604030504040204" pitchFamily="50" charset="-128"/>
                  <a:ea typeface="メイリオ" panose="020B0604030504040204" pitchFamily="50" charset="-128"/>
                </a:rPr>
                <a:t>いる避難経路を</a:t>
              </a:r>
              <a:r>
                <a:rPr kumimoji="0" lang="ja-JP" altLang="en-US" sz="1100" b="0" i="0" u="none" strike="noStrike" cap="none" normalizeH="0" baseline="0">
                  <a:ln>
                    <a:noFill/>
                  </a:ln>
                  <a:solidFill>
                    <a:srgbClr val="FF0000"/>
                  </a:solidFill>
                  <a:effectLst/>
                  <a:latin typeface="メイリオ" panose="020B0604030504040204" pitchFamily="50" charset="-128"/>
                  <a:ea typeface="メイリオ" panose="020B0604030504040204" pitchFamily="50" charset="-128"/>
                </a:rPr>
                <a:t>施設管</a:t>
              </a:r>
              <a:endParaRPr kumimoji="0" lang="en-US" altLang="ja-JP" sz="1100" b="0" i="0" u="none" strike="noStrike" cap="none" normalizeH="0" baseline="0">
                <a:ln>
                  <a:noFill/>
                </a:ln>
                <a:solidFill>
                  <a:srgbClr val="FF0000"/>
                </a:solidFill>
                <a:effectLst/>
                <a:latin typeface="メイリオ" panose="020B0604030504040204" pitchFamily="50" charset="-128"/>
                <a:ea typeface="メイリオ"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100" b="0" i="0" u="none" strike="noStrike" cap="none" normalizeH="0" baseline="0">
                  <a:ln>
                    <a:noFill/>
                  </a:ln>
                  <a:solidFill>
                    <a:srgbClr val="FF0000"/>
                  </a:solidFill>
                  <a:effectLst/>
                  <a:latin typeface="メイリオ" panose="020B0604030504040204" pitchFamily="50" charset="-128"/>
                  <a:ea typeface="メイリオ" panose="020B0604030504040204" pitchFamily="50" charset="-128"/>
                </a:rPr>
                <a:t>理者等と一緒に</a:t>
              </a:r>
              <a:r>
                <a:rPr kumimoji="0" lang="ja-JP" altLang="ja-JP" sz="1100" b="0" i="0" u="none" strike="noStrike" cap="none" normalizeH="0" baseline="0">
                  <a:ln>
                    <a:noFill/>
                  </a:ln>
                  <a:solidFill>
                    <a:srgbClr val="FF0000"/>
                  </a:solidFill>
                  <a:effectLst/>
                  <a:latin typeface="メイリオ" panose="020B0604030504040204" pitchFamily="50" charset="-128"/>
                  <a:ea typeface="メイリオ" panose="020B0604030504040204" pitchFamily="50" charset="-128"/>
                </a:rPr>
                <a:t>確認</a:t>
              </a:r>
              <a:r>
                <a:rPr kumimoji="0" lang="ja-JP" altLang="en-US" sz="1100" b="0" i="0" u="none" strike="noStrike" cap="none" normalizeH="0" baseline="0">
                  <a:ln>
                    <a:noFill/>
                  </a:ln>
                  <a:solidFill>
                    <a:srgbClr val="FF0000"/>
                  </a:solidFill>
                  <a:effectLst/>
                  <a:latin typeface="メイリオ" panose="020B0604030504040204" pitchFamily="50" charset="-128"/>
                  <a:ea typeface="メイリオ" panose="020B0604030504040204" pitchFamily="50" charset="-128"/>
                </a:rPr>
                <a:t>しま</a:t>
              </a:r>
              <a:endParaRPr kumimoji="0" lang="en-US" altLang="ja-JP" sz="1100" b="0" i="0" u="none" strike="noStrike" cap="none" normalizeH="0" baseline="0">
                <a:ln>
                  <a:noFill/>
                </a:ln>
                <a:solidFill>
                  <a:srgbClr val="FF0000"/>
                </a:solidFill>
                <a:effectLst/>
                <a:latin typeface="メイリオ" panose="020B0604030504040204" pitchFamily="50" charset="-128"/>
                <a:ea typeface="メイリオ"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100" b="0" i="0" u="none" strike="noStrike" cap="none" normalizeH="0" baseline="0">
                  <a:ln>
                    <a:noFill/>
                  </a:ln>
                  <a:solidFill>
                    <a:srgbClr val="FF0000"/>
                  </a:solidFill>
                  <a:effectLst/>
                  <a:latin typeface="メイリオ" panose="020B0604030504040204" pitchFamily="50" charset="-128"/>
                  <a:ea typeface="メイリオ" panose="020B0604030504040204" pitchFamily="50" charset="-128"/>
                </a:rPr>
                <a:t>しょう。</a:t>
              </a:r>
              <a:endParaRPr kumimoji="0" lang="ja-JP" altLang="ja-JP" sz="1800" b="0" i="0" u="none" strike="noStrike" cap="none" normalizeH="0" baseline="0">
                <a:ln>
                  <a:noFill/>
                </a:ln>
                <a:solidFill>
                  <a:srgbClr val="FF0000"/>
                </a:solidFill>
                <a:effectLst/>
              </a:endParaRPr>
            </a:p>
          </p:txBody>
        </p:sp>
        <p:sp>
          <p:nvSpPr>
            <p:cNvPr id="32" name="Line 27">
              <a:extLst>
                <a:ext uri="{FF2B5EF4-FFF2-40B4-BE49-F238E27FC236}">
                  <a16:creationId xmlns:a16="http://schemas.microsoft.com/office/drawing/2014/main" id="{68D908ED-3885-4212-A8D2-257603AE0759}"/>
                </a:ext>
              </a:extLst>
            </p:cNvPr>
            <p:cNvSpPr>
              <a:spLocks noChangeShapeType="1"/>
            </p:cNvSpPr>
            <p:nvPr/>
          </p:nvSpPr>
          <p:spPr bwMode="auto">
            <a:xfrm>
              <a:off x="530" y="2639"/>
              <a:ext cx="327" cy="0"/>
            </a:xfrm>
            <a:prstGeom prst="line">
              <a:avLst/>
            </a:prstGeom>
            <a:noFill/>
            <a:ln w="47625"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Rectangle 28">
              <a:extLst>
                <a:ext uri="{FF2B5EF4-FFF2-40B4-BE49-F238E27FC236}">
                  <a16:creationId xmlns:a16="http://schemas.microsoft.com/office/drawing/2014/main" id="{F80E5549-735B-4D84-9791-0053CE5DD1BE}"/>
                </a:ext>
              </a:extLst>
            </p:cNvPr>
            <p:cNvSpPr>
              <a:spLocks noChangeArrowheads="1"/>
            </p:cNvSpPr>
            <p:nvPr/>
          </p:nvSpPr>
          <p:spPr bwMode="auto">
            <a:xfrm>
              <a:off x="2179" y="1797"/>
              <a:ext cx="541" cy="1439"/>
            </a:xfrm>
            <a:prstGeom prst="rect">
              <a:avLst/>
            </a:prstGeom>
            <a:noFill/>
            <a:ln w="34925" cap="flat">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Rectangle 29">
              <a:extLst>
                <a:ext uri="{FF2B5EF4-FFF2-40B4-BE49-F238E27FC236}">
                  <a16:creationId xmlns:a16="http://schemas.microsoft.com/office/drawing/2014/main" id="{C563C07F-4E6E-4727-B1DB-8E4E9072291A}"/>
                </a:ext>
              </a:extLst>
            </p:cNvPr>
            <p:cNvSpPr>
              <a:spLocks noChangeArrowheads="1"/>
            </p:cNvSpPr>
            <p:nvPr/>
          </p:nvSpPr>
          <p:spPr bwMode="auto">
            <a:xfrm>
              <a:off x="189" y="1652"/>
              <a:ext cx="1341" cy="10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Rectangle 30">
              <a:extLst>
                <a:ext uri="{FF2B5EF4-FFF2-40B4-BE49-F238E27FC236}">
                  <a16:creationId xmlns:a16="http://schemas.microsoft.com/office/drawing/2014/main" id="{02EE6718-B684-4F08-9ECA-99E6FE7C5568}"/>
                </a:ext>
              </a:extLst>
            </p:cNvPr>
            <p:cNvSpPr>
              <a:spLocks noChangeArrowheads="1"/>
            </p:cNvSpPr>
            <p:nvPr/>
          </p:nvSpPr>
          <p:spPr bwMode="auto">
            <a:xfrm>
              <a:off x="276" y="1666"/>
              <a:ext cx="704"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FFFFFF"/>
                  </a:solidFill>
                  <a:effectLst/>
                  <a:latin typeface="ＭＳ Ｐゴシック" panose="020B0600070205080204" pitchFamily="50" charset="-128"/>
                  <a:ea typeface="ＭＳ Ｐゴシック" panose="020B0600070205080204" pitchFamily="50" charset="-128"/>
                </a:rPr>
                <a:t>避難経路が文字表記されている例</a:t>
              </a:r>
              <a:endParaRPr kumimoji="0" lang="ja-JP" altLang="ja-JP" sz="1800" b="0" i="0" u="none" strike="noStrike" cap="none" normalizeH="0" baseline="0">
                <a:ln>
                  <a:noFill/>
                </a:ln>
                <a:solidFill>
                  <a:schemeClr val="tx1"/>
                </a:solidFill>
                <a:effectLst/>
                <a:latin typeface="Arial" panose="020B0604020202020204" pitchFamily="34" charset="0"/>
              </a:endParaRPr>
            </a:p>
          </p:txBody>
        </p:sp>
      </p:grpSp>
      <p:sp>
        <p:nvSpPr>
          <p:cNvPr id="6" name="スライド番号プレースホルダー 5">
            <a:extLst>
              <a:ext uri="{FF2B5EF4-FFF2-40B4-BE49-F238E27FC236}">
                <a16:creationId xmlns:a16="http://schemas.microsoft.com/office/drawing/2014/main" id="{A57D091E-8185-4C4F-AC3C-C412675CD790}"/>
              </a:ext>
            </a:extLst>
          </p:cNvPr>
          <p:cNvSpPr>
            <a:spLocks noGrp="1"/>
          </p:cNvSpPr>
          <p:nvPr>
            <p:ph type="sldNum" sz="quarter" idx="12"/>
          </p:nvPr>
        </p:nvSpPr>
        <p:spPr/>
        <p:txBody>
          <a:bodyPr/>
          <a:lstStyle/>
          <a:p>
            <a:r>
              <a:rPr kumimoji="1" lang="en-US" altLang="ja-JP" dirty="0"/>
              <a:t>21</a:t>
            </a:r>
            <a:endParaRPr kumimoji="1" lang="ja-JP" altLang="en-US" dirty="0"/>
          </a:p>
        </p:txBody>
      </p:sp>
    </p:spTree>
    <p:extLst>
      <p:ext uri="{BB962C8B-B14F-4D97-AF65-F5344CB8AC3E}">
        <p14:creationId xmlns:p14="http://schemas.microsoft.com/office/powerpoint/2010/main" val="15062896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descr="テーブル&#10;&#10;自動的に生成された説明">
            <a:extLst>
              <a:ext uri="{FF2B5EF4-FFF2-40B4-BE49-F238E27FC236}">
                <a16:creationId xmlns:a16="http://schemas.microsoft.com/office/drawing/2014/main" id="{9522AFEA-5339-4AFD-9B93-80D750B71F8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0014" t="14782" r="11298" b="33450"/>
          <a:stretch/>
        </p:blipFill>
        <p:spPr>
          <a:xfrm>
            <a:off x="4922756" y="1956508"/>
            <a:ext cx="4876321" cy="4536000"/>
          </a:xfrm>
          <a:prstGeom prst="rect">
            <a:avLst/>
          </a:prstGeom>
        </p:spPr>
      </p:pic>
      <p:sp>
        <p:nvSpPr>
          <p:cNvPr id="5" name="テキスト ボックス 4">
            <a:extLst>
              <a:ext uri="{FF2B5EF4-FFF2-40B4-BE49-F238E27FC236}">
                <a16:creationId xmlns:a16="http://schemas.microsoft.com/office/drawing/2014/main" id="{455FAD8D-FF79-4685-B506-7EE7FC9D60B0}"/>
              </a:ext>
            </a:extLst>
          </p:cNvPr>
          <p:cNvSpPr txBox="1"/>
          <p:nvPr/>
        </p:nvSpPr>
        <p:spPr>
          <a:xfrm>
            <a:off x="1" y="0"/>
            <a:ext cx="9906000" cy="523220"/>
          </a:xfrm>
          <a:prstGeom prst="rect">
            <a:avLst/>
          </a:prstGeom>
          <a:solidFill>
            <a:srgbClr val="1212E0"/>
          </a:solidFill>
        </p:spPr>
        <p:txBody>
          <a:bodyPr wrap="square" rtlCol="0">
            <a:spAutoFit/>
          </a:bodyPr>
          <a:lstStyle/>
          <a:p>
            <a:r>
              <a:rPr lang="ja-JP" altLang="en-US" sz="2800" dirty="0">
                <a:solidFill>
                  <a:schemeClr val="bg1"/>
                </a:solidFill>
                <a:latin typeface="HGS創英角ｺﾞｼｯｸUB" panose="020B0900000000000000" pitchFamily="50" charset="-128"/>
                <a:ea typeface="HGS創英角ｺﾞｼｯｸUB" panose="020B0900000000000000" pitchFamily="50" charset="-128"/>
              </a:rPr>
              <a:t>火山避難計画等の要点（②情報の伝達方法）</a:t>
            </a:r>
            <a:endParaRPr lang="zh-TW" altLang="en-US" sz="2800" dirty="0">
              <a:solidFill>
                <a:schemeClr val="bg1"/>
              </a:solidFill>
              <a:latin typeface="HGS創英角ｺﾞｼｯｸUB" panose="020B0900000000000000" pitchFamily="50" charset="-128"/>
              <a:ea typeface="HGS創英角ｺﾞｼｯｸUB" panose="020B0900000000000000" pitchFamily="50" charset="-128"/>
            </a:endParaRPr>
          </a:p>
        </p:txBody>
      </p:sp>
      <p:sp>
        <p:nvSpPr>
          <p:cNvPr id="21" name="テキスト ボックス 20"/>
          <p:cNvSpPr txBox="1"/>
          <p:nvPr/>
        </p:nvSpPr>
        <p:spPr>
          <a:xfrm>
            <a:off x="32089" y="638229"/>
            <a:ext cx="9782460" cy="707886"/>
          </a:xfrm>
          <a:prstGeom prst="rect">
            <a:avLst/>
          </a:prstGeom>
          <a:noFill/>
          <a:ln>
            <a:noFill/>
          </a:ln>
        </p:spPr>
        <p:txBody>
          <a:bodyPr wrap="square" rtlCol="0">
            <a:spAutoFit/>
          </a:bodyPr>
          <a:lstStyle/>
          <a:p>
            <a:r>
              <a:rPr lang="ja-JP" altLang="en-US" sz="2000" dirty="0">
                <a:latin typeface="+mn-ea"/>
              </a:rPr>
              <a:t>県や気象台等と連携し、噴火警戒レベルが引き上げられた場合や噴火警報が発表された場合等、避難促進施設に対し、下記の方法により、情報伝達を行います。</a:t>
            </a:r>
            <a:endParaRPr lang="en-US" altLang="ja-JP" sz="2000" dirty="0">
              <a:latin typeface="+mn-ea"/>
            </a:endParaRPr>
          </a:p>
        </p:txBody>
      </p:sp>
      <p:sp>
        <p:nvSpPr>
          <p:cNvPr id="8" name="テキスト ボックス 7"/>
          <p:cNvSpPr txBox="1"/>
          <p:nvPr/>
        </p:nvSpPr>
        <p:spPr>
          <a:xfrm>
            <a:off x="9525" y="1396803"/>
            <a:ext cx="4677870" cy="830997"/>
          </a:xfrm>
          <a:prstGeom prst="rect">
            <a:avLst/>
          </a:prstGeom>
          <a:noFill/>
          <a:ln>
            <a:solidFill>
              <a:srgbClr val="0000FF"/>
            </a:solidFill>
          </a:ln>
        </p:spPr>
        <p:txBody>
          <a:bodyPr wrap="square" rtlCol="0">
            <a:spAutoFit/>
          </a:bodyPr>
          <a:lstStyle/>
          <a:p>
            <a:r>
              <a:rPr lang="ja-JP" altLang="en-US" sz="2400">
                <a:solidFill>
                  <a:srgbClr val="0000FF"/>
                </a:solidFill>
                <a:latin typeface="+mn-ea"/>
              </a:rPr>
              <a:t>伝達する情報</a:t>
            </a:r>
            <a:endParaRPr lang="en-US" altLang="ja-JP" sz="2400">
              <a:solidFill>
                <a:srgbClr val="0000FF"/>
              </a:solidFill>
              <a:latin typeface="+mn-ea"/>
            </a:endParaRPr>
          </a:p>
          <a:p>
            <a:endParaRPr lang="en-US" altLang="ja-JP" sz="2400">
              <a:solidFill>
                <a:srgbClr val="0000FF"/>
              </a:solidFill>
              <a:latin typeface="+mn-ea"/>
            </a:endParaRPr>
          </a:p>
        </p:txBody>
      </p:sp>
      <p:sp>
        <p:nvSpPr>
          <p:cNvPr id="9" name="テキスト ボックス 8"/>
          <p:cNvSpPr txBox="1"/>
          <p:nvPr/>
        </p:nvSpPr>
        <p:spPr>
          <a:xfrm>
            <a:off x="4870473" y="1405415"/>
            <a:ext cx="5020204" cy="461665"/>
          </a:xfrm>
          <a:prstGeom prst="rect">
            <a:avLst/>
          </a:prstGeom>
          <a:noFill/>
          <a:ln>
            <a:solidFill>
              <a:srgbClr val="0000FF"/>
            </a:solidFill>
          </a:ln>
        </p:spPr>
        <p:txBody>
          <a:bodyPr wrap="square" rtlCol="0">
            <a:spAutoFit/>
          </a:bodyPr>
          <a:lstStyle/>
          <a:p>
            <a:r>
              <a:rPr lang="ja-JP" altLang="en-US" sz="2400">
                <a:solidFill>
                  <a:srgbClr val="0000FF"/>
                </a:solidFill>
                <a:latin typeface="+mn-ea"/>
              </a:rPr>
              <a:t>伝達手段</a:t>
            </a:r>
            <a:endParaRPr lang="en-US" altLang="ja-JP" sz="2400">
              <a:solidFill>
                <a:srgbClr val="0000FF"/>
              </a:solidFill>
              <a:latin typeface="+mn-ea"/>
            </a:endParaRPr>
          </a:p>
        </p:txBody>
      </p:sp>
      <p:sp>
        <p:nvSpPr>
          <p:cNvPr id="6" name="正方形/長方形 5">
            <a:extLst>
              <a:ext uri="{FF2B5EF4-FFF2-40B4-BE49-F238E27FC236}">
                <a16:creationId xmlns:a16="http://schemas.microsoft.com/office/drawing/2014/main" id="{4229DFF8-326D-4336-A826-86D7B018DB9E}"/>
              </a:ext>
            </a:extLst>
          </p:cNvPr>
          <p:cNvSpPr/>
          <p:nvPr/>
        </p:nvSpPr>
        <p:spPr>
          <a:xfrm>
            <a:off x="6282025" y="6506956"/>
            <a:ext cx="3338412" cy="246221"/>
          </a:xfrm>
          <a:prstGeom prst="rect">
            <a:avLst/>
          </a:prstGeom>
        </p:spPr>
        <p:txBody>
          <a:bodyPr wrap="square">
            <a:spAutoFit/>
          </a:bodyPr>
          <a:lstStyle/>
          <a:p>
            <a:pPr algn="r"/>
            <a:r>
              <a:rPr lang="ja-JP" altLang="en-US" sz="1000" dirty="0"/>
              <a:t>出典：八丈島火山避難計画</a:t>
            </a:r>
            <a:endParaRPr lang="en-US" altLang="ja-JP" sz="1000" dirty="0"/>
          </a:p>
        </p:txBody>
      </p:sp>
      <p:sp>
        <p:nvSpPr>
          <p:cNvPr id="7" name="正方形/長方形 6">
            <a:extLst>
              <a:ext uri="{FF2B5EF4-FFF2-40B4-BE49-F238E27FC236}">
                <a16:creationId xmlns:a16="http://schemas.microsoft.com/office/drawing/2014/main" id="{17C0658D-5336-4504-9729-547D05CDBCEB}"/>
              </a:ext>
            </a:extLst>
          </p:cNvPr>
          <p:cNvSpPr/>
          <p:nvPr/>
        </p:nvSpPr>
        <p:spPr>
          <a:xfrm>
            <a:off x="0" y="2288425"/>
            <a:ext cx="4354117" cy="1641475"/>
          </a:xfrm>
          <a:prstGeom prst="rect">
            <a:avLst/>
          </a:prstGeom>
          <a:noFill/>
          <a:ln>
            <a:noFill/>
          </a:ln>
        </p:spPr>
        <p:txBody>
          <a:bodyPr wrap="square">
            <a:spAutoFit/>
          </a:bodyPr>
          <a:lstStyle/>
          <a:p>
            <a:r>
              <a:rPr lang="ja-JP" altLang="en-US" dirty="0">
                <a:latin typeface="ＭＳ Ｐゴシック 本文"/>
              </a:rPr>
              <a:t>　・噴火警報（噴火警戒レベル）</a:t>
            </a:r>
            <a:endParaRPr lang="en-US" altLang="ja-JP" dirty="0">
              <a:latin typeface="ＭＳ Ｐゴシック 本文"/>
            </a:endParaRPr>
          </a:p>
          <a:p>
            <a:endParaRPr lang="en-US" altLang="ja-JP" sz="1200" dirty="0">
              <a:latin typeface="ＭＳ Ｐゴシック 本文"/>
            </a:endParaRPr>
          </a:p>
          <a:p>
            <a:r>
              <a:rPr lang="ja-JP" altLang="en-US" dirty="0">
                <a:latin typeface="ＭＳ Ｐゴシック 本文"/>
              </a:rPr>
              <a:t>　・火口周辺規制、入山規制</a:t>
            </a:r>
            <a:endParaRPr lang="en-US" altLang="ja-JP" dirty="0">
              <a:latin typeface="ＭＳ Ｐゴシック 本文"/>
            </a:endParaRPr>
          </a:p>
          <a:p>
            <a:endParaRPr lang="en-US" altLang="ja-JP" sz="1200" dirty="0">
              <a:latin typeface="ＭＳ Ｐゴシック 本文"/>
            </a:endParaRPr>
          </a:p>
          <a:p>
            <a:r>
              <a:rPr lang="ja-JP" altLang="en-US" dirty="0">
                <a:latin typeface="ＭＳ Ｐゴシック 本文"/>
              </a:rPr>
              <a:t>　・高齢者等避難、避難指示など</a:t>
            </a:r>
            <a:endParaRPr lang="en-US" altLang="ja-JP" dirty="0">
              <a:latin typeface="ＭＳ Ｐゴシック 本文"/>
            </a:endParaRPr>
          </a:p>
          <a:p>
            <a:pPr>
              <a:lnSpc>
                <a:spcPts val="800"/>
              </a:lnSpc>
            </a:pPr>
            <a:endParaRPr lang="en-US" altLang="ja-JP" dirty="0">
              <a:latin typeface="ＭＳ Ｐゴシック 本文"/>
            </a:endParaRPr>
          </a:p>
          <a:p>
            <a:r>
              <a:rPr lang="ja-JP" altLang="en-US" sz="1600" dirty="0">
                <a:latin typeface="ＭＳ Ｐゴシック 本文"/>
              </a:rPr>
              <a:t>　</a:t>
            </a:r>
            <a:endParaRPr lang="en-US" altLang="zh-TW" dirty="0">
              <a:latin typeface="ＭＳ Ｐゴシック 本文"/>
            </a:endParaRPr>
          </a:p>
        </p:txBody>
      </p:sp>
      <p:pic>
        <p:nvPicPr>
          <p:cNvPr id="14" name="図 13">
            <a:extLst>
              <a:ext uri="{FF2B5EF4-FFF2-40B4-BE49-F238E27FC236}">
                <a16:creationId xmlns:a16="http://schemas.microsoft.com/office/drawing/2014/main" id="{D0FB45AB-EA35-47F0-B5E4-FF5B7ECA316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515874" y="4705349"/>
            <a:ext cx="2220226" cy="2047828"/>
          </a:xfrm>
          <a:prstGeom prst="rect">
            <a:avLst/>
          </a:prstGeom>
        </p:spPr>
      </p:pic>
      <p:sp>
        <p:nvSpPr>
          <p:cNvPr id="22" name="正方形/長方形 21">
            <a:extLst>
              <a:ext uri="{FF2B5EF4-FFF2-40B4-BE49-F238E27FC236}">
                <a16:creationId xmlns:a16="http://schemas.microsoft.com/office/drawing/2014/main" id="{00AE5599-157A-4271-BF0B-FBCBF853E595}"/>
              </a:ext>
            </a:extLst>
          </p:cNvPr>
          <p:cNvSpPr/>
          <p:nvPr/>
        </p:nvSpPr>
        <p:spPr>
          <a:xfrm>
            <a:off x="9525" y="1398817"/>
            <a:ext cx="4677870" cy="5354360"/>
          </a:xfrm>
          <a:prstGeom prst="rect">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 name="図 15">
            <a:extLst>
              <a:ext uri="{FF2B5EF4-FFF2-40B4-BE49-F238E27FC236}">
                <a16:creationId xmlns:a16="http://schemas.microsoft.com/office/drawing/2014/main" id="{C7144212-E564-4166-A22F-8B631017EBB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51168" y="5384629"/>
            <a:ext cx="1854863" cy="1303042"/>
          </a:xfrm>
          <a:prstGeom prst="rect">
            <a:avLst/>
          </a:prstGeom>
        </p:spPr>
      </p:pic>
      <p:sp>
        <p:nvSpPr>
          <p:cNvPr id="23" name="正方形/長方形 22">
            <a:extLst>
              <a:ext uri="{FF2B5EF4-FFF2-40B4-BE49-F238E27FC236}">
                <a16:creationId xmlns:a16="http://schemas.microsoft.com/office/drawing/2014/main" id="{1B591960-EE95-4383-8D13-AFF80383D1B8}"/>
              </a:ext>
            </a:extLst>
          </p:cNvPr>
          <p:cNvSpPr/>
          <p:nvPr/>
        </p:nvSpPr>
        <p:spPr>
          <a:xfrm>
            <a:off x="4865079" y="1398817"/>
            <a:ext cx="5023128" cy="5354360"/>
          </a:xfrm>
          <a:prstGeom prst="rect">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フリーフォーム: 図形 17">
            <a:extLst>
              <a:ext uri="{FF2B5EF4-FFF2-40B4-BE49-F238E27FC236}">
                <a16:creationId xmlns:a16="http://schemas.microsoft.com/office/drawing/2014/main" id="{0D76069F-946B-4C1A-A6F4-4025A4FA9A9E}"/>
              </a:ext>
            </a:extLst>
          </p:cNvPr>
          <p:cNvSpPr/>
          <p:nvPr/>
        </p:nvSpPr>
        <p:spPr>
          <a:xfrm>
            <a:off x="3444536" y="5255581"/>
            <a:ext cx="195309" cy="248574"/>
          </a:xfrm>
          <a:custGeom>
            <a:avLst/>
            <a:gdLst>
              <a:gd name="connsiteX0" fmla="*/ 0 w 195309"/>
              <a:gd name="connsiteY0" fmla="*/ 26633 h 248574"/>
              <a:gd name="connsiteX1" fmla="*/ 88777 w 195309"/>
              <a:gd name="connsiteY1" fmla="*/ 248574 h 248574"/>
              <a:gd name="connsiteX2" fmla="*/ 195309 w 195309"/>
              <a:gd name="connsiteY2" fmla="*/ 248574 h 248574"/>
              <a:gd name="connsiteX3" fmla="*/ 124287 w 195309"/>
              <a:gd name="connsiteY3" fmla="*/ 0 h 248574"/>
              <a:gd name="connsiteX4" fmla="*/ 0 w 195309"/>
              <a:gd name="connsiteY4" fmla="*/ 26633 h 2485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309" h="248574">
                <a:moveTo>
                  <a:pt x="0" y="26633"/>
                </a:moveTo>
                <a:lnTo>
                  <a:pt x="88777" y="248574"/>
                </a:lnTo>
                <a:lnTo>
                  <a:pt x="195309" y="248574"/>
                </a:lnTo>
                <a:lnTo>
                  <a:pt x="124287" y="0"/>
                </a:lnTo>
                <a:lnTo>
                  <a:pt x="0" y="26633"/>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a:extLst>
              <a:ext uri="{FF2B5EF4-FFF2-40B4-BE49-F238E27FC236}">
                <a16:creationId xmlns:a16="http://schemas.microsoft.com/office/drawing/2014/main" id="{90BB60FF-B0A5-4982-95F8-890520FB9E0C}"/>
              </a:ext>
            </a:extLst>
          </p:cNvPr>
          <p:cNvSpPr txBox="1"/>
          <p:nvPr/>
        </p:nvSpPr>
        <p:spPr>
          <a:xfrm rot="20612012">
            <a:off x="3476125" y="5292355"/>
            <a:ext cx="226629" cy="458582"/>
          </a:xfrm>
          <a:prstGeom prst="rect">
            <a:avLst/>
          </a:prstGeom>
          <a:noFill/>
        </p:spPr>
        <p:txBody>
          <a:bodyPr wrap="square" lIns="0" tIns="0" rIns="0" bIns="0" rtlCol="0">
            <a:noAutofit/>
          </a:bodyPr>
          <a:lstStyle/>
          <a:p>
            <a:pPr algn="ctr"/>
            <a:r>
              <a:rPr kumimoji="1" lang="ja-JP" altLang="en-US" sz="600" b="1">
                <a:ea typeface="ＤＦ平成ゴシック体W5" panose="02010609000101010101" pitchFamily="1" charset="-128"/>
              </a:rPr>
              <a:t>噴火警報</a:t>
            </a:r>
          </a:p>
        </p:txBody>
      </p:sp>
      <p:sp>
        <p:nvSpPr>
          <p:cNvPr id="26" name="テキスト ボックス 25">
            <a:extLst>
              <a:ext uri="{FF2B5EF4-FFF2-40B4-BE49-F238E27FC236}">
                <a16:creationId xmlns:a16="http://schemas.microsoft.com/office/drawing/2014/main" id="{1B079F78-181F-4062-9251-7AD11F0F5BBD}"/>
              </a:ext>
            </a:extLst>
          </p:cNvPr>
          <p:cNvSpPr txBox="1"/>
          <p:nvPr/>
        </p:nvSpPr>
        <p:spPr>
          <a:xfrm>
            <a:off x="7235306" y="100859"/>
            <a:ext cx="2560078" cy="369332"/>
          </a:xfrm>
          <a:prstGeom prst="rect">
            <a:avLst/>
          </a:prstGeom>
          <a:solidFill>
            <a:srgbClr val="FFFF00"/>
          </a:solidFill>
        </p:spPr>
        <p:txBody>
          <a:bodyPr wrap="square" rtlCol="0">
            <a:spAutoFit/>
          </a:bodyPr>
          <a:lstStyle/>
          <a:p>
            <a:pPr algn="ctr"/>
            <a:r>
              <a:rPr lang="ja-JP" altLang="en-US"/>
              <a:t>当該火山版に要変更</a:t>
            </a:r>
            <a:endParaRPr lang="ja-JP" altLang="ja-JP"/>
          </a:p>
        </p:txBody>
      </p:sp>
      <p:pic>
        <p:nvPicPr>
          <p:cNvPr id="19" name="図 18">
            <a:extLst>
              <a:ext uri="{FF2B5EF4-FFF2-40B4-BE49-F238E27FC236}">
                <a16:creationId xmlns:a16="http://schemas.microsoft.com/office/drawing/2014/main" id="{57B34E7D-8AE5-4B83-99A0-8AD1B23753B8}"/>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42924" y="3891272"/>
            <a:ext cx="2570604" cy="1469124"/>
          </a:xfrm>
          <a:prstGeom prst="rect">
            <a:avLst/>
          </a:prstGeom>
        </p:spPr>
      </p:pic>
      <p:grpSp>
        <p:nvGrpSpPr>
          <p:cNvPr id="15" name="グループ化 14">
            <a:extLst>
              <a:ext uri="{FF2B5EF4-FFF2-40B4-BE49-F238E27FC236}">
                <a16:creationId xmlns:a16="http://schemas.microsoft.com/office/drawing/2014/main" id="{21D78030-657A-4EE0-A651-878156A0E32B}"/>
              </a:ext>
            </a:extLst>
          </p:cNvPr>
          <p:cNvGrpSpPr/>
          <p:nvPr/>
        </p:nvGrpSpPr>
        <p:grpSpPr>
          <a:xfrm>
            <a:off x="6979571" y="1504700"/>
            <a:ext cx="2132640" cy="1361088"/>
            <a:chOff x="7647786" y="1890628"/>
            <a:chExt cx="2132640" cy="1361088"/>
          </a:xfrm>
        </p:grpSpPr>
        <p:sp>
          <p:nvSpPr>
            <p:cNvPr id="28" name="正方形/長方形 27">
              <a:extLst>
                <a:ext uri="{FF2B5EF4-FFF2-40B4-BE49-F238E27FC236}">
                  <a16:creationId xmlns:a16="http://schemas.microsoft.com/office/drawing/2014/main" id="{AF35B2E8-C0FB-4B7A-A62B-167D98D0A6D2}"/>
                </a:ext>
              </a:extLst>
            </p:cNvPr>
            <p:cNvSpPr/>
            <p:nvPr/>
          </p:nvSpPr>
          <p:spPr>
            <a:xfrm>
              <a:off x="7647786" y="1890628"/>
              <a:ext cx="2132640" cy="1138773"/>
            </a:xfrm>
            <a:prstGeom prst="rect">
              <a:avLst/>
            </a:prstGeom>
            <a:solidFill>
              <a:schemeClr val="accent4">
                <a:lumMod val="20000"/>
                <a:lumOff val="80000"/>
              </a:schemeClr>
            </a:solidFill>
            <a:ln w="12700">
              <a:solidFill>
                <a:srgbClr val="FF0000"/>
              </a:solidFill>
            </a:ln>
          </p:spPr>
          <p:txBody>
            <a:bodyPr wrap="square">
              <a:spAutoFit/>
            </a:bodyPr>
            <a:lstStyle/>
            <a:p>
              <a:pPr algn="ctr"/>
              <a:r>
                <a:rPr lang="ja-JP" altLang="en-US" sz="1600">
                  <a:solidFill>
                    <a:srgbClr val="FF0000"/>
                  </a:solidFill>
                  <a:latin typeface="ＭＳ Ｐゴシック 本文"/>
                </a:rPr>
                <a:t>整理イメージ</a:t>
              </a:r>
              <a:endParaRPr lang="en-US" altLang="ja-JP" sz="1600">
                <a:solidFill>
                  <a:srgbClr val="FF0000"/>
                </a:solidFill>
                <a:latin typeface="ＭＳ Ｐゴシック 本文"/>
              </a:endParaRPr>
            </a:p>
            <a:p>
              <a:r>
                <a:rPr lang="ja-JP" altLang="en-US" sz="1200">
                  <a:solidFill>
                    <a:srgbClr val="FF0000"/>
                  </a:solidFill>
                  <a:latin typeface="ＭＳ Ｐゴシック 本文"/>
                </a:rPr>
                <a:t>避難促進施設に市町村から</a:t>
              </a:r>
              <a:endParaRPr lang="en-US" altLang="ja-JP" sz="1200">
                <a:solidFill>
                  <a:srgbClr val="FF0000"/>
                </a:solidFill>
                <a:latin typeface="ＭＳ Ｐゴシック 本文"/>
              </a:endParaRPr>
            </a:p>
            <a:p>
              <a:r>
                <a:rPr lang="ja-JP" altLang="en-US" sz="1200">
                  <a:solidFill>
                    <a:srgbClr val="FF0000"/>
                  </a:solidFill>
                  <a:latin typeface="ＭＳ Ｐゴシック 本文"/>
                </a:rPr>
                <a:t>どのような手段で左記の情報を伝える計画になっているかを記載</a:t>
              </a:r>
              <a:r>
                <a:rPr lang="ja-JP" altLang="en-US" sz="1600">
                  <a:solidFill>
                    <a:srgbClr val="FF0000"/>
                  </a:solidFill>
                  <a:latin typeface="ＭＳ Ｐゴシック 本文"/>
                </a:rPr>
                <a:t>　</a:t>
              </a:r>
              <a:endParaRPr lang="en-US" altLang="zh-TW" sz="1600">
                <a:solidFill>
                  <a:srgbClr val="FF0000"/>
                </a:solidFill>
                <a:latin typeface="ＭＳ Ｐゴシック 本文"/>
              </a:endParaRPr>
            </a:p>
          </p:txBody>
        </p:sp>
        <p:sp>
          <p:nvSpPr>
            <p:cNvPr id="12" name="矢印: 下 11">
              <a:extLst>
                <a:ext uri="{FF2B5EF4-FFF2-40B4-BE49-F238E27FC236}">
                  <a16:creationId xmlns:a16="http://schemas.microsoft.com/office/drawing/2014/main" id="{940028BD-F4D5-420F-B32F-FFCF93190B86}"/>
                </a:ext>
              </a:extLst>
            </p:cNvPr>
            <p:cNvSpPr/>
            <p:nvPr/>
          </p:nvSpPr>
          <p:spPr>
            <a:xfrm>
              <a:off x="8590278" y="3029401"/>
              <a:ext cx="247655" cy="222315"/>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0" name="正方形/長方形 9"/>
          <p:cNvSpPr/>
          <p:nvPr/>
        </p:nvSpPr>
        <p:spPr>
          <a:xfrm>
            <a:off x="5711825" y="2787162"/>
            <a:ext cx="1847134" cy="668215"/>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7658768" y="2918010"/>
            <a:ext cx="877163" cy="230832"/>
          </a:xfrm>
          <a:prstGeom prst="rect">
            <a:avLst/>
          </a:prstGeom>
          <a:noFill/>
        </p:spPr>
        <p:txBody>
          <a:bodyPr wrap="none" rtlCol="0">
            <a:spAutoFit/>
          </a:bodyPr>
          <a:lstStyle/>
          <a:p>
            <a:r>
              <a:rPr kumimoji="1" lang="ja-JP" altLang="en-US" sz="900"/>
              <a:t>避難促進施設</a:t>
            </a:r>
          </a:p>
        </p:txBody>
      </p:sp>
      <p:cxnSp>
        <p:nvCxnSpPr>
          <p:cNvPr id="25" name="直線コネクタ 24"/>
          <p:cNvCxnSpPr/>
          <p:nvPr/>
        </p:nvCxnSpPr>
        <p:spPr>
          <a:xfrm>
            <a:off x="8474075" y="3025775"/>
            <a:ext cx="171450" cy="635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線矢印コネクタ 28"/>
          <p:cNvCxnSpPr/>
          <p:nvPr/>
        </p:nvCxnSpPr>
        <p:spPr>
          <a:xfrm>
            <a:off x="8635740" y="3024166"/>
            <a:ext cx="0" cy="12336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5" name="テキスト ボックス 34"/>
          <p:cNvSpPr txBox="1"/>
          <p:nvPr/>
        </p:nvSpPr>
        <p:spPr>
          <a:xfrm>
            <a:off x="5219877" y="4414954"/>
            <a:ext cx="4504922" cy="1247343"/>
          </a:xfrm>
          <a:prstGeom prst="rect">
            <a:avLst/>
          </a:prstGeom>
          <a:solidFill>
            <a:schemeClr val="bg1"/>
          </a:solidFill>
          <a:ln w="19050">
            <a:solidFill>
              <a:srgbClr val="FF0000"/>
            </a:solidFill>
            <a:prstDash val="dash"/>
          </a:ln>
        </p:spPr>
        <p:txBody>
          <a:bodyPr wrap="square" rtlCol="0">
            <a:spAutoFit/>
          </a:bodyPr>
          <a:lstStyle/>
          <a:p>
            <a:r>
              <a:rPr kumimoji="1" lang="ja-JP" altLang="en-US" dirty="0"/>
              <a:t>〇防災行政無線（屋外拡声器・戸別受信機）</a:t>
            </a:r>
            <a:endParaRPr kumimoji="1" lang="en-US" altLang="ja-JP" dirty="0"/>
          </a:p>
          <a:p>
            <a:r>
              <a:rPr lang="ja-JP" altLang="en-US" dirty="0"/>
              <a:t>〇緊急速報メール</a:t>
            </a:r>
            <a:endParaRPr lang="en-US" altLang="ja-JP" dirty="0"/>
          </a:p>
          <a:p>
            <a:r>
              <a:rPr kumimoji="1" lang="ja-JP" altLang="en-US" dirty="0"/>
              <a:t>〇広報車による巡回</a:t>
            </a:r>
            <a:endParaRPr kumimoji="1" lang="en-US" altLang="ja-JP" dirty="0"/>
          </a:p>
          <a:p>
            <a:r>
              <a:rPr lang="ja-JP" altLang="en-US" dirty="0"/>
              <a:t>〇電話（携帯電話）</a:t>
            </a:r>
            <a:endParaRPr lang="en-US" altLang="ja-JP" dirty="0"/>
          </a:p>
        </p:txBody>
      </p:sp>
      <p:cxnSp>
        <p:nvCxnSpPr>
          <p:cNvPr id="37" name="直線コネクタ 36"/>
          <p:cNvCxnSpPr/>
          <p:nvPr/>
        </p:nvCxnSpPr>
        <p:spPr>
          <a:xfrm flipH="1">
            <a:off x="5219877" y="3445987"/>
            <a:ext cx="491948" cy="968967"/>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a:off x="7558959" y="3455377"/>
            <a:ext cx="2165840" cy="95827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a:extLst>
              <a:ext uri="{FF2B5EF4-FFF2-40B4-BE49-F238E27FC236}">
                <a16:creationId xmlns:a16="http://schemas.microsoft.com/office/drawing/2014/main" id="{FB8EAE1E-2135-496F-8085-0F87F0A27361}"/>
              </a:ext>
            </a:extLst>
          </p:cNvPr>
          <p:cNvSpPr>
            <a:spLocks noGrp="1"/>
          </p:cNvSpPr>
          <p:nvPr>
            <p:ph type="sldNum" sz="quarter" idx="12"/>
          </p:nvPr>
        </p:nvSpPr>
        <p:spPr/>
        <p:txBody>
          <a:bodyPr/>
          <a:lstStyle/>
          <a:p>
            <a:r>
              <a:rPr kumimoji="1" lang="en-US" altLang="ja-JP" dirty="0"/>
              <a:t>22</a:t>
            </a:r>
            <a:endParaRPr kumimoji="1" lang="ja-JP" altLang="en-US" dirty="0"/>
          </a:p>
        </p:txBody>
      </p:sp>
    </p:spTree>
    <p:extLst>
      <p:ext uri="{BB962C8B-B14F-4D97-AF65-F5344CB8AC3E}">
        <p14:creationId xmlns:p14="http://schemas.microsoft.com/office/powerpoint/2010/main" val="11987483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 10">
            <a:extLst>
              <a:ext uri="{FF2B5EF4-FFF2-40B4-BE49-F238E27FC236}">
                <a16:creationId xmlns:a16="http://schemas.microsoft.com/office/drawing/2014/main" id="{D8289C71-8E73-4926-A527-63F8AF317504}"/>
              </a:ext>
            </a:extLst>
          </p:cNvPr>
          <p:cNvGraphicFramePr>
            <a:graphicFrameLocks noGrp="1"/>
          </p:cNvGraphicFramePr>
          <p:nvPr/>
        </p:nvGraphicFramePr>
        <p:xfrm>
          <a:off x="739140" y="1383762"/>
          <a:ext cx="8423910" cy="5222777"/>
        </p:xfrm>
        <a:graphic>
          <a:graphicData uri="http://schemas.openxmlformats.org/drawingml/2006/table">
            <a:tbl>
              <a:tblPr firstRow="1" bandRow="1">
                <a:tableStyleId>{5C22544A-7EE6-4342-B048-85BDC9FD1C3A}</a:tableStyleId>
              </a:tblPr>
              <a:tblGrid>
                <a:gridCol w="2373630">
                  <a:extLst>
                    <a:ext uri="{9D8B030D-6E8A-4147-A177-3AD203B41FA5}">
                      <a16:colId xmlns:a16="http://schemas.microsoft.com/office/drawing/2014/main" val="2643708851"/>
                    </a:ext>
                  </a:extLst>
                </a:gridCol>
                <a:gridCol w="6050280">
                  <a:extLst>
                    <a:ext uri="{9D8B030D-6E8A-4147-A177-3AD203B41FA5}">
                      <a16:colId xmlns:a16="http://schemas.microsoft.com/office/drawing/2014/main" val="1542746793"/>
                    </a:ext>
                  </a:extLst>
                </a:gridCol>
              </a:tblGrid>
              <a:tr h="421417">
                <a:tc>
                  <a:txBody>
                    <a:bodyPr/>
                    <a:lstStyle/>
                    <a:p>
                      <a:pPr algn="ctr"/>
                      <a:r>
                        <a:rPr kumimoji="1" lang="ja-JP" altLang="en-US" sz="1600" dirty="0">
                          <a:solidFill>
                            <a:sysClr val="windowText" lastClr="000000"/>
                          </a:solidFill>
                          <a:latin typeface="Meiryo UI" panose="020B0604030504040204" pitchFamily="50" charset="-128"/>
                          <a:ea typeface="Meiryo UI" panose="020B0604030504040204" pitchFamily="50" charset="-128"/>
                        </a:rPr>
                        <a:t>種　　類</a:t>
                      </a:r>
                    </a:p>
                  </a:txBody>
                  <a:tcPr marL="72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ja-JP" altLang="en-US" sz="1600" dirty="0">
                          <a:solidFill>
                            <a:sysClr val="windowText" lastClr="000000"/>
                          </a:solidFill>
                          <a:latin typeface="Meiryo UI" panose="020B0604030504040204" pitchFamily="50" charset="-128"/>
                          <a:ea typeface="Meiryo UI" panose="020B0604030504040204" pitchFamily="50" charset="-128"/>
                        </a:rPr>
                        <a:t>概　　要</a:t>
                      </a:r>
                    </a:p>
                  </a:txBody>
                  <a:tcPr marL="72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424922273"/>
                  </a:ext>
                </a:extLst>
              </a:tr>
              <a:tr h="720204">
                <a:tc rowSpan="2">
                  <a:txBody>
                    <a:bodyPr/>
                    <a:lstStyle/>
                    <a:p>
                      <a:r>
                        <a:rPr kumimoji="1" lang="ja-JP" altLang="en-US" sz="1600" b="1" dirty="0">
                          <a:solidFill>
                            <a:srgbClr val="0000FF"/>
                          </a:solidFill>
                          <a:latin typeface="Meiryo UI" panose="020B0604030504040204" pitchFamily="50" charset="-128"/>
                          <a:ea typeface="Meiryo UI" panose="020B0604030504040204" pitchFamily="50" charset="-128"/>
                        </a:rPr>
                        <a:t>噴火警報、噴火予報</a:t>
                      </a:r>
                    </a:p>
                  </a:txBody>
                  <a:tcPr marL="72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400" b="1" dirty="0">
                          <a:solidFill>
                            <a:sysClr val="windowText" lastClr="000000"/>
                          </a:solidFill>
                          <a:latin typeface="Meiryo UI" panose="020B0604030504040204" pitchFamily="50" charset="-128"/>
                          <a:ea typeface="Meiryo UI" panose="020B0604030504040204" pitchFamily="50" charset="-128"/>
                        </a:rPr>
                        <a:t>噴火警報は、噴火に伴って、</a:t>
                      </a:r>
                      <a:r>
                        <a:rPr kumimoji="1" lang="ja-JP" altLang="en-US" sz="1400" b="1" dirty="0">
                          <a:solidFill>
                            <a:srgbClr val="FF0000"/>
                          </a:solidFill>
                          <a:latin typeface="Meiryo UI" panose="020B0604030504040204" pitchFamily="50" charset="-128"/>
                          <a:ea typeface="Meiryo UI" panose="020B0604030504040204" pitchFamily="50" charset="-128"/>
                        </a:rPr>
                        <a:t>生命に危険を及ぼす火山現象の発生が予想される場合やその危険が及ぶ範囲の拡大が予想される場合</a:t>
                      </a:r>
                      <a:r>
                        <a:rPr kumimoji="1" lang="ja-JP" altLang="en-US" sz="1400" b="1" dirty="0">
                          <a:solidFill>
                            <a:sysClr val="windowText" lastClr="000000"/>
                          </a:solidFill>
                          <a:latin typeface="Meiryo UI" panose="020B0604030504040204" pitchFamily="50" charset="-128"/>
                          <a:ea typeface="Meiryo UI" panose="020B0604030504040204" pitchFamily="50" charset="-128"/>
                        </a:rPr>
                        <a:t>に「警戒が必要な範囲（生命に危険を及ぼす範囲）」等を明示して発表される</a:t>
                      </a:r>
                    </a:p>
                  </a:txBody>
                  <a:tcPr marL="144000" marR="144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83128023"/>
                  </a:ext>
                </a:extLst>
              </a:tr>
              <a:tr h="480136">
                <a:tc vMerge="1">
                  <a:txBody>
                    <a:bodyPr/>
                    <a:lstStyle/>
                    <a:p>
                      <a:endParaRPr kumimoji="1" lang="ja-JP" altLang="en-US" sz="1400" b="1" dirty="0">
                        <a:solidFill>
                          <a:srgbClr val="0000FF"/>
                        </a:solidFill>
                        <a:latin typeface="Meiryo UI" panose="020B0604030504040204" pitchFamily="50" charset="-128"/>
                        <a:ea typeface="Meiryo UI" panose="020B0604030504040204" pitchFamily="50" charset="-128"/>
                      </a:endParaRPr>
                    </a:p>
                  </a:txBody>
                  <a:tcPr marL="72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400" b="1" dirty="0">
                          <a:solidFill>
                            <a:sysClr val="windowText" lastClr="000000"/>
                          </a:solidFill>
                          <a:latin typeface="Meiryo UI" panose="020B0604030504040204" pitchFamily="50" charset="-128"/>
                          <a:ea typeface="Meiryo UI" panose="020B0604030504040204" pitchFamily="50" charset="-128"/>
                        </a:rPr>
                        <a:t>噴火予報は、火山活動の状況が静穏である場合、あるいは火山活動の状況が噴火警報には及ばない程度と予想される場合に発表される</a:t>
                      </a:r>
                    </a:p>
                  </a:txBody>
                  <a:tcPr marL="144000" marR="144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87687065"/>
                  </a:ext>
                </a:extLst>
              </a:tr>
              <a:tr h="480136">
                <a:tc>
                  <a:txBody>
                    <a:bodyPr/>
                    <a:lstStyle/>
                    <a:p>
                      <a:r>
                        <a:rPr kumimoji="1" lang="ja-JP" altLang="en-US" sz="1600" b="1" dirty="0">
                          <a:solidFill>
                            <a:srgbClr val="0000FF"/>
                          </a:solidFill>
                          <a:latin typeface="Meiryo UI" panose="020B0604030504040204" pitchFamily="50" charset="-128"/>
                          <a:ea typeface="Meiryo UI" panose="020B0604030504040204" pitchFamily="50" charset="-128"/>
                        </a:rPr>
                        <a:t>噴火速報</a:t>
                      </a:r>
                    </a:p>
                  </a:txBody>
                  <a:tcPr marL="72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400" b="1" dirty="0">
                          <a:solidFill>
                            <a:sysClr val="windowText" lastClr="000000"/>
                          </a:solidFill>
                          <a:latin typeface="Meiryo UI" panose="020B0604030504040204" pitchFamily="50" charset="-128"/>
                          <a:ea typeface="Meiryo UI" panose="020B0604030504040204" pitchFamily="50" charset="-128"/>
                        </a:rPr>
                        <a:t>登山者や周辺の住民に対して、</a:t>
                      </a:r>
                      <a:r>
                        <a:rPr kumimoji="1" lang="ja-JP" altLang="en-US" sz="1400" b="1" dirty="0">
                          <a:solidFill>
                            <a:srgbClr val="FF0000"/>
                          </a:solidFill>
                          <a:latin typeface="Meiryo UI" panose="020B0604030504040204" pitchFamily="50" charset="-128"/>
                          <a:ea typeface="Meiryo UI" panose="020B0604030504040204" pitchFamily="50" charset="-128"/>
                        </a:rPr>
                        <a:t>火山が噴火したことを端的にいち早く伝え、身を守る行動をよっていただく</a:t>
                      </a:r>
                      <a:r>
                        <a:rPr kumimoji="1" lang="ja-JP" altLang="en-US" sz="1400" b="1" dirty="0">
                          <a:solidFill>
                            <a:sysClr val="windowText" lastClr="000000"/>
                          </a:solidFill>
                          <a:latin typeface="Meiryo UI" panose="020B0604030504040204" pitchFamily="50" charset="-128"/>
                          <a:ea typeface="Meiryo UI" panose="020B0604030504040204" pitchFamily="50" charset="-128"/>
                        </a:rPr>
                        <a:t>ために発表される情報</a:t>
                      </a:r>
                    </a:p>
                  </a:txBody>
                  <a:tcPr marL="144000" marR="144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41485794"/>
                  </a:ext>
                </a:extLst>
              </a:tr>
              <a:tr h="960272">
                <a:tc>
                  <a:txBody>
                    <a:bodyPr/>
                    <a:lstStyle/>
                    <a:p>
                      <a:r>
                        <a:rPr kumimoji="1" lang="ja-JP" altLang="en-US" sz="1600" b="1" dirty="0">
                          <a:solidFill>
                            <a:srgbClr val="0000FF"/>
                          </a:solidFill>
                          <a:latin typeface="Meiryo UI" panose="020B0604030504040204" pitchFamily="50" charset="-128"/>
                          <a:ea typeface="Meiryo UI" panose="020B0604030504040204" pitchFamily="50" charset="-128"/>
                        </a:rPr>
                        <a:t>火山の状況に関する</a:t>
                      </a:r>
                      <a:endParaRPr kumimoji="1" lang="en-US" altLang="ja-JP" sz="1600" b="1" dirty="0">
                        <a:solidFill>
                          <a:srgbClr val="0000FF"/>
                        </a:solidFill>
                        <a:latin typeface="Meiryo UI" panose="020B0604030504040204" pitchFamily="50" charset="-128"/>
                        <a:ea typeface="Meiryo UI" panose="020B0604030504040204" pitchFamily="50" charset="-128"/>
                      </a:endParaRPr>
                    </a:p>
                    <a:p>
                      <a:r>
                        <a:rPr kumimoji="1" lang="ja-JP" altLang="en-US" sz="1600" b="1" dirty="0">
                          <a:solidFill>
                            <a:srgbClr val="0000FF"/>
                          </a:solidFill>
                          <a:latin typeface="Meiryo UI" panose="020B0604030504040204" pitchFamily="50" charset="-128"/>
                          <a:ea typeface="Meiryo UI" panose="020B0604030504040204" pitchFamily="50" charset="-128"/>
                        </a:rPr>
                        <a:t>解説情報（臨時）</a:t>
                      </a:r>
                    </a:p>
                  </a:txBody>
                  <a:tcPr marL="72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b="1" dirty="0">
                          <a:latin typeface="Meiryo UI" panose="020B0604030504040204" pitchFamily="50" charset="-128"/>
                          <a:ea typeface="Meiryo UI" panose="020B0604030504040204" pitchFamily="50" charset="-128"/>
                        </a:rPr>
                        <a:t>噴火警戒レベルの引上げ基準に現状達していない、または警戒が必要な範囲を拡大する状況ではないものの、</a:t>
                      </a:r>
                      <a:r>
                        <a:rPr lang="ja-JP" altLang="en-US" sz="1400" b="1" dirty="0">
                          <a:solidFill>
                            <a:srgbClr val="FF0000"/>
                          </a:solidFill>
                          <a:latin typeface="Meiryo UI" panose="020B0604030504040204" pitchFamily="50" charset="-128"/>
                          <a:ea typeface="Meiryo UI" panose="020B0604030504040204" pitchFamily="50" charset="-128"/>
                        </a:rPr>
                        <a:t>今後の活動の推移によってはこれらの可能性があると判断した場合、または判断に迷う場合</a:t>
                      </a:r>
                      <a:r>
                        <a:rPr lang="ja-JP" altLang="en-US" sz="1400" b="1" dirty="0">
                          <a:latin typeface="Meiryo UI" panose="020B0604030504040204" pitchFamily="50" charset="-128"/>
                          <a:ea typeface="Meiryo UI" panose="020B0604030504040204" pitchFamily="50" charset="-128"/>
                        </a:rPr>
                        <a:t>に、火山活動の状況や防災上警戒・注意すべき事項等を伝えるために発表される情報</a:t>
                      </a:r>
                      <a:endParaRPr kumimoji="1" lang="ja-JP" altLang="en-US" sz="1400" b="1" dirty="0">
                        <a:latin typeface="Meiryo UI" panose="020B0604030504040204" pitchFamily="50" charset="-128"/>
                        <a:ea typeface="Meiryo UI" panose="020B0604030504040204" pitchFamily="50" charset="-128"/>
                      </a:endParaRPr>
                    </a:p>
                  </a:txBody>
                  <a:tcPr marL="144000" marR="144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75292430"/>
                  </a:ext>
                </a:extLst>
              </a:tr>
              <a:tr h="720204">
                <a:tc>
                  <a:txBody>
                    <a:bodyPr/>
                    <a:lstStyle/>
                    <a:p>
                      <a:r>
                        <a:rPr kumimoji="1" lang="ja-JP" altLang="en-US" sz="1600" b="1" dirty="0">
                          <a:solidFill>
                            <a:srgbClr val="0000FF"/>
                          </a:solidFill>
                          <a:latin typeface="Meiryo UI" panose="020B0604030504040204" pitchFamily="50" charset="-128"/>
                          <a:ea typeface="Meiryo UI" panose="020B0604030504040204" pitchFamily="50" charset="-128"/>
                        </a:rPr>
                        <a:t>火山の状況に関する</a:t>
                      </a:r>
                      <a:endParaRPr kumimoji="1" lang="en-US" altLang="ja-JP" sz="1600" b="1" dirty="0">
                        <a:solidFill>
                          <a:srgbClr val="0000FF"/>
                        </a:solidFill>
                        <a:latin typeface="Meiryo UI" panose="020B0604030504040204" pitchFamily="50" charset="-128"/>
                        <a:ea typeface="Meiryo UI" panose="020B0604030504040204" pitchFamily="50" charset="-128"/>
                      </a:endParaRPr>
                    </a:p>
                    <a:p>
                      <a:r>
                        <a:rPr kumimoji="1" lang="ja-JP" altLang="en-US" sz="1600" b="1" dirty="0">
                          <a:solidFill>
                            <a:srgbClr val="0000FF"/>
                          </a:solidFill>
                          <a:latin typeface="Meiryo UI" panose="020B0604030504040204" pitchFamily="50" charset="-128"/>
                          <a:ea typeface="Meiryo UI" panose="020B0604030504040204" pitchFamily="50" charset="-128"/>
                        </a:rPr>
                        <a:t>解説情報</a:t>
                      </a:r>
                    </a:p>
                  </a:txBody>
                  <a:tcPr marL="72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b="1" dirty="0">
                          <a:latin typeface="Meiryo UI" panose="020B0604030504040204" pitchFamily="50" charset="-128"/>
                          <a:ea typeface="Meiryo UI" panose="020B0604030504040204" pitchFamily="50" charset="-128"/>
                        </a:rPr>
                        <a:t>現時点では、噴火警戒レベルを引き上げる、または警戒が必要な範囲を拡大する可能性は低いものの、</a:t>
                      </a:r>
                      <a:r>
                        <a:rPr lang="ja-JP" altLang="en-US" sz="1400" b="1" dirty="0">
                          <a:solidFill>
                            <a:schemeClr val="tx1"/>
                          </a:solidFill>
                          <a:latin typeface="Meiryo UI" panose="020B0604030504040204" pitchFamily="50" charset="-128"/>
                          <a:ea typeface="Meiryo UI" panose="020B0604030504040204" pitchFamily="50" charset="-128"/>
                        </a:rPr>
                        <a:t>火山活動に変化がみられるなど、火山活動の状況を伝える必要があると判断した場合に</a:t>
                      </a:r>
                      <a:r>
                        <a:rPr lang="ja-JP" altLang="en-US" sz="1400" b="1" dirty="0">
                          <a:latin typeface="Meiryo UI" panose="020B0604030504040204" pitchFamily="50" charset="-128"/>
                          <a:ea typeface="Meiryo UI" panose="020B0604030504040204" pitchFamily="50" charset="-128"/>
                        </a:rPr>
                        <a:t>、適時発表される情報</a:t>
                      </a:r>
                      <a:endParaRPr kumimoji="1" lang="ja-JP" altLang="en-US" sz="1400" b="1" dirty="0">
                        <a:latin typeface="Meiryo UI" panose="020B0604030504040204" pitchFamily="50" charset="-128"/>
                        <a:ea typeface="Meiryo UI" panose="020B0604030504040204" pitchFamily="50" charset="-128"/>
                      </a:endParaRPr>
                    </a:p>
                  </a:txBody>
                  <a:tcPr marL="144000" marR="144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41903551"/>
                  </a:ext>
                </a:extLst>
              </a:tr>
              <a:tr h="480136">
                <a:tc>
                  <a:txBody>
                    <a:bodyPr/>
                    <a:lstStyle/>
                    <a:p>
                      <a:r>
                        <a:rPr kumimoji="1" lang="ja-JP" altLang="en-US" sz="1600" b="1" dirty="0">
                          <a:solidFill>
                            <a:srgbClr val="0000FF"/>
                          </a:solidFill>
                          <a:latin typeface="Meiryo UI" panose="020B0604030504040204" pitchFamily="50" charset="-128"/>
                          <a:ea typeface="Meiryo UI" panose="020B0604030504040204" pitchFamily="50" charset="-128"/>
                        </a:rPr>
                        <a:t>火山活動解説資料</a:t>
                      </a:r>
                    </a:p>
                  </a:txBody>
                  <a:tcPr marL="72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400" b="1" dirty="0">
                          <a:solidFill>
                            <a:sysClr val="windowText" lastClr="000000"/>
                          </a:solidFill>
                          <a:latin typeface="Meiryo UI" panose="020B0604030504040204" pitchFamily="50" charset="-128"/>
                          <a:ea typeface="Meiryo UI" panose="020B0604030504040204" pitchFamily="50" charset="-128"/>
                        </a:rPr>
                        <a:t>写真や図表等を用いて、火山活動の状況や防災上警戒・注意すべき事項等について解説するため、随時及び定期的に発表される資料</a:t>
                      </a:r>
                    </a:p>
                  </a:txBody>
                  <a:tcPr marL="144000" marR="144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22686278"/>
                  </a:ext>
                </a:extLst>
              </a:tr>
              <a:tr h="480136">
                <a:tc>
                  <a:txBody>
                    <a:bodyPr/>
                    <a:lstStyle/>
                    <a:p>
                      <a:r>
                        <a:rPr kumimoji="1" lang="ja-JP" altLang="en-US" sz="1600" b="1" dirty="0">
                          <a:solidFill>
                            <a:srgbClr val="0000FF"/>
                          </a:solidFill>
                          <a:latin typeface="Meiryo UI" panose="020B0604030504040204" pitchFamily="50" charset="-128"/>
                          <a:ea typeface="Meiryo UI" panose="020B0604030504040204" pitchFamily="50" charset="-128"/>
                        </a:rPr>
                        <a:t>噴火に関する火山観測報</a:t>
                      </a:r>
                    </a:p>
                  </a:txBody>
                  <a:tcPr marL="72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400" b="1" dirty="0">
                          <a:solidFill>
                            <a:sysClr val="windowText" lastClr="000000"/>
                          </a:solidFill>
                          <a:latin typeface="Meiryo UI" panose="020B0604030504040204" pitchFamily="50" charset="-128"/>
                          <a:ea typeface="Meiryo UI" panose="020B0604030504040204" pitchFamily="50" charset="-128"/>
                        </a:rPr>
                        <a:t>噴火が発生したことや、噴火の発生時刻、噴煙高度等を噴火後直ちに知らせる情報</a:t>
                      </a:r>
                    </a:p>
                  </a:txBody>
                  <a:tcPr marL="144000" marR="144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80511953"/>
                  </a:ext>
                </a:extLst>
              </a:tr>
              <a:tr h="480136">
                <a:tc>
                  <a:txBody>
                    <a:bodyPr/>
                    <a:lstStyle/>
                    <a:p>
                      <a:r>
                        <a:rPr kumimoji="1" lang="ja-JP" altLang="en-US" sz="1600" b="1" dirty="0">
                          <a:solidFill>
                            <a:srgbClr val="0000FF"/>
                          </a:solidFill>
                          <a:latin typeface="Meiryo UI" panose="020B0604030504040204" pitchFamily="50" charset="-128"/>
                          <a:ea typeface="Meiryo UI" panose="020B0604030504040204" pitchFamily="50" charset="-128"/>
                        </a:rPr>
                        <a:t>降灰予報</a:t>
                      </a:r>
                      <a:endParaRPr kumimoji="1" lang="en-US" altLang="ja-JP" sz="1600" b="1" dirty="0">
                        <a:solidFill>
                          <a:srgbClr val="0000FF"/>
                        </a:solidFill>
                        <a:latin typeface="Meiryo UI" panose="020B0604030504040204" pitchFamily="50" charset="-128"/>
                        <a:ea typeface="Meiryo UI" panose="020B0604030504040204" pitchFamily="50" charset="-128"/>
                      </a:endParaRPr>
                    </a:p>
                    <a:p>
                      <a:r>
                        <a:rPr kumimoji="1" lang="ja-JP" altLang="en-US" sz="1400" b="1" dirty="0">
                          <a:solidFill>
                            <a:srgbClr val="0000FF"/>
                          </a:solidFill>
                          <a:latin typeface="Meiryo UI" panose="020B0604030504040204" pitchFamily="50" charset="-128"/>
                          <a:ea typeface="Meiryo UI" panose="020B0604030504040204" pitchFamily="50" charset="-128"/>
                        </a:rPr>
                        <a:t>（定時・速報・詳細）</a:t>
                      </a:r>
                    </a:p>
                  </a:txBody>
                  <a:tcPr marL="72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400" b="1" dirty="0">
                          <a:solidFill>
                            <a:sysClr val="windowText" lastClr="000000"/>
                          </a:solidFill>
                          <a:latin typeface="Meiryo UI" panose="020B0604030504040204" pitchFamily="50" charset="-128"/>
                          <a:ea typeface="Meiryo UI" panose="020B0604030504040204" pitchFamily="50" charset="-128"/>
                        </a:rPr>
                        <a:t>噴火により、どこにどれだけの量の火山灰が降るかや、風に流されて降る小さな噴石の落下範囲の予測を伝える情報</a:t>
                      </a:r>
                    </a:p>
                  </a:txBody>
                  <a:tcPr marL="144000" marR="144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49342404"/>
                  </a:ext>
                </a:extLst>
              </a:tr>
            </a:tbl>
          </a:graphicData>
        </a:graphic>
      </p:graphicFrame>
      <p:sp>
        <p:nvSpPr>
          <p:cNvPr id="5" name="テキスト ボックス 4">
            <a:extLst>
              <a:ext uri="{FF2B5EF4-FFF2-40B4-BE49-F238E27FC236}">
                <a16:creationId xmlns:a16="http://schemas.microsoft.com/office/drawing/2014/main" id="{455FAD8D-FF79-4685-B506-7EE7FC9D60B0}"/>
              </a:ext>
            </a:extLst>
          </p:cNvPr>
          <p:cNvSpPr txBox="1"/>
          <p:nvPr/>
        </p:nvSpPr>
        <p:spPr>
          <a:xfrm>
            <a:off x="1" y="0"/>
            <a:ext cx="9906000" cy="584775"/>
          </a:xfrm>
          <a:prstGeom prst="rect">
            <a:avLst/>
          </a:prstGeom>
          <a:solidFill>
            <a:srgbClr val="1212E0"/>
          </a:solidFill>
        </p:spPr>
        <p:txBody>
          <a:bodyPr wrap="square" rtlCol="0">
            <a:spAutoFit/>
          </a:bodyPr>
          <a:lstStyle/>
          <a:p>
            <a:r>
              <a:rPr lang="ja-JP" altLang="en-US" sz="3200" dirty="0">
                <a:solidFill>
                  <a:schemeClr val="bg1"/>
                </a:solidFill>
                <a:latin typeface="HGSｺﾞｼｯｸE" panose="020B0900000000000000" pitchFamily="50" charset="-128"/>
                <a:ea typeface="HGSｺﾞｼｯｸE" panose="020B0900000000000000" pitchFamily="50" charset="-128"/>
              </a:rPr>
              <a:t>（参考）火山に関する防災情報</a:t>
            </a:r>
            <a:r>
              <a:rPr lang="ja-JP" altLang="en-US" sz="2800" dirty="0">
                <a:solidFill>
                  <a:schemeClr val="bg1"/>
                </a:solidFill>
                <a:latin typeface="HGSｺﾞｼｯｸE" panose="020B0900000000000000" pitchFamily="50" charset="-128"/>
                <a:ea typeface="HGSｺﾞｼｯｸE" panose="020B0900000000000000" pitchFamily="50" charset="-128"/>
              </a:rPr>
              <a:t>（用語について）</a:t>
            </a:r>
            <a:endParaRPr lang="zh-TW" altLang="en-US" sz="3200" dirty="0">
              <a:solidFill>
                <a:schemeClr val="bg1"/>
              </a:solidFill>
              <a:latin typeface="HGSｺﾞｼｯｸE" panose="020B0900000000000000" pitchFamily="50" charset="-128"/>
              <a:ea typeface="HGSｺﾞｼｯｸE" panose="020B0900000000000000" pitchFamily="50" charset="-128"/>
            </a:endParaRPr>
          </a:p>
        </p:txBody>
      </p:sp>
      <p:sp>
        <p:nvSpPr>
          <p:cNvPr id="21" name="テキスト ボックス 20"/>
          <p:cNvSpPr txBox="1"/>
          <p:nvPr/>
        </p:nvSpPr>
        <p:spPr>
          <a:xfrm>
            <a:off x="131875" y="656923"/>
            <a:ext cx="9782460" cy="400110"/>
          </a:xfrm>
          <a:prstGeom prst="rect">
            <a:avLst/>
          </a:prstGeom>
          <a:noFill/>
          <a:ln>
            <a:noFill/>
          </a:ln>
        </p:spPr>
        <p:txBody>
          <a:bodyPr wrap="square" rtlCol="0">
            <a:spAutoFit/>
          </a:bodyPr>
          <a:lstStyle/>
          <a:p>
            <a:r>
              <a:rPr lang="ja-JP" altLang="en-US" sz="2000" dirty="0">
                <a:latin typeface="+mn-ea"/>
              </a:rPr>
              <a:t>火山活動が活発化した場合、活動状況に応じて気象庁から以下の情報が発表されます。</a:t>
            </a:r>
            <a:endParaRPr lang="en-US" altLang="ja-JP" sz="2000" dirty="0">
              <a:latin typeface="+mn-ea"/>
            </a:endParaRPr>
          </a:p>
        </p:txBody>
      </p:sp>
      <p:sp>
        <p:nvSpPr>
          <p:cNvPr id="4" name="正方形/長方形 3"/>
          <p:cNvSpPr/>
          <p:nvPr/>
        </p:nvSpPr>
        <p:spPr>
          <a:xfrm>
            <a:off x="678874" y="2214187"/>
            <a:ext cx="1020618" cy="34913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678874" y="3072849"/>
            <a:ext cx="1020618" cy="34913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678873" y="3664426"/>
            <a:ext cx="1999671" cy="59931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9B6A5BE2-A895-4AA4-B71E-2468AF0C21DA}"/>
              </a:ext>
            </a:extLst>
          </p:cNvPr>
          <p:cNvSpPr/>
          <p:nvPr/>
        </p:nvSpPr>
        <p:spPr>
          <a:xfrm>
            <a:off x="21000" y="683321"/>
            <a:ext cx="9864000" cy="6063708"/>
          </a:xfrm>
          <a:prstGeom prst="rect">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0A2B87BA-2E76-4234-A58A-165A8E3FDF1E}"/>
              </a:ext>
            </a:extLst>
          </p:cNvPr>
          <p:cNvSpPr txBox="1"/>
          <p:nvPr/>
        </p:nvSpPr>
        <p:spPr>
          <a:xfrm>
            <a:off x="105849" y="2077257"/>
            <a:ext cx="461665" cy="3986890"/>
          </a:xfrm>
          <a:prstGeom prst="rect">
            <a:avLst/>
          </a:prstGeom>
          <a:noFill/>
        </p:spPr>
        <p:txBody>
          <a:bodyPr vert="eaVert" wrap="square" rtlCol="0">
            <a:spAutoFit/>
          </a:bodyPr>
          <a:lstStyle/>
          <a:p>
            <a:r>
              <a:rPr kumimoji="1" lang="ja-JP" altLang="en-US">
                <a:solidFill>
                  <a:srgbClr val="FF0000"/>
                </a:solidFill>
              </a:rPr>
              <a:t>噴火時の状況判断に特に重要な情報</a:t>
            </a:r>
          </a:p>
        </p:txBody>
      </p:sp>
      <p:sp>
        <p:nvSpPr>
          <p:cNvPr id="6" name="スライド番号プレースホルダー 5">
            <a:extLst>
              <a:ext uri="{FF2B5EF4-FFF2-40B4-BE49-F238E27FC236}">
                <a16:creationId xmlns:a16="http://schemas.microsoft.com/office/drawing/2014/main" id="{90D5C024-CB1E-4E8A-8C41-2D302048EE42}"/>
              </a:ext>
            </a:extLst>
          </p:cNvPr>
          <p:cNvSpPr>
            <a:spLocks noGrp="1"/>
          </p:cNvSpPr>
          <p:nvPr>
            <p:ph type="sldNum" sz="quarter" idx="12"/>
          </p:nvPr>
        </p:nvSpPr>
        <p:spPr/>
        <p:txBody>
          <a:bodyPr/>
          <a:lstStyle/>
          <a:p>
            <a:r>
              <a:rPr kumimoji="1" lang="en-US" altLang="ja-JP" dirty="0"/>
              <a:t>23</a:t>
            </a:r>
            <a:endParaRPr kumimoji="1" lang="ja-JP" altLang="en-US" dirty="0"/>
          </a:p>
        </p:txBody>
      </p:sp>
      <p:sp>
        <p:nvSpPr>
          <p:cNvPr id="8" name="正方形/長方形 7">
            <a:extLst>
              <a:ext uri="{FF2B5EF4-FFF2-40B4-BE49-F238E27FC236}">
                <a16:creationId xmlns:a16="http://schemas.microsoft.com/office/drawing/2014/main" id="{08E6BC2D-0528-4C35-BCDB-693CFCCD59A1}"/>
              </a:ext>
            </a:extLst>
          </p:cNvPr>
          <p:cNvSpPr/>
          <p:nvPr/>
        </p:nvSpPr>
        <p:spPr>
          <a:xfrm>
            <a:off x="1949988" y="1020343"/>
            <a:ext cx="6146234" cy="400110"/>
          </a:xfrm>
          <a:prstGeom prst="rect">
            <a:avLst/>
          </a:prstGeom>
        </p:spPr>
        <p:txBody>
          <a:bodyPr wrap="none">
            <a:spAutoFit/>
          </a:bodyPr>
          <a:lstStyle/>
          <a:p>
            <a:r>
              <a:rPr lang="en-US" altLang="ja-JP" sz="2000" b="1" dirty="0">
                <a:latin typeface="Meiryo UI" panose="020B0604030504040204" pitchFamily="50" charset="-128"/>
                <a:ea typeface="Meiryo UI" panose="020B0604030504040204" pitchFamily="50" charset="-128"/>
              </a:rPr>
              <a:t>【</a:t>
            </a:r>
            <a:r>
              <a:rPr lang="ja-JP" altLang="en-US" sz="2000" b="1" dirty="0">
                <a:latin typeface="Meiryo UI" panose="020B0604030504040204" pitchFamily="50" charset="-128"/>
                <a:ea typeface="Meiryo UI" panose="020B0604030504040204" pitchFamily="50" charset="-128"/>
              </a:rPr>
              <a:t>火山の活動状況に応じ発表される主な火山防災情報</a:t>
            </a:r>
            <a:r>
              <a:rPr lang="en-US" altLang="ja-JP" sz="2000" b="1" dirty="0">
                <a:latin typeface="Meiryo UI" panose="020B0604030504040204" pitchFamily="50" charset="-128"/>
                <a:ea typeface="Meiryo UI" panose="020B0604030504040204" pitchFamily="50" charset="-128"/>
              </a:rPr>
              <a:t>】</a:t>
            </a:r>
            <a:endParaRPr lang="ja-JP" altLang="en-US" sz="20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0957885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楕円 9">
            <a:extLst>
              <a:ext uri="{FF2B5EF4-FFF2-40B4-BE49-F238E27FC236}">
                <a16:creationId xmlns:a16="http://schemas.microsoft.com/office/drawing/2014/main" id="{BCF102DA-A892-4522-962B-5BD4CA27352B}"/>
              </a:ext>
            </a:extLst>
          </p:cNvPr>
          <p:cNvSpPr/>
          <p:nvPr/>
        </p:nvSpPr>
        <p:spPr>
          <a:xfrm>
            <a:off x="60958" y="107404"/>
            <a:ext cx="9810206" cy="6512143"/>
          </a:xfrm>
          <a:prstGeom prst="ellipse">
            <a:avLst/>
          </a:prstGeom>
          <a:solidFill>
            <a:schemeClr val="accent2">
              <a:lumMod val="40000"/>
              <a:lumOff val="6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コンテンツ プレースホルダー 2">
            <a:extLst>
              <a:ext uri="{FF2B5EF4-FFF2-40B4-BE49-F238E27FC236}">
                <a16:creationId xmlns:a16="http://schemas.microsoft.com/office/drawing/2014/main" id="{546D4228-1F48-4D90-AACB-29DEE0057C45}"/>
              </a:ext>
            </a:extLst>
          </p:cNvPr>
          <p:cNvSpPr>
            <a:spLocks noGrp="1"/>
          </p:cNvSpPr>
          <p:nvPr>
            <p:ph idx="1"/>
          </p:nvPr>
        </p:nvSpPr>
        <p:spPr>
          <a:xfrm>
            <a:off x="517201" y="1952875"/>
            <a:ext cx="8946290" cy="4733686"/>
          </a:xfrm>
        </p:spPr>
        <p:txBody>
          <a:bodyPr>
            <a:normAutofit/>
          </a:bodyPr>
          <a:lstStyle/>
          <a:p>
            <a:pPr marL="0" indent="0" algn="ctr">
              <a:buNone/>
            </a:pPr>
            <a:r>
              <a:rPr kumimoji="1" lang="ja-JP" altLang="en-US" dirty="0"/>
              <a:t>本日、皆さまのお手元ある、</a:t>
            </a:r>
            <a:endParaRPr kumimoji="1" lang="en-US" altLang="ja-JP" dirty="0"/>
          </a:p>
          <a:p>
            <a:pPr marL="0" indent="0" algn="ctr">
              <a:buNone/>
            </a:pPr>
            <a:r>
              <a:rPr lang="ja-JP" altLang="en-US" u="sng" dirty="0"/>
              <a:t>・避難確保計画（火山編）作成ガイド➡記載方法の解説</a:t>
            </a:r>
            <a:endParaRPr lang="en-US" altLang="ja-JP" u="sng" dirty="0"/>
          </a:p>
          <a:p>
            <a:pPr marL="0" indent="0" algn="ctr">
              <a:buNone/>
            </a:pPr>
            <a:r>
              <a:rPr kumimoji="1" lang="ja-JP" altLang="en-US" u="sng" dirty="0"/>
              <a:t>・噴火時等の避難確保計画のひな形➡記入様式</a:t>
            </a:r>
            <a:endParaRPr kumimoji="1" lang="en-US" altLang="ja-JP" u="sng" dirty="0"/>
          </a:p>
          <a:p>
            <a:pPr marL="0" indent="0" algn="ctr">
              <a:buNone/>
            </a:pPr>
            <a:endParaRPr kumimoji="1" lang="en-US" altLang="ja-JP" sz="1100" u="sng" dirty="0"/>
          </a:p>
          <a:p>
            <a:pPr marL="0" indent="0" algn="ctr">
              <a:buNone/>
            </a:pPr>
            <a:r>
              <a:rPr kumimoji="1" lang="ja-JP" altLang="en-US" dirty="0"/>
              <a:t>は、各施設にて避難確保計画を簡単に</a:t>
            </a:r>
            <a:endParaRPr kumimoji="1" lang="en-US" altLang="ja-JP" dirty="0"/>
          </a:p>
          <a:p>
            <a:pPr marL="0" indent="0" algn="ctr">
              <a:buNone/>
            </a:pPr>
            <a:r>
              <a:rPr kumimoji="1" lang="ja-JP" altLang="en-US" dirty="0"/>
              <a:t>作成するための、非常に便利なツールです。</a:t>
            </a:r>
            <a:endParaRPr kumimoji="1" lang="en-US" altLang="ja-JP" dirty="0"/>
          </a:p>
          <a:p>
            <a:pPr marL="0" indent="0" algn="ctr">
              <a:buNone/>
            </a:pPr>
            <a:endParaRPr lang="en-US" altLang="ja-JP" u="sng" dirty="0"/>
          </a:p>
          <a:p>
            <a:pPr marL="0" indent="0" algn="ctr">
              <a:buNone/>
            </a:pPr>
            <a:r>
              <a:rPr lang="ja-JP" altLang="en-US" dirty="0">
                <a:solidFill>
                  <a:srgbClr val="FF0000"/>
                </a:solidFill>
                <a:latin typeface="HGP創英角ﾎﾟｯﾌﾟ体" panose="040B0A00000000000000" pitchFamily="50" charset="-128"/>
                <a:ea typeface="HGP創英角ﾎﾟｯﾌﾟ体" panose="040B0A00000000000000" pitchFamily="50" charset="-128"/>
              </a:rPr>
              <a:t>早速、避難確保計画の作成に</a:t>
            </a:r>
            <a:endParaRPr lang="en-US" altLang="ja-JP" dirty="0">
              <a:solidFill>
                <a:srgbClr val="FF0000"/>
              </a:solidFill>
              <a:latin typeface="HGP創英角ﾎﾟｯﾌﾟ体" panose="040B0A00000000000000" pitchFamily="50" charset="-128"/>
              <a:ea typeface="HGP創英角ﾎﾟｯﾌﾟ体" panose="040B0A00000000000000" pitchFamily="50" charset="-128"/>
            </a:endParaRPr>
          </a:p>
          <a:p>
            <a:pPr marL="0" indent="0" algn="ctr">
              <a:buNone/>
            </a:pPr>
            <a:r>
              <a:rPr lang="ja-JP" altLang="en-US" dirty="0">
                <a:solidFill>
                  <a:srgbClr val="FF0000"/>
                </a:solidFill>
                <a:latin typeface="HGP創英角ﾎﾟｯﾌﾟ体" panose="040B0A00000000000000" pitchFamily="50" charset="-128"/>
                <a:ea typeface="HGP創英角ﾎﾟｯﾌﾟ体" panose="040B0A00000000000000" pitchFamily="50" charset="-128"/>
              </a:rPr>
              <a:t>とりかかりましょう！</a:t>
            </a:r>
            <a:endParaRPr kumimoji="1" lang="en-US" altLang="ja-JP" u="sng" dirty="0"/>
          </a:p>
        </p:txBody>
      </p:sp>
      <p:sp>
        <p:nvSpPr>
          <p:cNvPr id="7" name="テキスト ボックス 6">
            <a:extLst>
              <a:ext uri="{FF2B5EF4-FFF2-40B4-BE49-F238E27FC236}">
                <a16:creationId xmlns:a16="http://schemas.microsoft.com/office/drawing/2014/main" id="{83FE4A96-22F6-4D05-AC13-E90617DE3EF8}"/>
              </a:ext>
            </a:extLst>
          </p:cNvPr>
          <p:cNvSpPr txBox="1"/>
          <p:nvPr/>
        </p:nvSpPr>
        <p:spPr>
          <a:xfrm flipH="1">
            <a:off x="1491448" y="1159733"/>
            <a:ext cx="7128768" cy="646331"/>
          </a:xfrm>
          <a:prstGeom prst="rect">
            <a:avLst/>
          </a:prstGeom>
          <a:noFill/>
        </p:spPr>
        <p:txBody>
          <a:bodyPr wrap="square" rtlCol="0">
            <a:spAutoFit/>
          </a:bodyPr>
          <a:lstStyle/>
          <a:p>
            <a:pPr algn="ctr"/>
            <a:r>
              <a:rPr kumimoji="1" lang="ja-JP" altLang="en-US" sz="3600" dirty="0">
                <a:solidFill>
                  <a:srgbClr val="FF0000"/>
                </a:solidFill>
                <a:latin typeface="HGP創英角ﾎﾟｯﾌﾟ体" panose="040B0A00000000000000" pitchFamily="50" charset="-128"/>
                <a:ea typeface="HGP創英角ﾎﾟｯﾌﾟ体" panose="040B0A00000000000000" pitchFamily="50" charset="-128"/>
              </a:rPr>
              <a:t>前提条件などの説明は以上です。</a:t>
            </a:r>
          </a:p>
        </p:txBody>
      </p:sp>
      <p:sp>
        <p:nvSpPr>
          <p:cNvPr id="25" name="楕円 24">
            <a:extLst>
              <a:ext uri="{FF2B5EF4-FFF2-40B4-BE49-F238E27FC236}">
                <a16:creationId xmlns:a16="http://schemas.microsoft.com/office/drawing/2014/main" id="{9AE694A1-F30D-4587-9F9F-6D9C5D4E238C}"/>
              </a:ext>
            </a:extLst>
          </p:cNvPr>
          <p:cNvSpPr/>
          <p:nvPr/>
        </p:nvSpPr>
        <p:spPr>
          <a:xfrm>
            <a:off x="62863" y="141023"/>
            <a:ext cx="9767343" cy="6484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楕円 25">
            <a:extLst>
              <a:ext uri="{FF2B5EF4-FFF2-40B4-BE49-F238E27FC236}">
                <a16:creationId xmlns:a16="http://schemas.microsoft.com/office/drawing/2014/main" id="{A4C6F0E0-20E1-4778-8AC9-E4710E1A8A0D}"/>
              </a:ext>
            </a:extLst>
          </p:cNvPr>
          <p:cNvSpPr/>
          <p:nvPr/>
        </p:nvSpPr>
        <p:spPr>
          <a:xfrm>
            <a:off x="106677" y="223933"/>
            <a:ext cx="9767343" cy="649754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楕円 26">
            <a:extLst>
              <a:ext uri="{FF2B5EF4-FFF2-40B4-BE49-F238E27FC236}">
                <a16:creationId xmlns:a16="http://schemas.microsoft.com/office/drawing/2014/main" id="{6F7C1DD6-F8AD-49DA-AF10-F2F816F67727}"/>
              </a:ext>
            </a:extLst>
          </p:cNvPr>
          <p:cNvSpPr/>
          <p:nvPr/>
        </p:nvSpPr>
        <p:spPr>
          <a:xfrm>
            <a:off x="19049" y="51670"/>
            <a:ext cx="9767343" cy="64785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矢印: 下 35">
            <a:extLst>
              <a:ext uri="{FF2B5EF4-FFF2-40B4-BE49-F238E27FC236}">
                <a16:creationId xmlns:a16="http://schemas.microsoft.com/office/drawing/2014/main" id="{A06D25BE-8AD2-48C8-BB69-CD71839ABD64}"/>
              </a:ext>
            </a:extLst>
          </p:cNvPr>
          <p:cNvSpPr/>
          <p:nvPr/>
        </p:nvSpPr>
        <p:spPr>
          <a:xfrm>
            <a:off x="4578720" y="4766545"/>
            <a:ext cx="648000" cy="485090"/>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a:extLst>
              <a:ext uri="{FF2B5EF4-FFF2-40B4-BE49-F238E27FC236}">
                <a16:creationId xmlns:a16="http://schemas.microsoft.com/office/drawing/2014/main" id="{CB7E8356-2076-4A0B-A434-55DD7480CD97}"/>
              </a:ext>
            </a:extLst>
          </p:cNvPr>
          <p:cNvSpPr>
            <a:spLocks noGrp="1"/>
          </p:cNvSpPr>
          <p:nvPr>
            <p:ph type="sldNum" sz="quarter" idx="12"/>
          </p:nvPr>
        </p:nvSpPr>
        <p:spPr/>
        <p:txBody>
          <a:bodyPr/>
          <a:lstStyle/>
          <a:p>
            <a:r>
              <a:rPr kumimoji="1" lang="en-US" altLang="ja-JP" dirty="0"/>
              <a:t>24</a:t>
            </a:r>
            <a:endParaRPr kumimoji="1" lang="ja-JP" altLang="en-US" dirty="0"/>
          </a:p>
        </p:txBody>
      </p:sp>
    </p:spTree>
    <p:extLst>
      <p:ext uri="{BB962C8B-B14F-4D97-AF65-F5344CB8AC3E}">
        <p14:creationId xmlns:p14="http://schemas.microsoft.com/office/powerpoint/2010/main" val="28290235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b="1" dirty="0">
                <a:solidFill>
                  <a:srgbClr val="0000FF"/>
                </a:solidFill>
                <a:latin typeface="+mj-ea"/>
              </a:rPr>
              <a:t>本日の説明メニュー</a:t>
            </a:r>
            <a:endParaRPr kumimoji="1" lang="ja-JP" altLang="en-US" b="1" dirty="0">
              <a:solidFill>
                <a:srgbClr val="0000FF"/>
              </a:solidFill>
              <a:latin typeface="+mj-ea"/>
            </a:endParaRPr>
          </a:p>
        </p:txBody>
      </p:sp>
      <p:sp>
        <p:nvSpPr>
          <p:cNvPr id="3" name="コンテンツ プレースホルダー 2"/>
          <p:cNvSpPr>
            <a:spLocks noGrp="1"/>
          </p:cNvSpPr>
          <p:nvPr>
            <p:ph idx="1"/>
          </p:nvPr>
        </p:nvSpPr>
        <p:spPr/>
        <p:txBody>
          <a:bodyPr/>
          <a:lstStyle/>
          <a:p>
            <a:r>
              <a:rPr kumimoji="1" lang="ja-JP" altLang="en-US" dirty="0"/>
              <a:t>第（</a:t>
            </a:r>
            <a:r>
              <a:rPr kumimoji="1" lang="en-US" altLang="ja-JP" dirty="0"/>
              <a:t>ⅰ</a:t>
            </a:r>
            <a:r>
              <a:rPr kumimoji="1" lang="ja-JP" altLang="en-US" dirty="0"/>
              <a:t>）部　</a:t>
            </a:r>
            <a:r>
              <a:rPr lang="ja-JP" altLang="en-US" dirty="0"/>
              <a:t>避難確保計画とは</a:t>
            </a:r>
            <a:endParaRPr lang="en-US" altLang="ja-JP" dirty="0"/>
          </a:p>
          <a:p>
            <a:pPr marL="0" indent="0">
              <a:buNone/>
            </a:pPr>
            <a:r>
              <a:rPr lang="ja-JP" altLang="en-US" dirty="0"/>
              <a:t>　　　①避難確保計画作成の必要性</a:t>
            </a:r>
            <a:endParaRPr lang="en-US" altLang="ja-JP" dirty="0"/>
          </a:p>
          <a:p>
            <a:pPr marL="0" indent="0">
              <a:buNone/>
            </a:pPr>
            <a:r>
              <a:rPr lang="ja-JP" altLang="en-US" dirty="0"/>
              <a:t>　　　②ハザードマップと避難計画の読み解き</a:t>
            </a:r>
            <a:endParaRPr lang="en-US" altLang="ja-JP" dirty="0"/>
          </a:p>
          <a:p>
            <a:pPr marL="0" indent="0">
              <a:buNone/>
            </a:pPr>
            <a:endParaRPr lang="en-US" altLang="ja-JP" dirty="0"/>
          </a:p>
          <a:p>
            <a:r>
              <a:rPr kumimoji="1" lang="ja-JP" altLang="en-US" dirty="0"/>
              <a:t>第（</a:t>
            </a:r>
            <a:r>
              <a:rPr kumimoji="1" lang="en-US" altLang="ja-JP" dirty="0"/>
              <a:t>ⅱ</a:t>
            </a:r>
            <a:r>
              <a:rPr kumimoji="1" lang="ja-JP" altLang="en-US" dirty="0"/>
              <a:t>）部　実際に書いてみましょう</a:t>
            </a:r>
            <a:endParaRPr lang="en-US" altLang="ja-JP" dirty="0"/>
          </a:p>
          <a:p>
            <a:pPr marL="0" indent="0">
              <a:buNone/>
            </a:pPr>
            <a:r>
              <a:rPr lang="ja-JP" altLang="en-US" dirty="0"/>
              <a:t>　　　①避難確保計画作成のポイント</a:t>
            </a:r>
            <a:endParaRPr lang="en-US" altLang="ja-JP" dirty="0"/>
          </a:p>
          <a:p>
            <a:pPr marL="0" indent="0">
              <a:buNone/>
            </a:pPr>
            <a:r>
              <a:rPr kumimoji="1" lang="ja-JP" altLang="en-US" dirty="0"/>
              <a:t>　　　②避難確保計画の作成</a:t>
            </a:r>
            <a:endParaRPr kumimoji="1" lang="en-US" altLang="ja-JP" dirty="0"/>
          </a:p>
          <a:p>
            <a:endParaRPr kumimoji="1" lang="ja-JP" altLang="en-US" dirty="0"/>
          </a:p>
        </p:txBody>
      </p:sp>
      <p:sp>
        <p:nvSpPr>
          <p:cNvPr id="4" name="スライド番号プレースホルダー 3"/>
          <p:cNvSpPr>
            <a:spLocks noGrp="1"/>
          </p:cNvSpPr>
          <p:nvPr>
            <p:ph type="sldNum" sz="quarter" idx="12"/>
          </p:nvPr>
        </p:nvSpPr>
        <p:spPr/>
        <p:txBody>
          <a:bodyPr/>
          <a:lstStyle/>
          <a:p>
            <a:r>
              <a:rPr kumimoji="1" lang="en-US" altLang="ja-JP" dirty="0"/>
              <a:t>1</a:t>
            </a:r>
            <a:endParaRPr kumimoji="1" lang="ja-JP" altLang="en-US" dirty="0"/>
          </a:p>
        </p:txBody>
      </p:sp>
      <p:sp>
        <p:nvSpPr>
          <p:cNvPr id="6" name="コンテンツ プレースホルダー 2">
            <a:extLst>
              <a:ext uri="{FF2B5EF4-FFF2-40B4-BE49-F238E27FC236}">
                <a16:creationId xmlns:a16="http://schemas.microsoft.com/office/drawing/2014/main" id="{3D0233F6-DF8B-4F52-8C0A-F9F78951FD28}"/>
              </a:ext>
            </a:extLst>
          </p:cNvPr>
          <p:cNvSpPr txBox="1">
            <a:spLocks/>
          </p:cNvSpPr>
          <p:nvPr/>
        </p:nvSpPr>
        <p:spPr>
          <a:xfrm>
            <a:off x="8428771" y="2329919"/>
            <a:ext cx="1089334" cy="48570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dirty="0"/>
              <a:t>◯分</a:t>
            </a:r>
            <a:endParaRPr lang="en-US" altLang="ja-JP" dirty="0"/>
          </a:p>
        </p:txBody>
      </p:sp>
      <p:sp>
        <p:nvSpPr>
          <p:cNvPr id="10" name="コンテンツ プレースホルダー 2">
            <a:extLst>
              <a:ext uri="{FF2B5EF4-FFF2-40B4-BE49-F238E27FC236}">
                <a16:creationId xmlns:a16="http://schemas.microsoft.com/office/drawing/2014/main" id="{D19455C6-AF18-4B1B-91F0-EBAA6904623A}"/>
              </a:ext>
            </a:extLst>
          </p:cNvPr>
          <p:cNvSpPr txBox="1">
            <a:spLocks/>
          </p:cNvSpPr>
          <p:nvPr/>
        </p:nvSpPr>
        <p:spPr>
          <a:xfrm>
            <a:off x="8428771" y="2864891"/>
            <a:ext cx="1089334" cy="48570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dirty="0"/>
              <a:t>◯分</a:t>
            </a:r>
            <a:endParaRPr lang="en-US" altLang="ja-JP" dirty="0"/>
          </a:p>
        </p:txBody>
      </p:sp>
      <p:sp>
        <p:nvSpPr>
          <p:cNvPr id="11" name="コンテンツ プレースホルダー 2">
            <a:extLst>
              <a:ext uri="{FF2B5EF4-FFF2-40B4-BE49-F238E27FC236}">
                <a16:creationId xmlns:a16="http://schemas.microsoft.com/office/drawing/2014/main" id="{DFF44760-2AAA-4851-AD77-E9EB53825042}"/>
              </a:ext>
            </a:extLst>
          </p:cNvPr>
          <p:cNvSpPr txBox="1">
            <a:spLocks/>
          </p:cNvSpPr>
          <p:nvPr/>
        </p:nvSpPr>
        <p:spPr>
          <a:xfrm>
            <a:off x="8428771" y="4307090"/>
            <a:ext cx="1089334" cy="48570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dirty="0"/>
              <a:t>◯分</a:t>
            </a:r>
            <a:endParaRPr lang="en-US" altLang="ja-JP" dirty="0"/>
          </a:p>
        </p:txBody>
      </p:sp>
      <p:sp>
        <p:nvSpPr>
          <p:cNvPr id="12" name="コンテンツ プレースホルダー 2">
            <a:extLst>
              <a:ext uri="{FF2B5EF4-FFF2-40B4-BE49-F238E27FC236}">
                <a16:creationId xmlns:a16="http://schemas.microsoft.com/office/drawing/2014/main" id="{F38E80BE-7F92-465D-BDD1-FD33A444F0C6}"/>
              </a:ext>
            </a:extLst>
          </p:cNvPr>
          <p:cNvSpPr txBox="1">
            <a:spLocks/>
          </p:cNvSpPr>
          <p:nvPr/>
        </p:nvSpPr>
        <p:spPr>
          <a:xfrm>
            <a:off x="8428771" y="4865854"/>
            <a:ext cx="1089334" cy="48570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dirty="0"/>
              <a:t>◯分</a:t>
            </a:r>
            <a:endParaRPr lang="en-US" altLang="ja-JP" dirty="0"/>
          </a:p>
        </p:txBody>
      </p:sp>
    </p:spTree>
    <p:extLst>
      <p:ext uri="{BB962C8B-B14F-4D97-AF65-F5344CB8AC3E}">
        <p14:creationId xmlns:p14="http://schemas.microsoft.com/office/powerpoint/2010/main" val="4558642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971203" y="727194"/>
            <a:ext cx="7963593" cy="2360816"/>
          </a:xfrm>
          <a:prstGeom prst="rect">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flipH="1">
            <a:off x="1139536" y="1184327"/>
            <a:ext cx="7626928" cy="1446550"/>
          </a:xfrm>
          <a:prstGeom prst="rect">
            <a:avLst/>
          </a:prstGeom>
          <a:noFill/>
        </p:spPr>
        <p:txBody>
          <a:bodyPr wrap="square" rtlCol="0">
            <a:spAutoFit/>
          </a:bodyPr>
          <a:lstStyle/>
          <a:p>
            <a:pPr algn="ctr"/>
            <a:r>
              <a:rPr kumimoji="1" lang="ja-JP" altLang="en-US" sz="4400" dirty="0">
                <a:solidFill>
                  <a:srgbClr val="0000FF"/>
                </a:solidFill>
                <a:latin typeface="HGP創英角ﾎﾟｯﾌﾟ体" panose="040B0A00000000000000" pitchFamily="50" charset="-128"/>
                <a:ea typeface="HGP創英角ﾎﾟｯﾌﾟ体" panose="040B0A00000000000000" pitchFamily="50" charset="-128"/>
              </a:rPr>
              <a:t>避難促進施設における</a:t>
            </a:r>
            <a:endParaRPr kumimoji="1" lang="en-US" altLang="ja-JP" sz="4400" dirty="0">
              <a:solidFill>
                <a:srgbClr val="0000FF"/>
              </a:solidFill>
              <a:latin typeface="HGP創英角ﾎﾟｯﾌﾟ体" panose="040B0A00000000000000" pitchFamily="50" charset="-128"/>
              <a:ea typeface="HGP創英角ﾎﾟｯﾌﾟ体" panose="040B0A00000000000000" pitchFamily="50" charset="-128"/>
            </a:endParaRPr>
          </a:p>
          <a:p>
            <a:pPr algn="ctr"/>
            <a:r>
              <a:rPr lang="ja-JP" altLang="en-US" sz="4400" dirty="0">
                <a:solidFill>
                  <a:srgbClr val="0000FF"/>
                </a:solidFill>
                <a:latin typeface="HGP創英角ﾎﾟｯﾌﾟ体" panose="040B0A00000000000000" pitchFamily="50" charset="-128"/>
                <a:ea typeface="HGP創英角ﾎﾟｯﾌﾟ体" panose="040B0A00000000000000" pitchFamily="50" charset="-128"/>
              </a:rPr>
              <a:t>避難確保計画作成の進め方</a:t>
            </a:r>
            <a:endParaRPr kumimoji="1" lang="ja-JP" altLang="en-US" sz="4400" dirty="0">
              <a:solidFill>
                <a:srgbClr val="0000FF"/>
              </a:solidFill>
              <a:latin typeface="HGP創英角ﾎﾟｯﾌﾟ体" panose="040B0A00000000000000" pitchFamily="50" charset="-128"/>
              <a:ea typeface="HGP創英角ﾎﾟｯﾌﾟ体" panose="040B0A00000000000000" pitchFamily="50" charset="-128"/>
            </a:endParaRPr>
          </a:p>
        </p:txBody>
      </p:sp>
      <p:sp>
        <p:nvSpPr>
          <p:cNvPr id="8" name="テキスト ボックス 7"/>
          <p:cNvSpPr txBox="1"/>
          <p:nvPr/>
        </p:nvSpPr>
        <p:spPr>
          <a:xfrm>
            <a:off x="2022764" y="4000775"/>
            <a:ext cx="5860472" cy="2062103"/>
          </a:xfrm>
          <a:prstGeom prst="rect">
            <a:avLst/>
          </a:prstGeom>
          <a:noFill/>
        </p:spPr>
        <p:txBody>
          <a:bodyPr wrap="square" rtlCol="0">
            <a:spAutoFit/>
          </a:bodyPr>
          <a:lstStyle/>
          <a:p>
            <a:pPr algn="ctr"/>
            <a:r>
              <a:rPr kumimoji="1" lang="ja-JP" altLang="en-US" sz="3600" dirty="0">
                <a:solidFill>
                  <a:srgbClr val="FF0000"/>
                </a:solidFill>
                <a:latin typeface="HGSｺﾞｼｯｸE" panose="020B0900000000000000" pitchFamily="50" charset="-128"/>
                <a:ea typeface="HGSｺﾞｼｯｸE" panose="020B0900000000000000" pitchFamily="50" charset="-128"/>
              </a:rPr>
              <a:t>〇〇</a:t>
            </a:r>
            <a:r>
              <a:rPr kumimoji="1" lang="ja-JP" altLang="en-US" sz="3600" dirty="0">
                <a:latin typeface="HGSｺﾞｼｯｸE" panose="020B0900000000000000" pitchFamily="50" charset="-128"/>
                <a:ea typeface="HGSｺﾞｼｯｸE" panose="020B0900000000000000" pitchFamily="50" charset="-128"/>
              </a:rPr>
              <a:t>県</a:t>
            </a:r>
            <a:r>
              <a:rPr kumimoji="1" lang="ja-JP" altLang="en-US" sz="3600" dirty="0">
                <a:solidFill>
                  <a:srgbClr val="FF0000"/>
                </a:solidFill>
                <a:latin typeface="HGSｺﾞｼｯｸE" panose="020B0900000000000000" pitchFamily="50" charset="-128"/>
                <a:ea typeface="HGSｺﾞｼｯｸE" panose="020B0900000000000000" pitchFamily="50" charset="-128"/>
              </a:rPr>
              <a:t>〇〇</a:t>
            </a:r>
            <a:r>
              <a:rPr kumimoji="1" lang="ja-JP" altLang="en-US" sz="3600" dirty="0">
                <a:latin typeface="HGSｺﾞｼｯｸE" panose="020B0900000000000000" pitchFamily="50" charset="-128"/>
                <a:ea typeface="HGSｺﾞｼｯｸE" panose="020B0900000000000000" pitchFamily="50" charset="-128"/>
              </a:rPr>
              <a:t>市</a:t>
            </a:r>
            <a:endParaRPr kumimoji="1" lang="en-US" altLang="ja-JP" sz="3600" dirty="0">
              <a:latin typeface="HGSｺﾞｼｯｸE" panose="020B0900000000000000" pitchFamily="50" charset="-128"/>
              <a:ea typeface="HGSｺﾞｼｯｸE" panose="020B0900000000000000" pitchFamily="50" charset="-128"/>
            </a:endParaRPr>
          </a:p>
          <a:p>
            <a:pPr algn="ctr"/>
            <a:r>
              <a:rPr kumimoji="1" lang="ja-JP" altLang="en-US" sz="3600" dirty="0">
                <a:solidFill>
                  <a:srgbClr val="FF0000"/>
                </a:solidFill>
                <a:latin typeface="HGSｺﾞｼｯｸE" panose="020B0900000000000000" pitchFamily="50" charset="-128"/>
                <a:ea typeface="HGSｺﾞｼｯｸE" panose="020B0900000000000000" pitchFamily="50" charset="-128"/>
              </a:rPr>
              <a:t>〇〇</a:t>
            </a:r>
            <a:r>
              <a:rPr kumimoji="1" lang="ja-JP" altLang="en-US" sz="3600" dirty="0">
                <a:latin typeface="HGSｺﾞｼｯｸE" panose="020B0900000000000000" pitchFamily="50" charset="-128"/>
                <a:ea typeface="HGSｺﾞｼｯｸE" panose="020B0900000000000000" pitchFamily="50" charset="-128"/>
              </a:rPr>
              <a:t>課</a:t>
            </a:r>
            <a:endParaRPr kumimoji="1" lang="en-US" altLang="ja-JP" sz="3600" dirty="0">
              <a:latin typeface="HGSｺﾞｼｯｸE" panose="020B0900000000000000" pitchFamily="50" charset="-128"/>
              <a:ea typeface="HGSｺﾞｼｯｸE" panose="020B0900000000000000" pitchFamily="50" charset="-128"/>
            </a:endParaRPr>
          </a:p>
          <a:p>
            <a:pPr algn="ctr"/>
            <a:endParaRPr lang="en-US" altLang="ja-JP" sz="1000" dirty="0">
              <a:latin typeface="HGSｺﾞｼｯｸE" panose="020B0900000000000000" pitchFamily="50" charset="-128"/>
              <a:ea typeface="HGSｺﾞｼｯｸE" panose="020B0900000000000000" pitchFamily="50" charset="-128"/>
            </a:endParaRPr>
          </a:p>
          <a:p>
            <a:pPr algn="ctr"/>
            <a:endParaRPr lang="en-US" altLang="ja-JP" sz="1000" dirty="0">
              <a:latin typeface="HGSｺﾞｼｯｸE" panose="020B0900000000000000" pitchFamily="50" charset="-128"/>
              <a:ea typeface="HGSｺﾞｼｯｸE" panose="020B0900000000000000" pitchFamily="50" charset="-128"/>
            </a:endParaRPr>
          </a:p>
          <a:p>
            <a:pPr algn="ctr"/>
            <a:r>
              <a:rPr kumimoji="1" lang="ja-JP" altLang="en-US" sz="3600" dirty="0">
                <a:latin typeface="HGSｺﾞｼｯｸE" panose="020B0900000000000000" pitchFamily="50" charset="-128"/>
                <a:ea typeface="HGSｺﾞｼｯｸE" panose="020B0900000000000000" pitchFamily="50" charset="-128"/>
              </a:rPr>
              <a:t>令和</a:t>
            </a:r>
            <a:r>
              <a:rPr kumimoji="1" lang="ja-JP" altLang="en-US" sz="3600" dirty="0">
                <a:solidFill>
                  <a:srgbClr val="FF0000"/>
                </a:solidFill>
                <a:latin typeface="HGSｺﾞｼｯｸE" panose="020B0900000000000000" pitchFamily="50" charset="-128"/>
                <a:ea typeface="HGSｺﾞｼｯｸE" panose="020B0900000000000000" pitchFamily="50" charset="-128"/>
              </a:rPr>
              <a:t>〇</a:t>
            </a:r>
            <a:r>
              <a:rPr kumimoji="1" lang="ja-JP" altLang="en-US" sz="3600" dirty="0">
                <a:latin typeface="HGSｺﾞｼｯｸE" panose="020B0900000000000000" pitchFamily="50" charset="-128"/>
                <a:ea typeface="HGSｺﾞｼｯｸE" panose="020B0900000000000000" pitchFamily="50" charset="-128"/>
              </a:rPr>
              <a:t>年</a:t>
            </a:r>
            <a:r>
              <a:rPr kumimoji="1" lang="ja-JP" altLang="en-US" sz="3600" dirty="0">
                <a:solidFill>
                  <a:srgbClr val="FF0000"/>
                </a:solidFill>
                <a:latin typeface="HGSｺﾞｼｯｸE" panose="020B0900000000000000" pitchFamily="50" charset="-128"/>
                <a:ea typeface="HGSｺﾞｼｯｸE" panose="020B0900000000000000" pitchFamily="50" charset="-128"/>
              </a:rPr>
              <a:t>〇</a:t>
            </a:r>
            <a:r>
              <a:rPr kumimoji="1" lang="ja-JP" altLang="en-US" sz="3600" dirty="0">
                <a:latin typeface="HGSｺﾞｼｯｸE" panose="020B0900000000000000" pitchFamily="50" charset="-128"/>
                <a:ea typeface="HGSｺﾞｼｯｸE" panose="020B0900000000000000" pitchFamily="50" charset="-128"/>
              </a:rPr>
              <a:t>月</a:t>
            </a:r>
            <a:r>
              <a:rPr kumimoji="1" lang="ja-JP" altLang="en-US" sz="3600" dirty="0">
                <a:solidFill>
                  <a:srgbClr val="FF0000"/>
                </a:solidFill>
                <a:latin typeface="HGSｺﾞｼｯｸE" panose="020B0900000000000000" pitchFamily="50" charset="-128"/>
                <a:ea typeface="HGSｺﾞｼｯｸE" panose="020B0900000000000000" pitchFamily="50" charset="-128"/>
              </a:rPr>
              <a:t>〇</a:t>
            </a:r>
            <a:r>
              <a:rPr kumimoji="1" lang="ja-JP" altLang="en-US" sz="3600" dirty="0">
                <a:latin typeface="HGSｺﾞｼｯｸE" panose="020B0900000000000000" pitchFamily="50" charset="-128"/>
                <a:ea typeface="HGSｺﾞｼｯｸE" panose="020B0900000000000000" pitchFamily="50" charset="-128"/>
              </a:rPr>
              <a:t>日</a:t>
            </a:r>
          </a:p>
        </p:txBody>
      </p:sp>
      <p:sp>
        <p:nvSpPr>
          <p:cNvPr id="5" name="スライド番号プレースホルダー 1">
            <a:extLst>
              <a:ext uri="{FF2B5EF4-FFF2-40B4-BE49-F238E27FC236}">
                <a16:creationId xmlns:a16="http://schemas.microsoft.com/office/drawing/2014/main" id="{1B98C433-1BE2-4070-A3AB-632EBDA40970}"/>
              </a:ext>
            </a:extLst>
          </p:cNvPr>
          <p:cNvSpPr>
            <a:spLocks noGrp="1"/>
          </p:cNvSpPr>
          <p:nvPr>
            <p:ph type="sldNum" sz="quarter" idx="12"/>
          </p:nvPr>
        </p:nvSpPr>
        <p:spPr>
          <a:xfrm>
            <a:off x="7677150" y="6492873"/>
            <a:ext cx="2228850" cy="365125"/>
          </a:xfrm>
        </p:spPr>
        <p:txBody>
          <a:bodyPr/>
          <a:lstStyle/>
          <a:p>
            <a:r>
              <a:rPr lang="en-US" altLang="ja-JP" dirty="0"/>
              <a:t>2</a:t>
            </a:r>
            <a:endParaRPr kumimoji="1" lang="ja-JP" altLang="en-US" dirty="0"/>
          </a:p>
        </p:txBody>
      </p:sp>
      <p:sp>
        <p:nvSpPr>
          <p:cNvPr id="9" name="テキスト ボックス 8">
            <a:extLst>
              <a:ext uri="{FF2B5EF4-FFF2-40B4-BE49-F238E27FC236}">
                <a16:creationId xmlns:a16="http://schemas.microsoft.com/office/drawing/2014/main" id="{AF48423F-3752-4A8E-A0A4-941BA1C94A8A}"/>
              </a:ext>
            </a:extLst>
          </p:cNvPr>
          <p:cNvSpPr txBox="1"/>
          <p:nvPr/>
        </p:nvSpPr>
        <p:spPr>
          <a:xfrm>
            <a:off x="8405733" y="58149"/>
            <a:ext cx="1431802" cy="369332"/>
          </a:xfrm>
          <a:prstGeom prst="rect">
            <a:avLst/>
          </a:prstGeom>
          <a:solidFill>
            <a:schemeClr val="accent2"/>
          </a:solidFill>
        </p:spPr>
        <p:txBody>
          <a:bodyPr wrap="none" rtlCol="0">
            <a:spAutoFit/>
          </a:bodyPr>
          <a:lstStyle/>
          <a:p>
            <a:r>
              <a:rPr lang="ja-JP" altLang="en-US" dirty="0"/>
              <a:t>ここから（</a:t>
            </a:r>
            <a:r>
              <a:rPr lang="en-US" altLang="ja-JP" dirty="0"/>
              <a:t>ⅰ</a:t>
            </a:r>
            <a:r>
              <a:rPr lang="ja-JP" altLang="en-US" dirty="0"/>
              <a:t>）</a:t>
            </a:r>
            <a:endParaRPr kumimoji="1" lang="ja-JP" altLang="en-US" dirty="0"/>
          </a:p>
        </p:txBody>
      </p:sp>
    </p:spTree>
    <p:extLst>
      <p:ext uri="{BB962C8B-B14F-4D97-AF65-F5344CB8AC3E}">
        <p14:creationId xmlns:p14="http://schemas.microsoft.com/office/powerpoint/2010/main" val="37012558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楕円 9">
            <a:extLst>
              <a:ext uri="{FF2B5EF4-FFF2-40B4-BE49-F238E27FC236}">
                <a16:creationId xmlns:a16="http://schemas.microsoft.com/office/drawing/2014/main" id="{BCF102DA-A892-4522-962B-5BD4CA27352B}"/>
              </a:ext>
            </a:extLst>
          </p:cNvPr>
          <p:cNvSpPr/>
          <p:nvPr/>
        </p:nvSpPr>
        <p:spPr>
          <a:xfrm>
            <a:off x="60958" y="107404"/>
            <a:ext cx="9810206" cy="6512143"/>
          </a:xfrm>
          <a:prstGeom prst="ellipse">
            <a:avLst/>
          </a:prstGeom>
          <a:solidFill>
            <a:schemeClr val="accent2">
              <a:lumMod val="40000"/>
              <a:lumOff val="6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コンテンツ プレースホルダー 2">
            <a:extLst>
              <a:ext uri="{FF2B5EF4-FFF2-40B4-BE49-F238E27FC236}">
                <a16:creationId xmlns:a16="http://schemas.microsoft.com/office/drawing/2014/main" id="{546D4228-1F48-4D90-AACB-29DEE0057C45}"/>
              </a:ext>
            </a:extLst>
          </p:cNvPr>
          <p:cNvSpPr>
            <a:spLocks noGrp="1"/>
          </p:cNvSpPr>
          <p:nvPr>
            <p:ph idx="1"/>
          </p:nvPr>
        </p:nvSpPr>
        <p:spPr>
          <a:xfrm>
            <a:off x="517201" y="1816456"/>
            <a:ext cx="8946290" cy="3318417"/>
          </a:xfrm>
        </p:spPr>
        <p:txBody>
          <a:bodyPr>
            <a:normAutofit lnSpcReduction="10000"/>
          </a:bodyPr>
          <a:lstStyle/>
          <a:p>
            <a:pPr marL="0" indent="0" algn="ctr">
              <a:buNone/>
            </a:pPr>
            <a:r>
              <a:rPr kumimoji="1" lang="ja-JP" altLang="en-US" dirty="0"/>
              <a:t>　</a:t>
            </a:r>
            <a:r>
              <a:rPr lang="ja-JP" altLang="en-US" dirty="0"/>
              <a:t>大きな噴石や火砕流・火砕サージなどの</a:t>
            </a:r>
            <a:endParaRPr lang="en-US" altLang="ja-JP" dirty="0"/>
          </a:p>
          <a:p>
            <a:pPr marL="0" indent="0" algn="ctr">
              <a:buNone/>
            </a:pPr>
            <a:r>
              <a:rPr kumimoji="1" lang="ja-JP" altLang="en-US" dirty="0"/>
              <a:t>火山現象の影響範囲内に立地している施設です。</a:t>
            </a:r>
            <a:endParaRPr kumimoji="1" lang="en-US" altLang="ja-JP" dirty="0"/>
          </a:p>
          <a:p>
            <a:pPr marL="0" indent="0" algn="ctr">
              <a:buNone/>
            </a:pPr>
            <a:endParaRPr kumimoji="1" lang="en-US" altLang="ja-JP" dirty="0"/>
          </a:p>
          <a:p>
            <a:pPr marL="0" indent="0" algn="ctr">
              <a:buNone/>
            </a:pPr>
            <a:r>
              <a:rPr kumimoji="1" lang="ja-JP" altLang="en-US" dirty="0"/>
              <a:t>　噴火時等に避難の呼びかけや</a:t>
            </a:r>
          </a:p>
          <a:p>
            <a:pPr marL="0" indent="0" algn="ctr">
              <a:buNone/>
            </a:pPr>
            <a:r>
              <a:rPr kumimoji="1" lang="ja-JP" altLang="en-US" dirty="0"/>
              <a:t>誘導を的確に行い、</a:t>
            </a:r>
          </a:p>
          <a:p>
            <a:pPr marL="0" indent="0" algn="ctr">
              <a:buNone/>
            </a:pPr>
            <a:r>
              <a:rPr kumimoji="1" lang="ja-JP" altLang="en-US" dirty="0"/>
              <a:t>従業員等の安全を確保できるように、</a:t>
            </a:r>
          </a:p>
          <a:p>
            <a:pPr marL="0" indent="0" algn="ctr">
              <a:buNone/>
            </a:pPr>
            <a:r>
              <a:rPr kumimoji="1" lang="ja-JP" altLang="en-US" dirty="0"/>
              <a:t>予め計画を作成し訓練を実施する必要があります。</a:t>
            </a:r>
          </a:p>
          <a:p>
            <a:pPr marL="0" indent="0" algn="ctr">
              <a:buNone/>
            </a:pPr>
            <a:endParaRPr kumimoji="1" lang="en-US" altLang="ja-JP" dirty="0"/>
          </a:p>
        </p:txBody>
      </p:sp>
      <p:sp>
        <p:nvSpPr>
          <p:cNvPr id="7" name="テキスト ボックス 6">
            <a:extLst>
              <a:ext uri="{FF2B5EF4-FFF2-40B4-BE49-F238E27FC236}">
                <a16:creationId xmlns:a16="http://schemas.microsoft.com/office/drawing/2014/main" id="{83FE4A96-22F6-4D05-AC13-E90617DE3EF8}"/>
              </a:ext>
            </a:extLst>
          </p:cNvPr>
          <p:cNvSpPr txBox="1"/>
          <p:nvPr/>
        </p:nvSpPr>
        <p:spPr>
          <a:xfrm flipH="1">
            <a:off x="2148532" y="654351"/>
            <a:ext cx="5683629" cy="707886"/>
          </a:xfrm>
          <a:prstGeom prst="rect">
            <a:avLst/>
          </a:prstGeom>
          <a:noFill/>
        </p:spPr>
        <p:txBody>
          <a:bodyPr wrap="square" rtlCol="0">
            <a:spAutoFit/>
          </a:bodyPr>
          <a:lstStyle/>
          <a:p>
            <a:pPr algn="ctr"/>
            <a:r>
              <a:rPr kumimoji="1" lang="ja-JP" altLang="en-US" sz="4000">
                <a:latin typeface="HGP創英角ﾎﾟｯﾌﾟ体" panose="040B0A00000000000000" pitchFamily="50" charset="-128"/>
                <a:ea typeface="HGP創英角ﾎﾟｯﾌﾟ体" panose="040B0A00000000000000" pitchFamily="50" charset="-128"/>
              </a:rPr>
              <a:t>避難促進施設とは</a:t>
            </a:r>
          </a:p>
        </p:txBody>
      </p:sp>
      <p:pic>
        <p:nvPicPr>
          <p:cNvPr id="24" name="図 23">
            <a:extLst>
              <a:ext uri="{FF2B5EF4-FFF2-40B4-BE49-F238E27FC236}">
                <a16:creationId xmlns:a16="http://schemas.microsoft.com/office/drawing/2014/main" id="{3F719416-732A-41FF-948E-99475F9BE923}"/>
              </a:ext>
            </a:extLst>
          </p:cNvPr>
          <p:cNvPicPr>
            <a:picLocks noChangeAspect="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807914" y="5041544"/>
            <a:ext cx="2277240" cy="1456301"/>
          </a:xfrm>
          <a:prstGeom prst="rect">
            <a:avLst/>
          </a:prstGeom>
        </p:spPr>
      </p:pic>
      <p:sp>
        <p:nvSpPr>
          <p:cNvPr id="25" name="楕円 24">
            <a:extLst>
              <a:ext uri="{FF2B5EF4-FFF2-40B4-BE49-F238E27FC236}">
                <a16:creationId xmlns:a16="http://schemas.microsoft.com/office/drawing/2014/main" id="{9AE694A1-F30D-4587-9F9F-6D9C5D4E238C}"/>
              </a:ext>
            </a:extLst>
          </p:cNvPr>
          <p:cNvSpPr/>
          <p:nvPr/>
        </p:nvSpPr>
        <p:spPr>
          <a:xfrm>
            <a:off x="62863" y="141023"/>
            <a:ext cx="9767343" cy="6484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楕円 25">
            <a:extLst>
              <a:ext uri="{FF2B5EF4-FFF2-40B4-BE49-F238E27FC236}">
                <a16:creationId xmlns:a16="http://schemas.microsoft.com/office/drawing/2014/main" id="{A4C6F0E0-20E1-4778-8AC9-E4710E1A8A0D}"/>
              </a:ext>
            </a:extLst>
          </p:cNvPr>
          <p:cNvSpPr/>
          <p:nvPr/>
        </p:nvSpPr>
        <p:spPr>
          <a:xfrm>
            <a:off x="106677" y="223933"/>
            <a:ext cx="9767343" cy="649754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楕円 26">
            <a:extLst>
              <a:ext uri="{FF2B5EF4-FFF2-40B4-BE49-F238E27FC236}">
                <a16:creationId xmlns:a16="http://schemas.microsoft.com/office/drawing/2014/main" id="{6F7C1DD6-F8AD-49DA-AF10-F2F816F67727}"/>
              </a:ext>
            </a:extLst>
          </p:cNvPr>
          <p:cNvSpPr/>
          <p:nvPr/>
        </p:nvSpPr>
        <p:spPr>
          <a:xfrm>
            <a:off x="19049" y="51670"/>
            <a:ext cx="9767343" cy="64785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a:extLst>
              <a:ext uri="{FF2B5EF4-FFF2-40B4-BE49-F238E27FC236}">
                <a16:creationId xmlns:a16="http://schemas.microsoft.com/office/drawing/2014/main" id="{BC39EF6B-83A1-4CFA-BD4C-CAD755E3101A}"/>
              </a:ext>
            </a:extLst>
          </p:cNvPr>
          <p:cNvSpPr>
            <a:spLocks noGrp="1"/>
          </p:cNvSpPr>
          <p:nvPr>
            <p:ph type="sldNum" sz="quarter" idx="12"/>
          </p:nvPr>
        </p:nvSpPr>
        <p:spPr/>
        <p:txBody>
          <a:bodyPr/>
          <a:lstStyle/>
          <a:p>
            <a:r>
              <a:rPr kumimoji="1" lang="en-US" altLang="ja-JP" dirty="0"/>
              <a:t>3</a:t>
            </a:r>
            <a:endParaRPr kumimoji="1" lang="ja-JP" altLang="en-US" dirty="0"/>
          </a:p>
        </p:txBody>
      </p:sp>
    </p:spTree>
    <p:extLst>
      <p:ext uri="{BB962C8B-B14F-4D97-AF65-F5344CB8AC3E}">
        <p14:creationId xmlns:p14="http://schemas.microsoft.com/office/powerpoint/2010/main" val="2684461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455FAD8D-FF79-4685-B506-7EE7FC9D60B0}"/>
              </a:ext>
            </a:extLst>
          </p:cNvPr>
          <p:cNvSpPr txBox="1"/>
          <p:nvPr/>
        </p:nvSpPr>
        <p:spPr>
          <a:xfrm>
            <a:off x="1" y="0"/>
            <a:ext cx="9906000" cy="707886"/>
          </a:xfrm>
          <a:prstGeom prst="rect">
            <a:avLst/>
          </a:prstGeom>
          <a:solidFill>
            <a:srgbClr val="1212E0"/>
          </a:solidFill>
        </p:spPr>
        <p:txBody>
          <a:bodyPr wrap="square" rtlCol="0">
            <a:spAutoFit/>
          </a:bodyPr>
          <a:lstStyle/>
          <a:p>
            <a:r>
              <a:rPr lang="ja-JP" altLang="en-US">
                <a:solidFill>
                  <a:schemeClr val="bg1"/>
                </a:solidFill>
                <a:latin typeface="HGP創英角ｺﾞｼｯｸUB" panose="020B0900000000000000" pitchFamily="50" charset="-128"/>
                <a:ea typeface="HGP創英角ｺﾞｼｯｸUB" panose="020B0900000000000000" pitchFamily="50" charset="-128"/>
              </a:rPr>
              <a:t>　　</a:t>
            </a:r>
            <a:r>
              <a:rPr lang="ja-JP" altLang="en-US" sz="4000">
                <a:solidFill>
                  <a:schemeClr val="bg1"/>
                </a:solidFill>
                <a:latin typeface="HGS創英角ｺﾞｼｯｸUB" panose="020B0900000000000000" pitchFamily="50" charset="-128"/>
                <a:ea typeface="HGS創英角ｺﾞｼｯｸUB" panose="020B0900000000000000" pitchFamily="50" charset="-128"/>
              </a:rPr>
              <a:t>説明のながれ</a:t>
            </a:r>
            <a:endParaRPr lang="zh-TW" altLang="en-US" sz="4000">
              <a:solidFill>
                <a:schemeClr val="bg1"/>
              </a:solidFill>
              <a:latin typeface="HGS創英角ｺﾞｼｯｸUB" panose="020B0900000000000000" pitchFamily="50" charset="-128"/>
              <a:ea typeface="HGS創英角ｺﾞｼｯｸUB" panose="020B0900000000000000" pitchFamily="50" charset="-128"/>
            </a:endParaRPr>
          </a:p>
        </p:txBody>
      </p:sp>
      <p:sp>
        <p:nvSpPr>
          <p:cNvPr id="6" name="テキスト ボックス 5"/>
          <p:cNvSpPr txBox="1"/>
          <p:nvPr/>
        </p:nvSpPr>
        <p:spPr>
          <a:xfrm>
            <a:off x="320573" y="2870009"/>
            <a:ext cx="5335115" cy="1200329"/>
          </a:xfrm>
          <a:prstGeom prst="rect">
            <a:avLst/>
          </a:prstGeom>
          <a:noFill/>
        </p:spPr>
        <p:txBody>
          <a:bodyPr wrap="none" rtlCol="0">
            <a:spAutoFit/>
          </a:bodyPr>
          <a:lstStyle/>
          <a:p>
            <a:r>
              <a:rPr lang="ja-JP" altLang="en-US" sz="2400" dirty="0"/>
              <a:t>１</a:t>
            </a:r>
            <a:r>
              <a:rPr lang="en-US" altLang="ja-JP" sz="2400" dirty="0"/>
              <a:t>.</a:t>
            </a:r>
            <a:r>
              <a:rPr lang="ja-JP" altLang="en-US" sz="2400" dirty="0"/>
              <a:t>避難確保計画作成の必要性</a:t>
            </a:r>
            <a:endParaRPr lang="en-US" altLang="ja-JP" sz="2400" dirty="0"/>
          </a:p>
          <a:p>
            <a:endParaRPr lang="en-US" altLang="ja-JP" sz="2400" dirty="0"/>
          </a:p>
          <a:p>
            <a:r>
              <a:rPr lang="ja-JP" altLang="en-US" sz="2400" dirty="0"/>
              <a:t>２</a:t>
            </a:r>
            <a:r>
              <a:rPr lang="en-US" altLang="ja-JP" sz="2400" dirty="0"/>
              <a:t>.</a:t>
            </a:r>
            <a:r>
              <a:rPr lang="ja-JP" altLang="en-US" sz="2400" dirty="0"/>
              <a:t>ハザードマップと避難計画の読み解き</a:t>
            </a:r>
            <a:endParaRPr lang="en-US" altLang="ja-JP" sz="2400" dirty="0"/>
          </a:p>
        </p:txBody>
      </p:sp>
      <p:sp>
        <p:nvSpPr>
          <p:cNvPr id="7" name="正方形/長方形 6">
            <a:extLst>
              <a:ext uri="{FF2B5EF4-FFF2-40B4-BE49-F238E27FC236}">
                <a16:creationId xmlns:a16="http://schemas.microsoft.com/office/drawing/2014/main" id="{3CDA4F0F-BD88-49A9-914B-3640E246CBFB}"/>
              </a:ext>
            </a:extLst>
          </p:cNvPr>
          <p:cNvSpPr/>
          <p:nvPr/>
        </p:nvSpPr>
        <p:spPr>
          <a:xfrm>
            <a:off x="21000" y="824255"/>
            <a:ext cx="9864000" cy="5941824"/>
          </a:xfrm>
          <a:prstGeom prst="rect">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a:extLst>
              <a:ext uri="{FF2B5EF4-FFF2-40B4-BE49-F238E27FC236}">
                <a16:creationId xmlns:a16="http://schemas.microsoft.com/office/drawing/2014/main" id="{82ADD53C-D8CF-4EF4-AE98-480672E780EA}"/>
              </a:ext>
            </a:extLst>
          </p:cNvPr>
          <p:cNvSpPr>
            <a:spLocks noGrp="1"/>
          </p:cNvSpPr>
          <p:nvPr>
            <p:ph type="sldNum" sz="quarter" idx="12"/>
          </p:nvPr>
        </p:nvSpPr>
        <p:spPr/>
        <p:txBody>
          <a:bodyPr/>
          <a:lstStyle/>
          <a:p>
            <a:r>
              <a:rPr kumimoji="1" lang="en-US" altLang="ja-JP" dirty="0"/>
              <a:t>4</a:t>
            </a:r>
            <a:endParaRPr kumimoji="1" lang="ja-JP" altLang="en-US" dirty="0"/>
          </a:p>
        </p:txBody>
      </p:sp>
    </p:spTree>
    <p:extLst>
      <p:ext uri="{BB962C8B-B14F-4D97-AF65-F5344CB8AC3E}">
        <p14:creationId xmlns:p14="http://schemas.microsoft.com/office/powerpoint/2010/main" val="4159458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455FAD8D-FF79-4685-B506-7EE7FC9D60B0}"/>
              </a:ext>
            </a:extLst>
          </p:cNvPr>
          <p:cNvSpPr txBox="1"/>
          <p:nvPr/>
        </p:nvSpPr>
        <p:spPr>
          <a:xfrm>
            <a:off x="0" y="1863969"/>
            <a:ext cx="9906000" cy="707886"/>
          </a:xfrm>
          <a:prstGeom prst="rect">
            <a:avLst/>
          </a:prstGeom>
          <a:solidFill>
            <a:schemeClr val="accent5">
              <a:lumMod val="20000"/>
              <a:lumOff val="80000"/>
            </a:schemeClr>
          </a:solidFill>
        </p:spPr>
        <p:txBody>
          <a:bodyPr wrap="square" rtlCol="0">
            <a:spAutoFit/>
          </a:bodyPr>
          <a:lstStyle/>
          <a:p>
            <a:r>
              <a:rPr lang="ja-JP" altLang="en-US" dirty="0">
                <a:solidFill>
                  <a:srgbClr val="0000FF"/>
                </a:solidFill>
                <a:latin typeface="HGP創英角ｺﾞｼｯｸUB" panose="020B0900000000000000" pitchFamily="50" charset="-128"/>
                <a:ea typeface="HGP創英角ｺﾞｼｯｸUB" panose="020B0900000000000000" pitchFamily="50" charset="-128"/>
              </a:rPr>
              <a:t>　</a:t>
            </a:r>
            <a:r>
              <a:rPr lang="ja-JP" altLang="en-US" sz="4000" dirty="0">
                <a:solidFill>
                  <a:srgbClr val="0000FF"/>
                </a:solidFill>
                <a:latin typeface="HGP創英角ｺﾞｼｯｸUB" panose="020B0900000000000000" pitchFamily="50" charset="-128"/>
                <a:ea typeface="HGP創英角ｺﾞｼｯｸUB" panose="020B0900000000000000" pitchFamily="50" charset="-128"/>
              </a:rPr>
              <a:t>　　１</a:t>
            </a:r>
            <a:r>
              <a:rPr lang="en-US" altLang="ja-JP" sz="4000" dirty="0">
                <a:solidFill>
                  <a:srgbClr val="0000FF"/>
                </a:solidFill>
                <a:latin typeface="HGP創英角ｺﾞｼｯｸUB" panose="020B0900000000000000" pitchFamily="50" charset="-128"/>
                <a:ea typeface="HGP創英角ｺﾞｼｯｸUB" panose="020B0900000000000000" pitchFamily="50" charset="-128"/>
              </a:rPr>
              <a:t>.</a:t>
            </a:r>
            <a:r>
              <a:rPr lang="ja-JP" altLang="en-US" sz="4000" dirty="0">
                <a:solidFill>
                  <a:srgbClr val="0000FF"/>
                </a:solidFill>
                <a:latin typeface="HGP創英角ｺﾞｼｯｸUB" panose="020B0900000000000000" pitchFamily="50" charset="-128"/>
                <a:ea typeface="HGP創英角ｺﾞｼｯｸUB" panose="020B0900000000000000" pitchFamily="50" charset="-128"/>
              </a:rPr>
              <a:t>避難確保計画作成の必要性</a:t>
            </a:r>
            <a:endParaRPr lang="en-US" altLang="ja-JP" sz="4000" dirty="0">
              <a:solidFill>
                <a:srgbClr val="0000FF"/>
              </a:solidFill>
              <a:latin typeface="HGP創英角ｺﾞｼｯｸUB" panose="020B0900000000000000" pitchFamily="50" charset="-128"/>
              <a:ea typeface="HGP創英角ｺﾞｼｯｸUB" panose="020B0900000000000000" pitchFamily="50" charset="-128"/>
            </a:endParaRPr>
          </a:p>
        </p:txBody>
      </p:sp>
      <p:sp>
        <p:nvSpPr>
          <p:cNvPr id="2" name="スライド番号プレースホルダー 1">
            <a:extLst>
              <a:ext uri="{FF2B5EF4-FFF2-40B4-BE49-F238E27FC236}">
                <a16:creationId xmlns:a16="http://schemas.microsoft.com/office/drawing/2014/main" id="{D6BE5E30-2898-41D1-8F81-D9D34C59135A}"/>
              </a:ext>
            </a:extLst>
          </p:cNvPr>
          <p:cNvSpPr>
            <a:spLocks noGrp="1"/>
          </p:cNvSpPr>
          <p:nvPr>
            <p:ph type="sldNum" sz="quarter" idx="12"/>
          </p:nvPr>
        </p:nvSpPr>
        <p:spPr/>
        <p:txBody>
          <a:bodyPr/>
          <a:lstStyle/>
          <a:p>
            <a:r>
              <a:rPr kumimoji="1" lang="en-US" altLang="ja-JP" dirty="0"/>
              <a:t>5</a:t>
            </a:r>
            <a:endParaRPr kumimoji="1" lang="ja-JP" altLang="en-US" dirty="0"/>
          </a:p>
        </p:txBody>
      </p:sp>
    </p:spTree>
    <p:extLst>
      <p:ext uri="{BB962C8B-B14F-4D97-AF65-F5344CB8AC3E}">
        <p14:creationId xmlns:p14="http://schemas.microsoft.com/office/powerpoint/2010/main" val="9847720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グループ化 5">
            <a:extLst>
              <a:ext uri="{FF2B5EF4-FFF2-40B4-BE49-F238E27FC236}">
                <a16:creationId xmlns:a16="http://schemas.microsoft.com/office/drawing/2014/main" id="{9700DB5C-85D5-4E27-B8D6-858362743ECE}"/>
              </a:ext>
            </a:extLst>
          </p:cNvPr>
          <p:cNvGrpSpPr/>
          <p:nvPr/>
        </p:nvGrpSpPr>
        <p:grpSpPr>
          <a:xfrm>
            <a:off x="3842111" y="139761"/>
            <a:ext cx="6076299" cy="6088736"/>
            <a:chOff x="5962326" y="2240915"/>
            <a:chExt cx="3958272" cy="4005863"/>
          </a:xfrm>
        </p:grpSpPr>
        <p:pic>
          <p:nvPicPr>
            <p:cNvPr id="43" name="図 42">
              <a:extLst>
                <a:ext uri="{FF2B5EF4-FFF2-40B4-BE49-F238E27FC236}">
                  <a16:creationId xmlns:a16="http://schemas.microsoft.com/office/drawing/2014/main" id="{A1587998-4F6F-431C-8987-D20C9FEF850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81395" y="2240915"/>
              <a:ext cx="3502039" cy="3978579"/>
            </a:xfrm>
            <a:prstGeom prst="rect">
              <a:avLst/>
            </a:prstGeom>
            <a:solidFill>
              <a:schemeClr val="bg1"/>
            </a:solidFill>
          </p:spPr>
        </p:pic>
        <p:sp>
          <p:nvSpPr>
            <p:cNvPr id="44" name="フリーフォーム: 図形 43">
              <a:extLst>
                <a:ext uri="{FF2B5EF4-FFF2-40B4-BE49-F238E27FC236}">
                  <a16:creationId xmlns:a16="http://schemas.microsoft.com/office/drawing/2014/main" id="{D7A1A0B7-A4F1-49E5-82EB-B69BDE81F130}"/>
                </a:ext>
              </a:extLst>
            </p:cNvPr>
            <p:cNvSpPr/>
            <p:nvPr/>
          </p:nvSpPr>
          <p:spPr>
            <a:xfrm>
              <a:off x="6138717" y="4240210"/>
              <a:ext cx="3781881" cy="2006568"/>
            </a:xfrm>
            <a:custGeom>
              <a:avLst/>
              <a:gdLst>
                <a:gd name="connsiteX0" fmla="*/ 35169 w 5688623"/>
                <a:gd name="connsiteY0" fmla="*/ 448408 h 2540977"/>
                <a:gd name="connsiteX1" fmla="*/ 35169 w 5688623"/>
                <a:gd name="connsiteY1" fmla="*/ 448408 h 2540977"/>
                <a:gd name="connsiteX2" fmla="*/ 448407 w 5688623"/>
                <a:gd name="connsiteY2" fmla="*/ 422031 h 2540977"/>
                <a:gd name="connsiteX3" fmla="*/ 509954 w 5688623"/>
                <a:gd name="connsiteY3" fmla="*/ 404446 h 2540977"/>
                <a:gd name="connsiteX4" fmla="*/ 1178169 w 5688623"/>
                <a:gd name="connsiteY4" fmla="*/ 263769 h 2540977"/>
                <a:gd name="connsiteX5" fmla="*/ 1811215 w 5688623"/>
                <a:gd name="connsiteY5" fmla="*/ 0 h 2540977"/>
                <a:gd name="connsiteX6" fmla="*/ 2312377 w 5688623"/>
                <a:gd name="connsiteY6" fmla="*/ 61546 h 2540977"/>
                <a:gd name="connsiteX7" fmla="*/ 2690446 w 5688623"/>
                <a:gd name="connsiteY7" fmla="*/ 140677 h 2540977"/>
                <a:gd name="connsiteX8" fmla="*/ 2795954 w 5688623"/>
                <a:gd name="connsiteY8" fmla="*/ 175846 h 2540977"/>
                <a:gd name="connsiteX9" fmla="*/ 3147646 w 5688623"/>
                <a:gd name="connsiteY9" fmla="*/ 281354 h 2540977"/>
                <a:gd name="connsiteX10" fmla="*/ 3253154 w 5688623"/>
                <a:gd name="connsiteY10" fmla="*/ 263769 h 2540977"/>
                <a:gd name="connsiteX11" fmla="*/ 3543300 w 5688623"/>
                <a:gd name="connsiteY11" fmla="*/ 272562 h 2540977"/>
                <a:gd name="connsiteX12" fmla="*/ 3912577 w 5688623"/>
                <a:gd name="connsiteY12" fmla="*/ 342900 h 2540977"/>
                <a:gd name="connsiteX13" fmla="*/ 3991707 w 5688623"/>
                <a:gd name="connsiteY13" fmla="*/ 404446 h 2540977"/>
                <a:gd name="connsiteX14" fmla="*/ 4246684 w 5688623"/>
                <a:gd name="connsiteY14" fmla="*/ 509954 h 2540977"/>
                <a:gd name="connsiteX15" fmla="*/ 4888523 w 5688623"/>
                <a:gd name="connsiteY15" fmla="*/ 659423 h 2540977"/>
                <a:gd name="connsiteX16" fmla="*/ 4958861 w 5688623"/>
                <a:gd name="connsiteY16" fmla="*/ 685800 h 2540977"/>
                <a:gd name="connsiteX17" fmla="*/ 5020407 w 5688623"/>
                <a:gd name="connsiteY17" fmla="*/ 703385 h 2540977"/>
                <a:gd name="connsiteX18" fmla="*/ 5073161 w 5688623"/>
                <a:gd name="connsiteY18" fmla="*/ 747346 h 2540977"/>
                <a:gd name="connsiteX19" fmla="*/ 5178669 w 5688623"/>
                <a:gd name="connsiteY19" fmla="*/ 773723 h 2540977"/>
                <a:gd name="connsiteX20" fmla="*/ 5345723 w 5688623"/>
                <a:gd name="connsiteY20" fmla="*/ 888023 h 2540977"/>
                <a:gd name="connsiteX21" fmla="*/ 5407269 w 5688623"/>
                <a:gd name="connsiteY21" fmla="*/ 949569 h 2540977"/>
                <a:gd name="connsiteX22" fmla="*/ 5416061 w 5688623"/>
                <a:gd name="connsiteY22" fmla="*/ 975946 h 2540977"/>
                <a:gd name="connsiteX23" fmla="*/ 5574323 w 5688623"/>
                <a:gd name="connsiteY23" fmla="*/ 1081454 h 2540977"/>
                <a:gd name="connsiteX24" fmla="*/ 5688623 w 5688623"/>
                <a:gd name="connsiteY24" fmla="*/ 2540977 h 2540977"/>
                <a:gd name="connsiteX25" fmla="*/ 0 w 5688623"/>
                <a:gd name="connsiteY25" fmla="*/ 2497015 h 2540977"/>
                <a:gd name="connsiteX26" fmla="*/ 35169 w 5688623"/>
                <a:gd name="connsiteY26" fmla="*/ 448408 h 2540977"/>
                <a:gd name="connsiteX0" fmla="*/ 35169 w 5688623"/>
                <a:gd name="connsiteY0" fmla="*/ 386862 h 2479431"/>
                <a:gd name="connsiteX1" fmla="*/ 35169 w 5688623"/>
                <a:gd name="connsiteY1" fmla="*/ 386862 h 2479431"/>
                <a:gd name="connsiteX2" fmla="*/ 448407 w 5688623"/>
                <a:gd name="connsiteY2" fmla="*/ 360485 h 2479431"/>
                <a:gd name="connsiteX3" fmla="*/ 509954 w 5688623"/>
                <a:gd name="connsiteY3" fmla="*/ 342900 h 2479431"/>
                <a:gd name="connsiteX4" fmla="*/ 1178169 w 5688623"/>
                <a:gd name="connsiteY4" fmla="*/ 202223 h 2479431"/>
                <a:gd name="connsiteX5" fmla="*/ 1802422 w 5688623"/>
                <a:gd name="connsiteY5" fmla="*/ 17584 h 2479431"/>
                <a:gd name="connsiteX6" fmla="*/ 2312377 w 5688623"/>
                <a:gd name="connsiteY6" fmla="*/ 0 h 2479431"/>
                <a:gd name="connsiteX7" fmla="*/ 2690446 w 5688623"/>
                <a:gd name="connsiteY7" fmla="*/ 79131 h 2479431"/>
                <a:gd name="connsiteX8" fmla="*/ 2795954 w 5688623"/>
                <a:gd name="connsiteY8" fmla="*/ 114300 h 2479431"/>
                <a:gd name="connsiteX9" fmla="*/ 3147646 w 5688623"/>
                <a:gd name="connsiteY9" fmla="*/ 219808 h 2479431"/>
                <a:gd name="connsiteX10" fmla="*/ 3253154 w 5688623"/>
                <a:gd name="connsiteY10" fmla="*/ 202223 h 2479431"/>
                <a:gd name="connsiteX11" fmla="*/ 3543300 w 5688623"/>
                <a:gd name="connsiteY11" fmla="*/ 211016 h 2479431"/>
                <a:gd name="connsiteX12" fmla="*/ 3912577 w 5688623"/>
                <a:gd name="connsiteY12" fmla="*/ 281354 h 2479431"/>
                <a:gd name="connsiteX13" fmla="*/ 3991707 w 5688623"/>
                <a:gd name="connsiteY13" fmla="*/ 342900 h 2479431"/>
                <a:gd name="connsiteX14" fmla="*/ 4246684 w 5688623"/>
                <a:gd name="connsiteY14" fmla="*/ 448408 h 2479431"/>
                <a:gd name="connsiteX15" fmla="*/ 4888523 w 5688623"/>
                <a:gd name="connsiteY15" fmla="*/ 597877 h 2479431"/>
                <a:gd name="connsiteX16" fmla="*/ 4958861 w 5688623"/>
                <a:gd name="connsiteY16" fmla="*/ 624254 h 2479431"/>
                <a:gd name="connsiteX17" fmla="*/ 5020407 w 5688623"/>
                <a:gd name="connsiteY17" fmla="*/ 641839 h 2479431"/>
                <a:gd name="connsiteX18" fmla="*/ 5073161 w 5688623"/>
                <a:gd name="connsiteY18" fmla="*/ 685800 h 2479431"/>
                <a:gd name="connsiteX19" fmla="*/ 5178669 w 5688623"/>
                <a:gd name="connsiteY19" fmla="*/ 712177 h 2479431"/>
                <a:gd name="connsiteX20" fmla="*/ 5345723 w 5688623"/>
                <a:gd name="connsiteY20" fmla="*/ 826477 h 2479431"/>
                <a:gd name="connsiteX21" fmla="*/ 5407269 w 5688623"/>
                <a:gd name="connsiteY21" fmla="*/ 888023 h 2479431"/>
                <a:gd name="connsiteX22" fmla="*/ 5416061 w 5688623"/>
                <a:gd name="connsiteY22" fmla="*/ 914400 h 2479431"/>
                <a:gd name="connsiteX23" fmla="*/ 5574323 w 5688623"/>
                <a:gd name="connsiteY23" fmla="*/ 1019908 h 2479431"/>
                <a:gd name="connsiteX24" fmla="*/ 5688623 w 5688623"/>
                <a:gd name="connsiteY24" fmla="*/ 2479431 h 2479431"/>
                <a:gd name="connsiteX25" fmla="*/ 0 w 5688623"/>
                <a:gd name="connsiteY25" fmla="*/ 2435469 h 2479431"/>
                <a:gd name="connsiteX26" fmla="*/ 35169 w 5688623"/>
                <a:gd name="connsiteY26" fmla="*/ 386862 h 2479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688623" h="2479431">
                  <a:moveTo>
                    <a:pt x="35169" y="386862"/>
                  </a:moveTo>
                  <a:lnTo>
                    <a:pt x="35169" y="386862"/>
                  </a:lnTo>
                  <a:cubicBezTo>
                    <a:pt x="172915" y="378070"/>
                    <a:pt x="310969" y="373211"/>
                    <a:pt x="448407" y="360485"/>
                  </a:cubicBezTo>
                  <a:cubicBezTo>
                    <a:pt x="469653" y="358518"/>
                    <a:pt x="509954" y="342900"/>
                    <a:pt x="509954" y="342900"/>
                  </a:cubicBezTo>
                  <a:lnTo>
                    <a:pt x="1178169" y="202223"/>
                  </a:lnTo>
                  <a:lnTo>
                    <a:pt x="1802422" y="17584"/>
                  </a:lnTo>
                  <a:lnTo>
                    <a:pt x="2312377" y="0"/>
                  </a:lnTo>
                  <a:lnTo>
                    <a:pt x="2690446" y="79131"/>
                  </a:lnTo>
                  <a:cubicBezTo>
                    <a:pt x="2771270" y="119543"/>
                    <a:pt x="2734571" y="114300"/>
                    <a:pt x="2795954" y="114300"/>
                  </a:cubicBezTo>
                  <a:lnTo>
                    <a:pt x="3147646" y="219808"/>
                  </a:lnTo>
                  <a:cubicBezTo>
                    <a:pt x="3235360" y="200316"/>
                    <a:pt x="3199757" y="202223"/>
                    <a:pt x="3253154" y="202223"/>
                  </a:cubicBezTo>
                  <a:lnTo>
                    <a:pt x="3543300" y="211016"/>
                  </a:lnTo>
                  <a:lnTo>
                    <a:pt x="3912577" y="281354"/>
                  </a:lnTo>
                  <a:lnTo>
                    <a:pt x="3991707" y="342900"/>
                  </a:lnTo>
                  <a:lnTo>
                    <a:pt x="4246684" y="448408"/>
                  </a:lnTo>
                  <a:lnTo>
                    <a:pt x="4888523" y="597877"/>
                  </a:lnTo>
                  <a:cubicBezTo>
                    <a:pt x="4911969" y="606669"/>
                    <a:pt x="4935106" y="616335"/>
                    <a:pt x="4958861" y="624254"/>
                  </a:cubicBezTo>
                  <a:cubicBezTo>
                    <a:pt x="4979102" y="631001"/>
                    <a:pt x="5001621" y="631723"/>
                    <a:pt x="5020407" y="641839"/>
                  </a:cubicBezTo>
                  <a:cubicBezTo>
                    <a:pt x="5040561" y="652691"/>
                    <a:pt x="5051728" y="677763"/>
                    <a:pt x="5073161" y="685800"/>
                  </a:cubicBezTo>
                  <a:cubicBezTo>
                    <a:pt x="5211647" y="737731"/>
                    <a:pt x="5128348" y="661856"/>
                    <a:pt x="5178669" y="712177"/>
                  </a:cubicBezTo>
                  <a:lnTo>
                    <a:pt x="5345723" y="826477"/>
                  </a:lnTo>
                  <a:cubicBezTo>
                    <a:pt x="5366238" y="846992"/>
                    <a:pt x="5389145" y="865368"/>
                    <a:pt x="5407269" y="888023"/>
                  </a:cubicBezTo>
                  <a:cubicBezTo>
                    <a:pt x="5413059" y="895260"/>
                    <a:pt x="5416061" y="914400"/>
                    <a:pt x="5416061" y="914400"/>
                  </a:cubicBezTo>
                  <a:lnTo>
                    <a:pt x="5574323" y="1019908"/>
                  </a:lnTo>
                  <a:lnTo>
                    <a:pt x="5688623" y="2479431"/>
                  </a:lnTo>
                  <a:lnTo>
                    <a:pt x="0" y="2435469"/>
                  </a:lnTo>
                  <a:lnTo>
                    <a:pt x="35169" y="386862"/>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8" name="フリーフォーム: 図形 107">
              <a:extLst>
                <a:ext uri="{FF2B5EF4-FFF2-40B4-BE49-F238E27FC236}">
                  <a16:creationId xmlns:a16="http://schemas.microsoft.com/office/drawing/2014/main" id="{00A14BCB-0B13-4689-850B-855C608D3F10}"/>
                </a:ext>
              </a:extLst>
            </p:cNvPr>
            <p:cNvSpPr/>
            <p:nvPr/>
          </p:nvSpPr>
          <p:spPr>
            <a:xfrm>
              <a:off x="5962326" y="3506631"/>
              <a:ext cx="3927983" cy="1320868"/>
            </a:xfrm>
            <a:custGeom>
              <a:avLst/>
              <a:gdLst>
                <a:gd name="connsiteX0" fmla="*/ 149469 w 975946"/>
                <a:gd name="connsiteY0" fmla="*/ 342900 h 773723"/>
                <a:gd name="connsiteX1" fmla="*/ 351692 w 975946"/>
                <a:gd name="connsiteY1" fmla="*/ 8792 h 773723"/>
                <a:gd name="connsiteX2" fmla="*/ 386861 w 975946"/>
                <a:gd name="connsiteY2" fmla="*/ 0 h 773723"/>
                <a:gd name="connsiteX3" fmla="*/ 545123 w 975946"/>
                <a:gd name="connsiteY3" fmla="*/ 79131 h 773723"/>
                <a:gd name="connsiteX4" fmla="*/ 975946 w 975946"/>
                <a:gd name="connsiteY4" fmla="*/ 483577 h 773723"/>
                <a:gd name="connsiteX5" fmla="*/ 334107 w 975946"/>
                <a:gd name="connsiteY5" fmla="*/ 773723 h 773723"/>
                <a:gd name="connsiteX6" fmla="*/ 0 w 975946"/>
                <a:gd name="connsiteY6" fmla="*/ 580292 h 773723"/>
                <a:gd name="connsiteX7" fmla="*/ 158261 w 975946"/>
                <a:gd name="connsiteY7" fmla="*/ 290146 h 773723"/>
                <a:gd name="connsiteX0" fmla="*/ 149469 w 975946"/>
                <a:gd name="connsiteY0" fmla="*/ 342900 h 848695"/>
                <a:gd name="connsiteX1" fmla="*/ 351692 w 975946"/>
                <a:gd name="connsiteY1" fmla="*/ 8792 h 848695"/>
                <a:gd name="connsiteX2" fmla="*/ 386861 w 975946"/>
                <a:gd name="connsiteY2" fmla="*/ 0 h 848695"/>
                <a:gd name="connsiteX3" fmla="*/ 545123 w 975946"/>
                <a:gd name="connsiteY3" fmla="*/ 79131 h 848695"/>
                <a:gd name="connsiteX4" fmla="*/ 975946 w 975946"/>
                <a:gd name="connsiteY4" fmla="*/ 483577 h 848695"/>
                <a:gd name="connsiteX5" fmla="*/ 895210 w 975946"/>
                <a:gd name="connsiteY5" fmla="*/ 848695 h 848695"/>
                <a:gd name="connsiteX6" fmla="*/ 0 w 975946"/>
                <a:gd name="connsiteY6" fmla="*/ 580292 h 848695"/>
                <a:gd name="connsiteX7" fmla="*/ 158261 w 975946"/>
                <a:gd name="connsiteY7" fmla="*/ 290146 h 848695"/>
                <a:gd name="connsiteX0" fmla="*/ 149469 w 983849"/>
                <a:gd name="connsiteY0" fmla="*/ 342900 h 848695"/>
                <a:gd name="connsiteX1" fmla="*/ 351692 w 983849"/>
                <a:gd name="connsiteY1" fmla="*/ 8792 h 848695"/>
                <a:gd name="connsiteX2" fmla="*/ 386861 w 983849"/>
                <a:gd name="connsiteY2" fmla="*/ 0 h 848695"/>
                <a:gd name="connsiteX3" fmla="*/ 545123 w 983849"/>
                <a:gd name="connsiteY3" fmla="*/ 79131 h 848695"/>
                <a:gd name="connsiteX4" fmla="*/ 983849 w 983849"/>
                <a:gd name="connsiteY4" fmla="*/ 358622 h 848695"/>
                <a:gd name="connsiteX5" fmla="*/ 895210 w 983849"/>
                <a:gd name="connsiteY5" fmla="*/ 848695 h 848695"/>
                <a:gd name="connsiteX6" fmla="*/ 0 w 983849"/>
                <a:gd name="connsiteY6" fmla="*/ 580292 h 848695"/>
                <a:gd name="connsiteX7" fmla="*/ 158261 w 983849"/>
                <a:gd name="connsiteY7" fmla="*/ 290146 h 848695"/>
                <a:gd name="connsiteX0" fmla="*/ 149469 w 983849"/>
                <a:gd name="connsiteY0" fmla="*/ 342900 h 848695"/>
                <a:gd name="connsiteX1" fmla="*/ 351692 w 983849"/>
                <a:gd name="connsiteY1" fmla="*/ 8792 h 848695"/>
                <a:gd name="connsiteX2" fmla="*/ 386861 w 983849"/>
                <a:gd name="connsiteY2" fmla="*/ 0 h 848695"/>
                <a:gd name="connsiteX3" fmla="*/ 545123 w 983849"/>
                <a:gd name="connsiteY3" fmla="*/ 79131 h 848695"/>
                <a:gd name="connsiteX4" fmla="*/ 983849 w 983849"/>
                <a:gd name="connsiteY4" fmla="*/ 358622 h 848695"/>
                <a:gd name="connsiteX5" fmla="*/ 895210 w 983849"/>
                <a:gd name="connsiteY5" fmla="*/ 848695 h 848695"/>
                <a:gd name="connsiteX6" fmla="*/ 0 w 983849"/>
                <a:gd name="connsiteY6" fmla="*/ 655264 h 848695"/>
                <a:gd name="connsiteX7" fmla="*/ 158261 w 983849"/>
                <a:gd name="connsiteY7" fmla="*/ 290146 h 848695"/>
                <a:gd name="connsiteX0" fmla="*/ 149469 w 983849"/>
                <a:gd name="connsiteY0" fmla="*/ 342900 h 771640"/>
                <a:gd name="connsiteX1" fmla="*/ 351692 w 983849"/>
                <a:gd name="connsiteY1" fmla="*/ 8792 h 771640"/>
                <a:gd name="connsiteX2" fmla="*/ 386861 w 983849"/>
                <a:gd name="connsiteY2" fmla="*/ 0 h 771640"/>
                <a:gd name="connsiteX3" fmla="*/ 545123 w 983849"/>
                <a:gd name="connsiteY3" fmla="*/ 79131 h 771640"/>
                <a:gd name="connsiteX4" fmla="*/ 983849 w 983849"/>
                <a:gd name="connsiteY4" fmla="*/ 358622 h 771640"/>
                <a:gd name="connsiteX5" fmla="*/ 966336 w 983849"/>
                <a:gd name="connsiteY5" fmla="*/ 771640 h 771640"/>
                <a:gd name="connsiteX6" fmla="*/ 0 w 983849"/>
                <a:gd name="connsiteY6" fmla="*/ 655264 h 771640"/>
                <a:gd name="connsiteX7" fmla="*/ 158261 w 983849"/>
                <a:gd name="connsiteY7" fmla="*/ 290146 h 771640"/>
                <a:gd name="connsiteX0" fmla="*/ 157372 w 991752"/>
                <a:gd name="connsiteY0" fmla="*/ 342900 h 771640"/>
                <a:gd name="connsiteX1" fmla="*/ 359595 w 991752"/>
                <a:gd name="connsiteY1" fmla="*/ 8792 h 771640"/>
                <a:gd name="connsiteX2" fmla="*/ 394764 w 991752"/>
                <a:gd name="connsiteY2" fmla="*/ 0 h 771640"/>
                <a:gd name="connsiteX3" fmla="*/ 553026 w 991752"/>
                <a:gd name="connsiteY3" fmla="*/ 79131 h 771640"/>
                <a:gd name="connsiteX4" fmla="*/ 991752 w 991752"/>
                <a:gd name="connsiteY4" fmla="*/ 358622 h 771640"/>
                <a:gd name="connsiteX5" fmla="*/ 974239 w 991752"/>
                <a:gd name="connsiteY5" fmla="*/ 771640 h 771640"/>
                <a:gd name="connsiteX6" fmla="*/ 0 w 991752"/>
                <a:gd name="connsiteY6" fmla="*/ 751582 h 771640"/>
                <a:gd name="connsiteX7" fmla="*/ 166164 w 991752"/>
                <a:gd name="connsiteY7" fmla="*/ 290146 h 771640"/>
                <a:gd name="connsiteX0" fmla="*/ 157372 w 3171235"/>
                <a:gd name="connsiteY0" fmla="*/ 342900 h 874380"/>
                <a:gd name="connsiteX1" fmla="*/ 359595 w 3171235"/>
                <a:gd name="connsiteY1" fmla="*/ 8792 h 874380"/>
                <a:gd name="connsiteX2" fmla="*/ 394764 w 3171235"/>
                <a:gd name="connsiteY2" fmla="*/ 0 h 874380"/>
                <a:gd name="connsiteX3" fmla="*/ 553026 w 3171235"/>
                <a:gd name="connsiteY3" fmla="*/ 79131 h 874380"/>
                <a:gd name="connsiteX4" fmla="*/ 991752 w 3171235"/>
                <a:gd name="connsiteY4" fmla="*/ 358622 h 874380"/>
                <a:gd name="connsiteX5" fmla="*/ 3171235 w 3171235"/>
                <a:gd name="connsiteY5" fmla="*/ 874380 h 874380"/>
                <a:gd name="connsiteX6" fmla="*/ 0 w 3171235"/>
                <a:gd name="connsiteY6" fmla="*/ 751582 h 874380"/>
                <a:gd name="connsiteX7" fmla="*/ 166164 w 3171235"/>
                <a:gd name="connsiteY7" fmla="*/ 290146 h 874380"/>
                <a:gd name="connsiteX0" fmla="*/ 157372 w 3171235"/>
                <a:gd name="connsiteY0" fmla="*/ 342900 h 874380"/>
                <a:gd name="connsiteX1" fmla="*/ 359595 w 3171235"/>
                <a:gd name="connsiteY1" fmla="*/ 8792 h 874380"/>
                <a:gd name="connsiteX2" fmla="*/ 394764 w 3171235"/>
                <a:gd name="connsiteY2" fmla="*/ 0 h 874380"/>
                <a:gd name="connsiteX3" fmla="*/ 553026 w 3171235"/>
                <a:gd name="connsiteY3" fmla="*/ 79131 h 874380"/>
                <a:gd name="connsiteX4" fmla="*/ 1062878 w 3171235"/>
                <a:gd name="connsiteY4" fmla="*/ 480626 h 874380"/>
                <a:gd name="connsiteX5" fmla="*/ 3171235 w 3171235"/>
                <a:gd name="connsiteY5" fmla="*/ 874380 h 874380"/>
                <a:gd name="connsiteX6" fmla="*/ 0 w 3171235"/>
                <a:gd name="connsiteY6" fmla="*/ 751582 h 874380"/>
                <a:gd name="connsiteX7" fmla="*/ 166164 w 3171235"/>
                <a:gd name="connsiteY7" fmla="*/ 290146 h 874380"/>
                <a:gd name="connsiteX0" fmla="*/ 157372 w 3171235"/>
                <a:gd name="connsiteY0" fmla="*/ 342900 h 874380"/>
                <a:gd name="connsiteX1" fmla="*/ 359595 w 3171235"/>
                <a:gd name="connsiteY1" fmla="*/ 8792 h 874380"/>
                <a:gd name="connsiteX2" fmla="*/ 394764 w 3171235"/>
                <a:gd name="connsiteY2" fmla="*/ 0 h 874380"/>
                <a:gd name="connsiteX3" fmla="*/ 553026 w 3171235"/>
                <a:gd name="connsiteY3" fmla="*/ 79131 h 874380"/>
                <a:gd name="connsiteX4" fmla="*/ 1244644 w 3171235"/>
                <a:gd name="connsiteY4" fmla="*/ 525575 h 874380"/>
                <a:gd name="connsiteX5" fmla="*/ 3171235 w 3171235"/>
                <a:gd name="connsiteY5" fmla="*/ 874380 h 874380"/>
                <a:gd name="connsiteX6" fmla="*/ 0 w 3171235"/>
                <a:gd name="connsiteY6" fmla="*/ 751582 h 874380"/>
                <a:gd name="connsiteX7" fmla="*/ 166164 w 3171235"/>
                <a:gd name="connsiteY7" fmla="*/ 290146 h 874380"/>
                <a:gd name="connsiteX0" fmla="*/ 157372 w 3171235"/>
                <a:gd name="connsiteY0" fmla="*/ 342900 h 874380"/>
                <a:gd name="connsiteX1" fmla="*/ 359595 w 3171235"/>
                <a:gd name="connsiteY1" fmla="*/ 8792 h 874380"/>
                <a:gd name="connsiteX2" fmla="*/ 394764 w 3171235"/>
                <a:gd name="connsiteY2" fmla="*/ 0 h 874380"/>
                <a:gd name="connsiteX3" fmla="*/ 553026 w 3171235"/>
                <a:gd name="connsiteY3" fmla="*/ 79131 h 874380"/>
                <a:gd name="connsiteX4" fmla="*/ 1244644 w 3171235"/>
                <a:gd name="connsiteY4" fmla="*/ 525575 h 874380"/>
                <a:gd name="connsiteX5" fmla="*/ 1240750 w 3171235"/>
                <a:gd name="connsiteY5" fmla="*/ 526749 h 874380"/>
                <a:gd name="connsiteX6" fmla="*/ 3171235 w 3171235"/>
                <a:gd name="connsiteY6" fmla="*/ 874380 h 874380"/>
                <a:gd name="connsiteX7" fmla="*/ 0 w 3171235"/>
                <a:gd name="connsiteY7" fmla="*/ 751582 h 874380"/>
                <a:gd name="connsiteX8" fmla="*/ 166164 w 3171235"/>
                <a:gd name="connsiteY8" fmla="*/ 290146 h 874380"/>
                <a:gd name="connsiteX0" fmla="*/ 157372 w 3171235"/>
                <a:gd name="connsiteY0" fmla="*/ 342900 h 874380"/>
                <a:gd name="connsiteX1" fmla="*/ 359595 w 3171235"/>
                <a:gd name="connsiteY1" fmla="*/ 8792 h 874380"/>
                <a:gd name="connsiteX2" fmla="*/ 394764 w 3171235"/>
                <a:gd name="connsiteY2" fmla="*/ 0 h 874380"/>
                <a:gd name="connsiteX3" fmla="*/ 553026 w 3171235"/>
                <a:gd name="connsiteY3" fmla="*/ 79131 h 874380"/>
                <a:gd name="connsiteX4" fmla="*/ 1244644 w 3171235"/>
                <a:gd name="connsiteY4" fmla="*/ 525575 h 874380"/>
                <a:gd name="connsiteX5" fmla="*/ 1667505 w 3171235"/>
                <a:gd name="connsiteY5" fmla="*/ 590963 h 874380"/>
                <a:gd name="connsiteX6" fmla="*/ 3171235 w 3171235"/>
                <a:gd name="connsiteY6" fmla="*/ 874380 h 874380"/>
                <a:gd name="connsiteX7" fmla="*/ 0 w 3171235"/>
                <a:gd name="connsiteY7" fmla="*/ 751582 h 874380"/>
                <a:gd name="connsiteX8" fmla="*/ 166164 w 3171235"/>
                <a:gd name="connsiteY8" fmla="*/ 290146 h 874380"/>
                <a:gd name="connsiteX0" fmla="*/ 157372 w 3171235"/>
                <a:gd name="connsiteY0" fmla="*/ 342900 h 874380"/>
                <a:gd name="connsiteX1" fmla="*/ 359595 w 3171235"/>
                <a:gd name="connsiteY1" fmla="*/ 8792 h 874380"/>
                <a:gd name="connsiteX2" fmla="*/ 394764 w 3171235"/>
                <a:gd name="connsiteY2" fmla="*/ 0 h 874380"/>
                <a:gd name="connsiteX3" fmla="*/ 553026 w 3171235"/>
                <a:gd name="connsiteY3" fmla="*/ 79131 h 874380"/>
                <a:gd name="connsiteX4" fmla="*/ 1244644 w 3171235"/>
                <a:gd name="connsiteY4" fmla="*/ 525575 h 874380"/>
                <a:gd name="connsiteX5" fmla="*/ 1556864 w 3171235"/>
                <a:gd name="connsiteY5" fmla="*/ 578121 h 874380"/>
                <a:gd name="connsiteX6" fmla="*/ 3171235 w 3171235"/>
                <a:gd name="connsiteY6" fmla="*/ 874380 h 874380"/>
                <a:gd name="connsiteX7" fmla="*/ 0 w 3171235"/>
                <a:gd name="connsiteY7" fmla="*/ 751582 h 874380"/>
                <a:gd name="connsiteX8" fmla="*/ 166164 w 3171235"/>
                <a:gd name="connsiteY8" fmla="*/ 290146 h 874380"/>
                <a:gd name="connsiteX0" fmla="*/ 157372 w 3171235"/>
                <a:gd name="connsiteY0" fmla="*/ 342900 h 874380"/>
                <a:gd name="connsiteX1" fmla="*/ 359595 w 3171235"/>
                <a:gd name="connsiteY1" fmla="*/ 8792 h 874380"/>
                <a:gd name="connsiteX2" fmla="*/ 394764 w 3171235"/>
                <a:gd name="connsiteY2" fmla="*/ 0 h 874380"/>
                <a:gd name="connsiteX3" fmla="*/ 553026 w 3171235"/>
                <a:gd name="connsiteY3" fmla="*/ 79131 h 874380"/>
                <a:gd name="connsiteX4" fmla="*/ 1244644 w 3171235"/>
                <a:gd name="connsiteY4" fmla="*/ 525575 h 874380"/>
                <a:gd name="connsiteX5" fmla="*/ 1556864 w 3171235"/>
                <a:gd name="connsiteY5" fmla="*/ 578121 h 874380"/>
                <a:gd name="connsiteX6" fmla="*/ 1580573 w 3171235"/>
                <a:gd name="connsiteY6" fmla="*/ 565277 h 874380"/>
                <a:gd name="connsiteX7" fmla="*/ 3171235 w 3171235"/>
                <a:gd name="connsiteY7" fmla="*/ 874380 h 874380"/>
                <a:gd name="connsiteX8" fmla="*/ 0 w 3171235"/>
                <a:gd name="connsiteY8" fmla="*/ 751582 h 874380"/>
                <a:gd name="connsiteX9" fmla="*/ 166164 w 3171235"/>
                <a:gd name="connsiteY9" fmla="*/ 290146 h 874380"/>
                <a:gd name="connsiteX0" fmla="*/ 157372 w 3171235"/>
                <a:gd name="connsiteY0" fmla="*/ 342900 h 874380"/>
                <a:gd name="connsiteX1" fmla="*/ 359595 w 3171235"/>
                <a:gd name="connsiteY1" fmla="*/ 8792 h 874380"/>
                <a:gd name="connsiteX2" fmla="*/ 394764 w 3171235"/>
                <a:gd name="connsiteY2" fmla="*/ 0 h 874380"/>
                <a:gd name="connsiteX3" fmla="*/ 553026 w 3171235"/>
                <a:gd name="connsiteY3" fmla="*/ 79131 h 874380"/>
                <a:gd name="connsiteX4" fmla="*/ 1244644 w 3171235"/>
                <a:gd name="connsiteY4" fmla="*/ 525575 h 874380"/>
                <a:gd name="connsiteX5" fmla="*/ 1556864 w 3171235"/>
                <a:gd name="connsiteY5" fmla="*/ 578121 h 874380"/>
                <a:gd name="connsiteX6" fmla="*/ 1991522 w 3171235"/>
                <a:gd name="connsiteY6" fmla="*/ 456115 h 874380"/>
                <a:gd name="connsiteX7" fmla="*/ 3171235 w 3171235"/>
                <a:gd name="connsiteY7" fmla="*/ 874380 h 874380"/>
                <a:gd name="connsiteX8" fmla="*/ 0 w 3171235"/>
                <a:gd name="connsiteY8" fmla="*/ 751582 h 874380"/>
                <a:gd name="connsiteX9" fmla="*/ 166164 w 3171235"/>
                <a:gd name="connsiteY9" fmla="*/ 290146 h 874380"/>
                <a:gd name="connsiteX0" fmla="*/ 157372 w 3171235"/>
                <a:gd name="connsiteY0" fmla="*/ 342900 h 874380"/>
                <a:gd name="connsiteX1" fmla="*/ 359595 w 3171235"/>
                <a:gd name="connsiteY1" fmla="*/ 8792 h 874380"/>
                <a:gd name="connsiteX2" fmla="*/ 394764 w 3171235"/>
                <a:gd name="connsiteY2" fmla="*/ 0 h 874380"/>
                <a:gd name="connsiteX3" fmla="*/ 553026 w 3171235"/>
                <a:gd name="connsiteY3" fmla="*/ 79131 h 874380"/>
                <a:gd name="connsiteX4" fmla="*/ 1244644 w 3171235"/>
                <a:gd name="connsiteY4" fmla="*/ 525575 h 874380"/>
                <a:gd name="connsiteX5" fmla="*/ 1525253 w 3171235"/>
                <a:gd name="connsiteY5" fmla="*/ 558857 h 874380"/>
                <a:gd name="connsiteX6" fmla="*/ 1991522 w 3171235"/>
                <a:gd name="connsiteY6" fmla="*/ 456115 h 874380"/>
                <a:gd name="connsiteX7" fmla="*/ 3171235 w 3171235"/>
                <a:gd name="connsiteY7" fmla="*/ 874380 h 874380"/>
                <a:gd name="connsiteX8" fmla="*/ 0 w 3171235"/>
                <a:gd name="connsiteY8" fmla="*/ 751582 h 874380"/>
                <a:gd name="connsiteX9" fmla="*/ 166164 w 3171235"/>
                <a:gd name="connsiteY9" fmla="*/ 290146 h 874380"/>
                <a:gd name="connsiteX0" fmla="*/ 157372 w 3171235"/>
                <a:gd name="connsiteY0" fmla="*/ 342900 h 874380"/>
                <a:gd name="connsiteX1" fmla="*/ 359595 w 3171235"/>
                <a:gd name="connsiteY1" fmla="*/ 8792 h 874380"/>
                <a:gd name="connsiteX2" fmla="*/ 394764 w 3171235"/>
                <a:gd name="connsiteY2" fmla="*/ 0 h 874380"/>
                <a:gd name="connsiteX3" fmla="*/ 553026 w 3171235"/>
                <a:gd name="connsiteY3" fmla="*/ 79131 h 874380"/>
                <a:gd name="connsiteX4" fmla="*/ 1244644 w 3171235"/>
                <a:gd name="connsiteY4" fmla="*/ 525575 h 874380"/>
                <a:gd name="connsiteX5" fmla="*/ 1525253 w 3171235"/>
                <a:gd name="connsiteY5" fmla="*/ 558857 h 874380"/>
                <a:gd name="connsiteX6" fmla="*/ 1991522 w 3171235"/>
                <a:gd name="connsiteY6" fmla="*/ 456115 h 874380"/>
                <a:gd name="connsiteX7" fmla="*/ 2007328 w 3171235"/>
                <a:gd name="connsiteY7" fmla="*/ 449694 h 874380"/>
                <a:gd name="connsiteX8" fmla="*/ 3171235 w 3171235"/>
                <a:gd name="connsiteY8" fmla="*/ 874380 h 874380"/>
                <a:gd name="connsiteX9" fmla="*/ 0 w 3171235"/>
                <a:gd name="connsiteY9" fmla="*/ 751582 h 874380"/>
                <a:gd name="connsiteX10" fmla="*/ 166164 w 3171235"/>
                <a:gd name="connsiteY10" fmla="*/ 290146 h 874380"/>
                <a:gd name="connsiteX0" fmla="*/ 157372 w 3171235"/>
                <a:gd name="connsiteY0" fmla="*/ 342900 h 874380"/>
                <a:gd name="connsiteX1" fmla="*/ 359595 w 3171235"/>
                <a:gd name="connsiteY1" fmla="*/ 8792 h 874380"/>
                <a:gd name="connsiteX2" fmla="*/ 394764 w 3171235"/>
                <a:gd name="connsiteY2" fmla="*/ 0 h 874380"/>
                <a:gd name="connsiteX3" fmla="*/ 553026 w 3171235"/>
                <a:gd name="connsiteY3" fmla="*/ 79131 h 874380"/>
                <a:gd name="connsiteX4" fmla="*/ 1244644 w 3171235"/>
                <a:gd name="connsiteY4" fmla="*/ 525575 h 874380"/>
                <a:gd name="connsiteX5" fmla="*/ 1525253 w 3171235"/>
                <a:gd name="connsiteY5" fmla="*/ 558857 h 874380"/>
                <a:gd name="connsiteX6" fmla="*/ 1991522 w 3171235"/>
                <a:gd name="connsiteY6" fmla="*/ 456115 h 874380"/>
                <a:gd name="connsiteX7" fmla="*/ 2110066 w 3171235"/>
                <a:gd name="connsiteY7" fmla="*/ 661596 h 874380"/>
                <a:gd name="connsiteX8" fmla="*/ 3171235 w 3171235"/>
                <a:gd name="connsiteY8" fmla="*/ 874380 h 874380"/>
                <a:gd name="connsiteX9" fmla="*/ 0 w 3171235"/>
                <a:gd name="connsiteY9" fmla="*/ 751582 h 874380"/>
                <a:gd name="connsiteX10" fmla="*/ 166164 w 3171235"/>
                <a:gd name="connsiteY10" fmla="*/ 290146 h 874380"/>
                <a:gd name="connsiteX0" fmla="*/ 157372 w 3171235"/>
                <a:gd name="connsiteY0" fmla="*/ 342900 h 874380"/>
                <a:gd name="connsiteX1" fmla="*/ 359595 w 3171235"/>
                <a:gd name="connsiteY1" fmla="*/ 8792 h 874380"/>
                <a:gd name="connsiteX2" fmla="*/ 394764 w 3171235"/>
                <a:gd name="connsiteY2" fmla="*/ 0 h 874380"/>
                <a:gd name="connsiteX3" fmla="*/ 553026 w 3171235"/>
                <a:gd name="connsiteY3" fmla="*/ 79131 h 874380"/>
                <a:gd name="connsiteX4" fmla="*/ 1244644 w 3171235"/>
                <a:gd name="connsiteY4" fmla="*/ 525575 h 874380"/>
                <a:gd name="connsiteX5" fmla="*/ 1525253 w 3171235"/>
                <a:gd name="connsiteY5" fmla="*/ 558857 h 874380"/>
                <a:gd name="connsiteX6" fmla="*/ 1991522 w 3171235"/>
                <a:gd name="connsiteY6" fmla="*/ 456115 h 874380"/>
                <a:gd name="connsiteX7" fmla="*/ 2086357 w 3171235"/>
                <a:gd name="connsiteY7" fmla="*/ 610226 h 874380"/>
                <a:gd name="connsiteX8" fmla="*/ 3171235 w 3171235"/>
                <a:gd name="connsiteY8" fmla="*/ 874380 h 874380"/>
                <a:gd name="connsiteX9" fmla="*/ 0 w 3171235"/>
                <a:gd name="connsiteY9" fmla="*/ 751582 h 874380"/>
                <a:gd name="connsiteX10" fmla="*/ 166164 w 3171235"/>
                <a:gd name="connsiteY10" fmla="*/ 290146 h 874380"/>
                <a:gd name="connsiteX0" fmla="*/ 157372 w 3171235"/>
                <a:gd name="connsiteY0" fmla="*/ 342900 h 874380"/>
                <a:gd name="connsiteX1" fmla="*/ 359595 w 3171235"/>
                <a:gd name="connsiteY1" fmla="*/ 8792 h 874380"/>
                <a:gd name="connsiteX2" fmla="*/ 394764 w 3171235"/>
                <a:gd name="connsiteY2" fmla="*/ 0 h 874380"/>
                <a:gd name="connsiteX3" fmla="*/ 553026 w 3171235"/>
                <a:gd name="connsiteY3" fmla="*/ 79131 h 874380"/>
                <a:gd name="connsiteX4" fmla="*/ 1244644 w 3171235"/>
                <a:gd name="connsiteY4" fmla="*/ 525575 h 874380"/>
                <a:gd name="connsiteX5" fmla="*/ 1525253 w 3171235"/>
                <a:gd name="connsiteY5" fmla="*/ 558857 h 874380"/>
                <a:gd name="connsiteX6" fmla="*/ 1991522 w 3171235"/>
                <a:gd name="connsiteY6" fmla="*/ 424009 h 874380"/>
                <a:gd name="connsiteX7" fmla="*/ 2086357 w 3171235"/>
                <a:gd name="connsiteY7" fmla="*/ 610226 h 874380"/>
                <a:gd name="connsiteX8" fmla="*/ 3171235 w 3171235"/>
                <a:gd name="connsiteY8" fmla="*/ 874380 h 874380"/>
                <a:gd name="connsiteX9" fmla="*/ 0 w 3171235"/>
                <a:gd name="connsiteY9" fmla="*/ 751582 h 874380"/>
                <a:gd name="connsiteX10" fmla="*/ 166164 w 3171235"/>
                <a:gd name="connsiteY10" fmla="*/ 290146 h 874380"/>
                <a:gd name="connsiteX0" fmla="*/ 157372 w 3171235"/>
                <a:gd name="connsiteY0" fmla="*/ 342900 h 874380"/>
                <a:gd name="connsiteX1" fmla="*/ 359595 w 3171235"/>
                <a:gd name="connsiteY1" fmla="*/ 8792 h 874380"/>
                <a:gd name="connsiteX2" fmla="*/ 394764 w 3171235"/>
                <a:gd name="connsiteY2" fmla="*/ 0 h 874380"/>
                <a:gd name="connsiteX3" fmla="*/ 553026 w 3171235"/>
                <a:gd name="connsiteY3" fmla="*/ 79131 h 874380"/>
                <a:gd name="connsiteX4" fmla="*/ 1244644 w 3171235"/>
                <a:gd name="connsiteY4" fmla="*/ 525575 h 874380"/>
                <a:gd name="connsiteX5" fmla="*/ 1509448 w 3171235"/>
                <a:gd name="connsiteY5" fmla="*/ 539593 h 874380"/>
                <a:gd name="connsiteX6" fmla="*/ 1991522 w 3171235"/>
                <a:gd name="connsiteY6" fmla="*/ 424009 h 874380"/>
                <a:gd name="connsiteX7" fmla="*/ 2086357 w 3171235"/>
                <a:gd name="connsiteY7" fmla="*/ 610226 h 874380"/>
                <a:gd name="connsiteX8" fmla="*/ 3171235 w 3171235"/>
                <a:gd name="connsiteY8" fmla="*/ 874380 h 874380"/>
                <a:gd name="connsiteX9" fmla="*/ 0 w 3171235"/>
                <a:gd name="connsiteY9" fmla="*/ 751582 h 874380"/>
                <a:gd name="connsiteX10" fmla="*/ 166164 w 3171235"/>
                <a:gd name="connsiteY10" fmla="*/ 290146 h 874380"/>
                <a:gd name="connsiteX0" fmla="*/ 157372 w 3171235"/>
                <a:gd name="connsiteY0" fmla="*/ 342900 h 874380"/>
                <a:gd name="connsiteX1" fmla="*/ 359595 w 3171235"/>
                <a:gd name="connsiteY1" fmla="*/ 8792 h 874380"/>
                <a:gd name="connsiteX2" fmla="*/ 394764 w 3171235"/>
                <a:gd name="connsiteY2" fmla="*/ 0 h 874380"/>
                <a:gd name="connsiteX3" fmla="*/ 553026 w 3171235"/>
                <a:gd name="connsiteY3" fmla="*/ 79131 h 874380"/>
                <a:gd name="connsiteX4" fmla="*/ 1244644 w 3171235"/>
                <a:gd name="connsiteY4" fmla="*/ 525575 h 874380"/>
                <a:gd name="connsiteX5" fmla="*/ 1509448 w 3171235"/>
                <a:gd name="connsiteY5" fmla="*/ 539593 h 874380"/>
                <a:gd name="connsiteX6" fmla="*/ 1991522 w 3171235"/>
                <a:gd name="connsiteY6" fmla="*/ 424009 h 874380"/>
                <a:gd name="connsiteX7" fmla="*/ 2110066 w 3171235"/>
                <a:gd name="connsiteY7" fmla="*/ 623068 h 874380"/>
                <a:gd name="connsiteX8" fmla="*/ 3171235 w 3171235"/>
                <a:gd name="connsiteY8" fmla="*/ 874380 h 874380"/>
                <a:gd name="connsiteX9" fmla="*/ 0 w 3171235"/>
                <a:gd name="connsiteY9" fmla="*/ 751582 h 874380"/>
                <a:gd name="connsiteX10" fmla="*/ 166164 w 3171235"/>
                <a:gd name="connsiteY10" fmla="*/ 290146 h 874380"/>
                <a:gd name="connsiteX0" fmla="*/ 157372 w 3171235"/>
                <a:gd name="connsiteY0" fmla="*/ 342900 h 874380"/>
                <a:gd name="connsiteX1" fmla="*/ 359595 w 3171235"/>
                <a:gd name="connsiteY1" fmla="*/ 8792 h 874380"/>
                <a:gd name="connsiteX2" fmla="*/ 394764 w 3171235"/>
                <a:gd name="connsiteY2" fmla="*/ 0 h 874380"/>
                <a:gd name="connsiteX3" fmla="*/ 553026 w 3171235"/>
                <a:gd name="connsiteY3" fmla="*/ 79131 h 874380"/>
                <a:gd name="connsiteX4" fmla="*/ 1244644 w 3171235"/>
                <a:gd name="connsiteY4" fmla="*/ 525575 h 874380"/>
                <a:gd name="connsiteX5" fmla="*/ 1509448 w 3171235"/>
                <a:gd name="connsiteY5" fmla="*/ 539593 h 874380"/>
                <a:gd name="connsiteX6" fmla="*/ 2023134 w 3171235"/>
                <a:gd name="connsiteY6" fmla="*/ 424009 h 874380"/>
                <a:gd name="connsiteX7" fmla="*/ 2110066 w 3171235"/>
                <a:gd name="connsiteY7" fmla="*/ 623068 h 874380"/>
                <a:gd name="connsiteX8" fmla="*/ 3171235 w 3171235"/>
                <a:gd name="connsiteY8" fmla="*/ 874380 h 874380"/>
                <a:gd name="connsiteX9" fmla="*/ 0 w 3171235"/>
                <a:gd name="connsiteY9" fmla="*/ 751582 h 874380"/>
                <a:gd name="connsiteX10" fmla="*/ 166164 w 3171235"/>
                <a:gd name="connsiteY10" fmla="*/ 290146 h 874380"/>
                <a:gd name="connsiteX0" fmla="*/ 157372 w 3171235"/>
                <a:gd name="connsiteY0" fmla="*/ 342900 h 874380"/>
                <a:gd name="connsiteX1" fmla="*/ 359595 w 3171235"/>
                <a:gd name="connsiteY1" fmla="*/ 8792 h 874380"/>
                <a:gd name="connsiteX2" fmla="*/ 394764 w 3171235"/>
                <a:gd name="connsiteY2" fmla="*/ 0 h 874380"/>
                <a:gd name="connsiteX3" fmla="*/ 553026 w 3171235"/>
                <a:gd name="connsiteY3" fmla="*/ 79131 h 874380"/>
                <a:gd name="connsiteX4" fmla="*/ 1244644 w 3171235"/>
                <a:gd name="connsiteY4" fmla="*/ 525575 h 874380"/>
                <a:gd name="connsiteX5" fmla="*/ 1477836 w 3171235"/>
                <a:gd name="connsiteY5" fmla="*/ 526750 h 874380"/>
                <a:gd name="connsiteX6" fmla="*/ 2023134 w 3171235"/>
                <a:gd name="connsiteY6" fmla="*/ 424009 h 874380"/>
                <a:gd name="connsiteX7" fmla="*/ 2110066 w 3171235"/>
                <a:gd name="connsiteY7" fmla="*/ 623068 h 874380"/>
                <a:gd name="connsiteX8" fmla="*/ 3171235 w 3171235"/>
                <a:gd name="connsiteY8" fmla="*/ 874380 h 874380"/>
                <a:gd name="connsiteX9" fmla="*/ 0 w 3171235"/>
                <a:gd name="connsiteY9" fmla="*/ 751582 h 874380"/>
                <a:gd name="connsiteX10" fmla="*/ 166164 w 3171235"/>
                <a:gd name="connsiteY10" fmla="*/ 290146 h 874380"/>
                <a:gd name="connsiteX0" fmla="*/ 157372 w 2957858"/>
                <a:gd name="connsiteY0" fmla="*/ 342900 h 848695"/>
                <a:gd name="connsiteX1" fmla="*/ 359595 w 2957858"/>
                <a:gd name="connsiteY1" fmla="*/ 8792 h 848695"/>
                <a:gd name="connsiteX2" fmla="*/ 394764 w 2957858"/>
                <a:gd name="connsiteY2" fmla="*/ 0 h 848695"/>
                <a:gd name="connsiteX3" fmla="*/ 553026 w 2957858"/>
                <a:gd name="connsiteY3" fmla="*/ 79131 h 848695"/>
                <a:gd name="connsiteX4" fmla="*/ 1244644 w 2957858"/>
                <a:gd name="connsiteY4" fmla="*/ 525575 h 848695"/>
                <a:gd name="connsiteX5" fmla="*/ 1477836 w 2957858"/>
                <a:gd name="connsiteY5" fmla="*/ 526750 h 848695"/>
                <a:gd name="connsiteX6" fmla="*/ 2023134 w 2957858"/>
                <a:gd name="connsiteY6" fmla="*/ 424009 h 848695"/>
                <a:gd name="connsiteX7" fmla="*/ 2110066 w 2957858"/>
                <a:gd name="connsiteY7" fmla="*/ 623068 h 848695"/>
                <a:gd name="connsiteX8" fmla="*/ 2957858 w 2957858"/>
                <a:gd name="connsiteY8" fmla="*/ 848695 h 848695"/>
                <a:gd name="connsiteX9" fmla="*/ 0 w 2957858"/>
                <a:gd name="connsiteY9" fmla="*/ 751582 h 848695"/>
                <a:gd name="connsiteX10" fmla="*/ 166164 w 2957858"/>
                <a:gd name="connsiteY10" fmla="*/ 290146 h 848695"/>
                <a:gd name="connsiteX0" fmla="*/ 157372 w 2720772"/>
                <a:gd name="connsiteY0" fmla="*/ 342900 h 842273"/>
                <a:gd name="connsiteX1" fmla="*/ 359595 w 2720772"/>
                <a:gd name="connsiteY1" fmla="*/ 8792 h 842273"/>
                <a:gd name="connsiteX2" fmla="*/ 394764 w 2720772"/>
                <a:gd name="connsiteY2" fmla="*/ 0 h 842273"/>
                <a:gd name="connsiteX3" fmla="*/ 553026 w 2720772"/>
                <a:gd name="connsiteY3" fmla="*/ 79131 h 842273"/>
                <a:gd name="connsiteX4" fmla="*/ 1244644 w 2720772"/>
                <a:gd name="connsiteY4" fmla="*/ 525575 h 842273"/>
                <a:gd name="connsiteX5" fmla="*/ 1477836 w 2720772"/>
                <a:gd name="connsiteY5" fmla="*/ 526750 h 842273"/>
                <a:gd name="connsiteX6" fmla="*/ 2023134 w 2720772"/>
                <a:gd name="connsiteY6" fmla="*/ 424009 h 842273"/>
                <a:gd name="connsiteX7" fmla="*/ 2110066 w 2720772"/>
                <a:gd name="connsiteY7" fmla="*/ 623068 h 842273"/>
                <a:gd name="connsiteX8" fmla="*/ 2720772 w 2720772"/>
                <a:gd name="connsiteY8" fmla="*/ 842273 h 842273"/>
                <a:gd name="connsiteX9" fmla="*/ 0 w 2720772"/>
                <a:gd name="connsiteY9" fmla="*/ 751582 h 842273"/>
                <a:gd name="connsiteX10" fmla="*/ 166164 w 2720772"/>
                <a:gd name="connsiteY10" fmla="*/ 290146 h 842273"/>
                <a:gd name="connsiteX0" fmla="*/ 157372 w 3052692"/>
                <a:gd name="connsiteY0" fmla="*/ 342900 h 848694"/>
                <a:gd name="connsiteX1" fmla="*/ 359595 w 3052692"/>
                <a:gd name="connsiteY1" fmla="*/ 8792 h 848694"/>
                <a:gd name="connsiteX2" fmla="*/ 394764 w 3052692"/>
                <a:gd name="connsiteY2" fmla="*/ 0 h 848694"/>
                <a:gd name="connsiteX3" fmla="*/ 553026 w 3052692"/>
                <a:gd name="connsiteY3" fmla="*/ 79131 h 848694"/>
                <a:gd name="connsiteX4" fmla="*/ 1244644 w 3052692"/>
                <a:gd name="connsiteY4" fmla="*/ 525575 h 848694"/>
                <a:gd name="connsiteX5" fmla="*/ 1477836 w 3052692"/>
                <a:gd name="connsiteY5" fmla="*/ 526750 h 848694"/>
                <a:gd name="connsiteX6" fmla="*/ 2023134 w 3052692"/>
                <a:gd name="connsiteY6" fmla="*/ 424009 h 848694"/>
                <a:gd name="connsiteX7" fmla="*/ 2110066 w 3052692"/>
                <a:gd name="connsiteY7" fmla="*/ 623068 h 848694"/>
                <a:gd name="connsiteX8" fmla="*/ 3052692 w 3052692"/>
                <a:gd name="connsiteY8" fmla="*/ 848694 h 848694"/>
                <a:gd name="connsiteX9" fmla="*/ 0 w 3052692"/>
                <a:gd name="connsiteY9" fmla="*/ 751582 h 848694"/>
                <a:gd name="connsiteX10" fmla="*/ 166164 w 3052692"/>
                <a:gd name="connsiteY10" fmla="*/ 290146 h 848694"/>
                <a:gd name="connsiteX0" fmla="*/ 157372 w 3058408"/>
                <a:gd name="connsiteY0" fmla="*/ 342900 h 848694"/>
                <a:gd name="connsiteX1" fmla="*/ 359595 w 3058408"/>
                <a:gd name="connsiteY1" fmla="*/ 8792 h 848694"/>
                <a:gd name="connsiteX2" fmla="*/ 394764 w 3058408"/>
                <a:gd name="connsiteY2" fmla="*/ 0 h 848694"/>
                <a:gd name="connsiteX3" fmla="*/ 553026 w 3058408"/>
                <a:gd name="connsiteY3" fmla="*/ 79131 h 848694"/>
                <a:gd name="connsiteX4" fmla="*/ 1244644 w 3058408"/>
                <a:gd name="connsiteY4" fmla="*/ 525575 h 848694"/>
                <a:gd name="connsiteX5" fmla="*/ 1477836 w 3058408"/>
                <a:gd name="connsiteY5" fmla="*/ 526750 h 848694"/>
                <a:gd name="connsiteX6" fmla="*/ 2023134 w 3058408"/>
                <a:gd name="connsiteY6" fmla="*/ 424009 h 848694"/>
                <a:gd name="connsiteX7" fmla="*/ 2110066 w 3058408"/>
                <a:gd name="connsiteY7" fmla="*/ 623068 h 848694"/>
                <a:gd name="connsiteX8" fmla="*/ 3052692 w 3058408"/>
                <a:gd name="connsiteY8" fmla="*/ 848694 h 848694"/>
                <a:gd name="connsiteX9" fmla="*/ 3058408 w 3058408"/>
                <a:gd name="connsiteY9" fmla="*/ 841391 h 848694"/>
                <a:gd name="connsiteX10" fmla="*/ 0 w 3058408"/>
                <a:gd name="connsiteY10" fmla="*/ 751582 h 848694"/>
                <a:gd name="connsiteX11" fmla="*/ 166164 w 3058408"/>
                <a:gd name="connsiteY11" fmla="*/ 290146 h 848694"/>
                <a:gd name="connsiteX0" fmla="*/ 157372 w 3052692"/>
                <a:gd name="connsiteY0" fmla="*/ 342900 h 873497"/>
                <a:gd name="connsiteX1" fmla="*/ 359595 w 3052692"/>
                <a:gd name="connsiteY1" fmla="*/ 8792 h 873497"/>
                <a:gd name="connsiteX2" fmla="*/ 394764 w 3052692"/>
                <a:gd name="connsiteY2" fmla="*/ 0 h 873497"/>
                <a:gd name="connsiteX3" fmla="*/ 553026 w 3052692"/>
                <a:gd name="connsiteY3" fmla="*/ 79131 h 873497"/>
                <a:gd name="connsiteX4" fmla="*/ 1244644 w 3052692"/>
                <a:gd name="connsiteY4" fmla="*/ 525575 h 873497"/>
                <a:gd name="connsiteX5" fmla="*/ 1477836 w 3052692"/>
                <a:gd name="connsiteY5" fmla="*/ 526750 h 873497"/>
                <a:gd name="connsiteX6" fmla="*/ 2023134 w 3052692"/>
                <a:gd name="connsiteY6" fmla="*/ 424009 h 873497"/>
                <a:gd name="connsiteX7" fmla="*/ 2110066 w 3052692"/>
                <a:gd name="connsiteY7" fmla="*/ 623068 h 873497"/>
                <a:gd name="connsiteX8" fmla="*/ 3052692 w 3052692"/>
                <a:gd name="connsiteY8" fmla="*/ 848694 h 873497"/>
                <a:gd name="connsiteX9" fmla="*/ 2639557 w 3052692"/>
                <a:gd name="connsiteY9" fmla="*/ 873497 h 873497"/>
                <a:gd name="connsiteX10" fmla="*/ 0 w 3052692"/>
                <a:gd name="connsiteY10" fmla="*/ 751582 h 873497"/>
                <a:gd name="connsiteX11" fmla="*/ 166164 w 3052692"/>
                <a:gd name="connsiteY11" fmla="*/ 290146 h 873497"/>
                <a:gd name="connsiteX0" fmla="*/ 157372 w 3052692"/>
                <a:gd name="connsiteY0" fmla="*/ 342900 h 873497"/>
                <a:gd name="connsiteX1" fmla="*/ 359595 w 3052692"/>
                <a:gd name="connsiteY1" fmla="*/ 8792 h 873497"/>
                <a:gd name="connsiteX2" fmla="*/ 394764 w 3052692"/>
                <a:gd name="connsiteY2" fmla="*/ 0 h 873497"/>
                <a:gd name="connsiteX3" fmla="*/ 553026 w 3052692"/>
                <a:gd name="connsiteY3" fmla="*/ 79131 h 873497"/>
                <a:gd name="connsiteX4" fmla="*/ 1244644 w 3052692"/>
                <a:gd name="connsiteY4" fmla="*/ 525575 h 873497"/>
                <a:gd name="connsiteX5" fmla="*/ 1477836 w 3052692"/>
                <a:gd name="connsiteY5" fmla="*/ 526750 h 873497"/>
                <a:gd name="connsiteX6" fmla="*/ 2023134 w 3052692"/>
                <a:gd name="connsiteY6" fmla="*/ 424009 h 873497"/>
                <a:gd name="connsiteX7" fmla="*/ 2110066 w 3052692"/>
                <a:gd name="connsiteY7" fmla="*/ 623068 h 873497"/>
                <a:gd name="connsiteX8" fmla="*/ 3052692 w 3052692"/>
                <a:gd name="connsiteY8" fmla="*/ 598265 h 873497"/>
                <a:gd name="connsiteX9" fmla="*/ 2639557 w 3052692"/>
                <a:gd name="connsiteY9" fmla="*/ 873497 h 873497"/>
                <a:gd name="connsiteX10" fmla="*/ 0 w 3052692"/>
                <a:gd name="connsiteY10" fmla="*/ 751582 h 873497"/>
                <a:gd name="connsiteX11" fmla="*/ 166164 w 3052692"/>
                <a:gd name="connsiteY11" fmla="*/ 290146 h 873497"/>
                <a:gd name="connsiteX0" fmla="*/ 157372 w 3052692"/>
                <a:gd name="connsiteY0" fmla="*/ 342900 h 860654"/>
                <a:gd name="connsiteX1" fmla="*/ 359595 w 3052692"/>
                <a:gd name="connsiteY1" fmla="*/ 8792 h 860654"/>
                <a:gd name="connsiteX2" fmla="*/ 394764 w 3052692"/>
                <a:gd name="connsiteY2" fmla="*/ 0 h 860654"/>
                <a:gd name="connsiteX3" fmla="*/ 553026 w 3052692"/>
                <a:gd name="connsiteY3" fmla="*/ 79131 h 860654"/>
                <a:gd name="connsiteX4" fmla="*/ 1244644 w 3052692"/>
                <a:gd name="connsiteY4" fmla="*/ 525575 h 860654"/>
                <a:gd name="connsiteX5" fmla="*/ 1477836 w 3052692"/>
                <a:gd name="connsiteY5" fmla="*/ 526750 h 860654"/>
                <a:gd name="connsiteX6" fmla="*/ 2023134 w 3052692"/>
                <a:gd name="connsiteY6" fmla="*/ 424009 h 860654"/>
                <a:gd name="connsiteX7" fmla="*/ 2110066 w 3052692"/>
                <a:gd name="connsiteY7" fmla="*/ 623068 h 860654"/>
                <a:gd name="connsiteX8" fmla="*/ 3052692 w 3052692"/>
                <a:gd name="connsiteY8" fmla="*/ 598265 h 860654"/>
                <a:gd name="connsiteX9" fmla="*/ 2876643 w 3052692"/>
                <a:gd name="connsiteY9" fmla="*/ 860654 h 860654"/>
                <a:gd name="connsiteX10" fmla="*/ 0 w 3052692"/>
                <a:gd name="connsiteY10" fmla="*/ 751582 h 860654"/>
                <a:gd name="connsiteX11" fmla="*/ 166164 w 3052692"/>
                <a:gd name="connsiteY11" fmla="*/ 290146 h 860654"/>
                <a:gd name="connsiteX0" fmla="*/ 157372 w 2926246"/>
                <a:gd name="connsiteY0" fmla="*/ 342900 h 860654"/>
                <a:gd name="connsiteX1" fmla="*/ 359595 w 2926246"/>
                <a:gd name="connsiteY1" fmla="*/ 8792 h 860654"/>
                <a:gd name="connsiteX2" fmla="*/ 394764 w 2926246"/>
                <a:gd name="connsiteY2" fmla="*/ 0 h 860654"/>
                <a:gd name="connsiteX3" fmla="*/ 553026 w 2926246"/>
                <a:gd name="connsiteY3" fmla="*/ 79131 h 860654"/>
                <a:gd name="connsiteX4" fmla="*/ 1244644 w 2926246"/>
                <a:gd name="connsiteY4" fmla="*/ 525575 h 860654"/>
                <a:gd name="connsiteX5" fmla="*/ 1477836 w 2926246"/>
                <a:gd name="connsiteY5" fmla="*/ 526750 h 860654"/>
                <a:gd name="connsiteX6" fmla="*/ 2023134 w 2926246"/>
                <a:gd name="connsiteY6" fmla="*/ 424009 h 860654"/>
                <a:gd name="connsiteX7" fmla="*/ 2110066 w 2926246"/>
                <a:gd name="connsiteY7" fmla="*/ 623068 h 860654"/>
                <a:gd name="connsiteX8" fmla="*/ 2926246 w 2926246"/>
                <a:gd name="connsiteY8" fmla="*/ 656057 h 860654"/>
                <a:gd name="connsiteX9" fmla="*/ 2876643 w 2926246"/>
                <a:gd name="connsiteY9" fmla="*/ 860654 h 860654"/>
                <a:gd name="connsiteX10" fmla="*/ 0 w 2926246"/>
                <a:gd name="connsiteY10" fmla="*/ 751582 h 860654"/>
                <a:gd name="connsiteX11" fmla="*/ 166164 w 2926246"/>
                <a:gd name="connsiteY11" fmla="*/ 290146 h 860654"/>
                <a:gd name="connsiteX0" fmla="*/ 157372 w 2926246"/>
                <a:gd name="connsiteY0" fmla="*/ 342900 h 860654"/>
                <a:gd name="connsiteX1" fmla="*/ 359595 w 2926246"/>
                <a:gd name="connsiteY1" fmla="*/ 8792 h 860654"/>
                <a:gd name="connsiteX2" fmla="*/ 394764 w 2926246"/>
                <a:gd name="connsiteY2" fmla="*/ 0 h 860654"/>
                <a:gd name="connsiteX3" fmla="*/ 553026 w 2926246"/>
                <a:gd name="connsiteY3" fmla="*/ 79131 h 860654"/>
                <a:gd name="connsiteX4" fmla="*/ 1244644 w 2926246"/>
                <a:gd name="connsiteY4" fmla="*/ 525575 h 860654"/>
                <a:gd name="connsiteX5" fmla="*/ 1477836 w 2926246"/>
                <a:gd name="connsiteY5" fmla="*/ 526750 h 860654"/>
                <a:gd name="connsiteX6" fmla="*/ 2023134 w 2926246"/>
                <a:gd name="connsiteY6" fmla="*/ 424009 h 860654"/>
                <a:gd name="connsiteX7" fmla="*/ 2110066 w 2926246"/>
                <a:gd name="connsiteY7" fmla="*/ 623068 h 860654"/>
                <a:gd name="connsiteX8" fmla="*/ 2102161 w 2926246"/>
                <a:gd name="connsiteY8" fmla="*/ 616648 h 860654"/>
                <a:gd name="connsiteX9" fmla="*/ 2926246 w 2926246"/>
                <a:gd name="connsiteY9" fmla="*/ 656057 h 860654"/>
                <a:gd name="connsiteX10" fmla="*/ 2876643 w 2926246"/>
                <a:gd name="connsiteY10" fmla="*/ 860654 h 860654"/>
                <a:gd name="connsiteX11" fmla="*/ 0 w 2926246"/>
                <a:gd name="connsiteY11" fmla="*/ 751582 h 860654"/>
                <a:gd name="connsiteX12" fmla="*/ 166164 w 2926246"/>
                <a:gd name="connsiteY12" fmla="*/ 290146 h 860654"/>
                <a:gd name="connsiteX0" fmla="*/ 157372 w 2926246"/>
                <a:gd name="connsiteY0" fmla="*/ 342900 h 860654"/>
                <a:gd name="connsiteX1" fmla="*/ 359595 w 2926246"/>
                <a:gd name="connsiteY1" fmla="*/ 8792 h 860654"/>
                <a:gd name="connsiteX2" fmla="*/ 394764 w 2926246"/>
                <a:gd name="connsiteY2" fmla="*/ 0 h 860654"/>
                <a:gd name="connsiteX3" fmla="*/ 553026 w 2926246"/>
                <a:gd name="connsiteY3" fmla="*/ 79131 h 860654"/>
                <a:gd name="connsiteX4" fmla="*/ 1244644 w 2926246"/>
                <a:gd name="connsiteY4" fmla="*/ 525575 h 860654"/>
                <a:gd name="connsiteX5" fmla="*/ 1477836 w 2926246"/>
                <a:gd name="connsiteY5" fmla="*/ 526750 h 860654"/>
                <a:gd name="connsiteX6" fmla="*/ 2023134 w 2926246"/>
                <a:gd name="connsiteY6" fmla="*/ 424009 h 860654"/>
                <a:gd name="connsiteX7" fmla="*/ 2110066 w 2926246"/>
                <a:gd name="connsiteY7" fmla="*/ 623068 h 860654"/>
                <a:gd name="connsiteX8" fmla="*/ 2615847 w 2926246"/>
                <a:gd name="connsiteY8" fmla="*/ 642333 h 860654"/>
                <a:gd name="connsiteX9" fmla="*/ 2926246 w 2926246"/>
                <a:gd name="connsiteY9" fmla="*/ 656057 h 860654"/>
                <a:gd name="connsiteX10" fmla="*/ 2876643 w 2926246"/>
                <a:gd name="connsiteY10" fmla="*/ 860654 h 860654"/>
                <a:gd name="connsiteX11" fmla="*/ 0 w 2926246"/>
                <a:gd name="connsiteY11" fmla="*/ 751582 h 860654"/>
                <a:gd name="connsiteX12" fmla="*/ 166164 w 2926246"/>
                <a:gd name="connsiteY12" fmla="*/ 290146 h 860654"/>
                <a:gd name="connsiteX0" fmla="*/ 157372 w 2997371"/>
                <a:gd name="connsiteY0" fmla="*/ 342900 h 860654"/>
                <a:gd name="connsiteX1" fmla="*/ 359595 w 2997371"/>
                <a:gd name="connsiteY1" fmla="*/ 8792 h 860654"/>
                <a:gd name="connsiteX2" fmla="*/ 394764 w 2997371"/>
                <a:gd name="connsiteY2" fmla="*/ 0 h 860654"/>
                <a:gd name="connsiteX3" fmla="*/ 553026 w 2997371"/>
                <a:gd name="connsiteY3" fmla="*/ 79131 h 860654"/>
                <a:gd name="connsiteX4" fmla="*/ 1244644 w 2997371"/>
                <a:gd name="connsiteY4" fmla="*/ 525575 h 860654"/>
                <a:gd name="connsiteX5" fmla="*/ 1477836 w 2997371"/>
                <a:gd name="connsiteY5" fmla="*/ 526750 h 860654"/>
                <a:gd name="connsiteX6" fmla="*/ 2023134 w 2997371"/>
                <a:gd name="connsiteY6" fmla="*/ 424009 h 860654"/>
                <a:gd name="connsiteX7" fmla="*/ 2110066 w 2997371"/>
                <a:gd name="connsiteY7" fmla="*/ 623068 h 860654"/>
                <a:gd name="connsiteX8" fmla="*/ 2615847 w 2997371"/>
                <a:gd name="connsiteY8" fmla="*/ 642333 h 860654"/>
                <a:gd name="connsiteX9" fmla="*/ 2997371 w 2997371"/>
                <a:gd name="connsiteY9" fmla="*/ 90986 h 860654"/>
                <a:gd name="connsiteX10" fmla="*/ 2876643 w 2997371"/>
                <a:gd name="connsiteY10" fmla="*/ 860654 h 860654"/>
                <a:gd name="connsiteX11" fmla="*/ 0 w 2997371"/>
                <a:gd name="connsiteY11" fmla="*/ 751582 h 860654"/>
                <a:gd name="connsiteX12" fmla="*/ 166164 w 2997371"/>
                <a:gd name="connsiteY12" fmla="*/ 290146 h 860654"/>
                <a:gd name="connsiteX0" fmla="*/ 157372 w 3240174"/>
                <a:gd name="connsiteY0" fmla="*/ 342900 h 854233"/>
                <a:gd name="connsiteX1" fmla="*/ 359595 w 3240174"/>
                <a:gd name="connsiteY1" fmla="*/ 8792 h 854233"/>
                <a:gd name="connsiteX2" fmla="*/ 394764 w 3240174"/>
                <a:gd name="connsiteY2" fmla="*/ 0 h 854233"/>
                <a:gd name="connsiteX3" fmla="*/ 553026 w 3240174"/>
                <a:gd name="connsiteY3" fmla="*/ 79131 h 854233"/>
                <a:gd name="connsiteX4" fmla="*/ 1244644 w 3240174"/>
                <a:gd name="connsiteY4" fmla="*/ 525575 h 854233"/>
                <a:gd name="connsiteX5" fmla="*/ 1477836 w 3240174"/>
                <a:gd name="connsiteY5" fmla="*/ 526750 h 854233"/>
                <a:gd name="connsiteX6" fmla="*/ 2023134 w 3240174"/>
                <a:gd name="connsiteY6" fmla="*/ 424009 h 854233"/>
                <a:gd name="connsiteX7" fmla="*/ 2110066 w 3240174"/>
                <a:gd name="connsiteY7" fmla="*/ 623068 h 854233"/>
                <a:gd name="connsiteX8" fmla="*/ 2615847 w 3240174"/>
                <a:gd name="connsiteY8" fmla="*/ 642333 h 854233"/>
                <a:gd name="connsiteX9" fmla="*/ 2997371 w 3240174"/>
                <a:gd name="connsiteY9" fmla="*/ 90986 h 854233"/>
                <a:gd name="connsiteX10" fmla="*/ 3240174 w 3240174"/>
                <a:gd name="connsiteY10" fmla="*/ 854233 h 854233"/>
                <a:gd name="connsiteX11" fmla="*/ 0 w 3240174"/>
                <a:gd name="connsiteY11" fmla="*/ 751582 h 854233"/>
                <a:gd name="connsiteX12" fmla="*/ 166164 w 3240174"/>
                <a:gd name="connsiteY12" fmla="*/ 290146 h 854233"/>
                <a:gd name="connsiteX0" fmla="*/ 157372 w 3240174"/>
                <a:gd name="connsiteY0" fmla="*/ 466823 h 978156"/>
                <a:gd name="connsiteX1" fmla="*/ 359595 w 3240174"/>
                <a:gd name="connsiteY1" fmla="*/ 132715 h 978156"/>
                <a:gd name="connsiteX2" fmla="*/ 411711 w 3240174"/>
                <a:gd name="connsiteY2" fmla="*/ 0 h 978156"/>
                <a:gd name="connsiteX3" fmla="*/ 553026 w 3240174"/>
                <a:gd name="connsiteY3" fmla="*/ 203054 h 978156"/>
                <a:gd name="connsiteX4" fmla="*/ 1244644 w 3240174"/>
                <a:gd name="connsiteY4" fmla="*/ 649498 h 978156"/>
                <a:gd name="connsiteX5" fmla="*/ 1477836 w 3240174"/>
                <a:gd name="connsiteY5" fmla="*/ 650673 h 978156"/>
                <a:gd name="connsiteX6" fmla="*/ 2023134 w 3240174"/>
                <a:gd name="connsiteY6" fmla="*/ 547932 h 978156"/>
                <a:gd name="connsiteX7" fmla="*/ 2110066 w 3240174"/>
                <a:gd name="connsiteY7" fmla="*/ 746991 h 978156"/>
                <a:gd name="connsiteX8" fmla="*/ 2615847 w 3240174"/>
                <a:gd name="connsiteY8" fmla="*/ 766256 h 978156"/>
                <a:gd name="connsiteX9" fmla="*/ 2997371 w 3240174"/>
                <a:gd name="connsiteY9" fmla="*/ 214909 h 978156"/>
                <a:gd name="connsiteX10" fmla="*/ 3240174 w 3240174"/>
                <a:gd name="connsiteY10" fmla="*/ 978156 h 978156"/>
                <a:gd name="connsiteX11" fmla="*/ 0 w 3240174"/>
                <a:gd name="connsiteY11" fmla="*/ 875505 h 978156"/>
                <a:gd name="connsiteX12" fmla="*/ 166164 w 3240174"/>
                <a:gd name="connsiteY12" fmla="*/ 414069 h 978156"/>
                <a:gd name="connsiteX0" fmla="*/ 0 w 3497901"/>
                <a:gd name="connsiteY0" fmla="*/ 682681 h 978156"/>
                <a:gd name="connsiteX1" fmla="*/ 617322 w 3497901"/>
                <a:gd name="connsiteY1" fmla="*/ 132715 h 978156"/>
                <a:gd name="connsiteX2" fmla="*/ 669438 w 3497901"/>
                <a:gd name="connsiteY2" fmla="*/ 0 h 978156"/>
                <a:gd name="connsiteX3" fmla="*/ 810753 w 3497901"/>
                <a:gd name="connsiteY3" fmla="*/ 203054 h 978156"/>
                <a:gd name="connsiteX4" fmla="*/ 1502371 w 3497901"/>
                <a:gd name="connsiteY4" fmla="*/ 649498 h 978156"/>
                <a:gd name="connsiteX5" fmla="*/ 1735563 w 3497901"/>
                <a:gd name="connsiteY5" fmla="*/ 650673 h 978156"/>
                <a:gd name="connsiteX6" fmla="*/ 2280861 w 3497901"/>
                <a:gd name="connsiteY6" fmla="*/ 547932 h 978156"/>
                <a:gd name="connsiteX7" fmla="*/ 2367793 w 3497901"/>
                <a:gd name="connsiteY7" fmla="*/ 746991 h 978156"/>
                <a:gd name="connsiteX8" fmla="*/ 2873574 w 3497901"/>
                <a:gd name="connsiteY8" fmla="*/ 766256 h 978156"/>
                <a:gd name="connsiteX9" fmla="*/ 3255098 w 3497901"/>
                <a:gd name="connsiteY9" fmla="*/ 214909 h 978156"/>
                <a:gd name="connsiteX10" fmla="*/ 3497901 w 3497901"/>
                <a:gd name="connsiteY10" fmla="*/ 978156 h 978156"/>
                <a:gd name="connsiteX11" fmla="*/ 257727 w 3497901"/>
                <a:gd name="connsiteY11" fmla="*/ 875505 h 978156"/>
                <a:gd name="connsiteX12" fmla="*/ 423891 w 3497901"/>
                <a:gd name="connsiteY12" fmla="*/ 414069 h 978156"/>
                <a:gd name="connsiteX0" fmla="*/ 32719 w 3530620"/>
                <a:gd name="connsiteY0" fmla="*/ 682681 h 978156"/>
                <a:gd name="connsiteX1" fmla="*/ 650041 w 3530620"/>
                <a:gd name="connsiteY1" fmla="*/ 132715 h 978156"/>
                <a:gd name="connsiteX2" fmla="*/ 702157 w 3530620"/>
                <a:gd name="connsiteY2" fmla="*/ 0 h 978156"/>
                <a:gd name="connsiteX3" fmla="*/ 843472 w 3530620"/>
                <a:gd name="connsiteY3" fmla="*/ 203054 h 978156"/>
                <a:gd name="connsiteX4" fmla="*/ 1535090 w 3530620"/>
                <a:gd name="connsiteY4" fmla="*/ 649498 h 978156"/>
                <a:gd name="connsiteX5" fmla="*/ 1768282 w 3530620"/>
                <a:gd name="connsiteY5" fmla="*/ 650673 h 978156"/>
                <a:gd name="connsiteX6" fmla="*/ 2313580 w 3530620"/>
                <a:gd name="connsiteY6" fmla="*/ 547932 h 978156"/>
                <a:gd name="connsiteX7" fmla="*/ 2400512 w 3530620"/>
                <a:gd name="connsiteY7" fmla="*/ 746991 h 978156"/>
                <a:gd name="connsiteX8" fmla="*/ 2906293 w 3530620"/>
                <a:gd name="connsiteY8" fmla="*/ 766256 h 978156"/>
                <a:gd name="connsiteX9" fmla="*/ 3287817 w 3530620"/>
                <a:gd name="connsiteY9" fmla="*/ 214909 h 978156"/>
                <a:gd name="connsiteX10" fmla="*/ 3530620 w 3530620"/>
                <a:gd name="connsiteY10" fmla="*/ 978156 h 978156"/>
                <a:gd name="connsiteX11" fmla="*/ 290446 w 3530620"/>
                <a:gd name="connsiteY11" fmla="*/ 875505 h 978156"/>
                <a:gd name="connsiteX12" fmla="*/ 0 w 3530620"/>
                <a:gd name="connsiteY12" fmla="*/ 677145 h 978156"/>
                <a:gd name="connsiteX0" fmla="*/ 32719 w 3530620"/>
                <a:gd name="connsiteY0" fmla="*/ 682681 h 978156"/>
                <a:gd name="connsiteX1" fmla="*/ 475699 w 3530620"/>
                <a:gd name="connsiteY1" fmla="*/ 368810 h 978156"/>
                <a:gd name="connsiteX2" fmla="*/ 702157 w 3530620"/>
                <a:gd name="connsiteY2" fmla="*/ 0 h 978156"/>
                <a:gd name="connsiteX3" fmla="*/ 843472 w 3530620"/>
                <a:gd name="connsiteY3" fmla="*/ 203054 h 978156"/>
                <a:gd name="connsiteX4" fmla="*/ 1535090 w 3530620"/>
                <a:gd name="connsiteY4" fmla="*/ 649498 h 978156"/>
                <a:gd name="connsiteX5" fmla="*/ 1768282 w 3530620"/>
                <a:gd name="connsiteY5" fmla="*/ 650673 h 978156"/>
                <a:gd name="connsiteX6" fmla="*/ 2313580 w 3530620"/>
                <a:gd name="connsiteY6" fmla="*/ 547932 h 978156"/>
                <a:gd name="connsiteX7" fmla="*/ 2400512 w 3530620"/>
                <a:gd name="connsiteY7" fmla="*/ 746991 h 978156"/>
                <a:gd name="connsiteX8" fmla="*/ 2906293 w 3530620"/>
                <a:gd name="connsiteY8" fmla="*/ 766256 h 978156"/>
                <a:gd name="connsiteX9" fmla="*/ 3287817 w 3530620"/>
                <a:gd name="connsiteY9" fmla="*/ 214909 h 978156"/>
                <a:gd name="connsiteX10" fmla="*/ 3530620 w 3530620"/>
                <a:gd name="connsiteY10" fmla="*/ 978156 h 978156"/>
                <a:gd name="connsiteX11" fmla="*/ 290446 w 3530620"/>
                <a:gd name="connsiteY11" fmla="*/ 875505 h 978156"/>
                <a:gd name="connsiteX12" fmla="*/ 0 w 3530620"/>
                <a:gd name="connsiteY12" fmla="*/ 677145 h 978156"/>
                <a:gd name="connsiteX0" fmla="*/ 32719 w 3530620"/>
                <a:gd name="connsiteY0" fmla="*/ 479627 h 775102"/>
                <a:gd name="connsiteX1" fmla="*/ 475699 w 3530620"/>
                <a:gd name="connsiteY1" fmla="*/ 165756 h 775102"/>
                <a:gd name="connsiteX2" fmla="*/ 702157 w 3530620"/>
                <a:gd name="connsiteY2" fmla="*/ 147715 h 775102"/>
                <a:gd name="connsiteX3" fmla="*/ 843472 w 3530620"/>
                <a:gd name="connsiteY3" fmla="*/ 0 h 775102"/>
                <a:gd name="connsiteX4" fmla="*/ 1535090 w 3530620"/>
                <a:gd name="connsiteY4" fmla="*/ 446444 h 775102"/>
                <a:gd name="connsiteX5" fmla="*/ 1768282 w 3530620"/>
                <a:gd name="connsiteY5" fmla="*/ 447619 h 775102"/>
                <a:gd name="connsiteX6" fmla="*/ 2313580 w 3530620"/>
                <a:gd name="connsiteY6" fmla="*/ 344878 h 775102"/>
                <a:gd name="connsiteX7" fmla="*/ 2400512 w 3530620"/>
                <a:gd name="connsiteY7" fmla="*/ 543937 h 775102"/>
                <a:gd name="connsiteX8" fmla="*/ 2906293 w 3530620"/>
                <a:gd name="connsiteY8" fmla="*/ 563202 h 775102"/>
                <a:gd name="connsiteX9" fmla="*/ 3287817 w 3530620"/>
                <a:gd name="connsiteY9" fmla="*/ 11855 h 775102"/>
                <a:gd name="connsiteX10" fmla="*/ 3530620 w 3530620"/>
                <a:gd name="connsiteY10" fmla="*/ 775102 h 775102"/>
                <a:gd name="connsiteX11" fmla="*/ 290446 w 3530620"/>
                <a:gd name="connsiteY11" fmla="*/ 672451 h 775102"/>
                <a:gd name="connsiteX12" fmla="*/ 0 w 3530620"/>
                <a:gd name="connsiteY12" fmla="*/ 474091 h 775102"/>
                <a:gd name="connsiteX0" fmla="*/ 32719 w 3530620"/>
                <a:gd name="connsiteY0" fmla="*/ 669190 h 964665"/>
                <a:gd name="connsiteX1" fmla="*/ 475699 w 3530620"/>
                <a:gd name="connsiteY1" fmla="*/ 355319 h 964665"/>
                <a:gd name="connsiteX2" fmla="*/ 735364 w 3530620"/>
                <a:gd name="connsiteY2" fmla="*/ 0 h 964665"/>
                <a:gd name="connsiteX3" fmla="*/ 843472 w 3530620"/>
                <a:gd name="connsiteY3" fmla="*/ 189563 h 964665"/>
                <a:gd name="connsiteX4" fmla="*/ 1535090 w 3530620"/>
                <a:gd name="connsiteY4" fmla="*/ 636007 h 964665"/>
                <a:gd name="connsiteX5" fmla="*/ 1768282 w 3530620"/>
                <a:gd name="connsiteY5" fmla="*/ 637182 h 964665"/>
                <a:gd name="connsiteX6" fmla="*/ 2313580 w 3530620"/>
                <a:gd name="connsiteY6" fmla="*/ 534441 h 964665"/>
                <a:gd name="connsiteX7" fmla="*/ 2400512 w 3530620"/>
                <a:gd name="connsiteY7" fmla="*/ 733500 h 964665"/>
                <a:gd name="connsiteX8" fmla="*/ 2906293 w 3530620"/>
                <a:gd name="connsiteY8" fmla="*/ 752765 h 964665"/>
                <a:gd name="connsiteX9" fmla="*/ 3287817 w 3530620"/>
                <a:gd name="connsiteY9" fmla="*/ 201418 h 964665"/>
                <a:gd name="connsiteX10" fmla="*/ 3530620 w 3530620"/>
                <a:gd name="connsiteY10" fmla="*/ 964665 h 964665"/>
                <a:gd name="connsiteX11" fmla="*/ 290446 w 3530620"/>
                <a:gd name="connsiteY11" fmla="*/ 862014 h 964665"/>
                <a:gd name="connsiteX12" fmla="*/ 0 w 3530620"/>
                <a:gd name="connsiteY12" fmla="*/ 663654 h 964665"/>
                <a:gd name="connsiteX0" fmla="*/ 32719 w 3530620"/>
                <a:gd name="connsiteY0" fmla="*/ 669190 h 964665"/>
                <a:gd name="connsiteX1" fmla="*/ 475699 w 3530620"/>
                <a:gd name="connsiteY1" fmla="*/ 355319 h 964665"/>
                <a:gd name="connsiteX2" fmla="*/ 735364 w 3530620"/>
                <a:gd name="connsiteY2" fmla="*/ 0 h 964665"/>
                <a:gd name="connsiteX3" fmla="*/ 884982 w 3530620"/>
                <a:gd name="connsiteY3" fmla="*/ 371693 h 964665"/>
                <a:gd name="connsiteX4" fmla="*/ 1535090 w 3530620"/>
                <a:gd name="connsiteY4" fmla="*/ 636007 h 964665"/>
                <a:gd name="connsiteX5" fmla="*/ 1768282 w 3530620"/>
                <a:gd name="connsiteY5" fmla="*/ 637182 h 964665"/>
                <a:gd name="connsiteX6" fmla="*/ 2313580 w 3530620"/>
                <a:gd name="connsiteY6" fmla="*/ 534441 h 964665"/>
                <a:gd name="connsiteX7" fmla="*/ 2400512 w 3530620"/>
                <a:gd name="connsiteY7" fmla="*/ 733500 h 964665"/>
                <a:gd name="connsiteX8" fmla="*/ 2906293 w 3530620"/>
                <a:gd name="connsiteY8" fmla="*/ 752765 h 964665"/>
                <a:gd name="connsiteX9" fmla="*/ 3287817 w 3530620"/>
                <a:gd name="connsiteY9" fmla="*/ 201418 h 964665"/>
                <a:gd name="connsiteX10" fmla="*/ 3530620 w 3530620"/>
                <a:gd name="connsiteY10" fmla="*/ 964665 h 964665"/>
                <a:gd name="connsiteX11" fmla="*/ 290446 w 3530620"/>
                <a:gd name="connsiteY11" fmla="*/ 862014 h 964665"/>
                <a:gd name="connsiteX12" fmla="*/ 0 w 3530620"/>
                <a:gd name="connsiteY12" fmla="*/ 663654 h 964665"/>
                <a:gd name="connsiteX0" fmla="*/ 32719 w 3530620"/>
                <a:gd name="connsiteY0" fmla="*/ 669190 h 964665"/>
                <a:gd name="connsiteX1" fmla="*/ 475699 w 3530620"/>
                <a:gd name="connsiteY1" fmla="*/ 355319 h 964665"/>
                <a:gd name="connsiteX2" fmla="*/ 735364 w 3530620"/>
                <a:gd name="connsiteY2" fmla="*/ 0 h 964665"/>
                <a:gd name="connsiteX3" fmla="*/ 943096 w 3530620"/>
                <a:gd name="connsiteY3" fmla="*/ 337965 h 964665"/>
                <a:gd name="connsiteX4" fmla="*/ 1535090 w 3530620"/>
                <a:gd name="connsiteY4" fmla="*/ 636007 h 964665"/>
                <a:gd name="connsiteX5" fmla="*/ 1768282 w 3530620"/>
                <a:gd name="connsiteY5" fmla="*/ 637182 h 964665"/>
                <a:gd name="connsiteX6" fmla="*/ 2313580 w 3530620"/>
                <a:gd name="connsiteY6" fmla="*/ 534441 h 964665"/>
                <a:gd name="connsiteX7" fmla="*/ 2400512 w 3530620"/>
                <a:gd name="connsiteY7" fmla="*/ 733500 h 964665"/>
                <a:gd name="connsiteX8" fmla="*/ 2906293 w 3530620"/>
                <a:gd name="connsiteY8" fmla="*/ 752765 h 964665"/>
                <a:gd name="connsiteX9" fmla="*/ 3287817 w 3530620"/>
                <a:gd name="connsiteY9" fmla="*/ 201418 h 964665"/>
                <a:gd name="connsiteX10" fmla="*/ 3530620 w 3530620"/>
                <a:gd name="connsiteY10" fmla="*/ 964665 h 964665"/>
                <a:gd name="connsiteX11" fmla="*/ 290446 w 3530620"/>
                <a:gd name="connsiteY11" fmla="*/ 862014 h 964665"/>
                <a:gd name="connsiteX12" fmla="*/ 0 w 3530620"/>
                <a:gd name="connsiteY12" fmla="*/ 663654 h 964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30620" h="964665">
                  <a:moveTo>
                    <a:pt x="32719" y="669190"/>
                  </a:moveTo>
                  <a:lnTo>
                    <a:pt x="475699" y="355319"/>
                  </a:lnTo>
                  <a:lnTo>
                    <a:pt x="735364" y="0"/>
                  </a:lnTo>
                  <a:lnTo>
                    <a:pt x="943096" y="337965"/>
                  </a:lnTo>
                  <a:lnTo>
                    <a:pt x="1535090" y="636007"/>
                  </a:lnTo>
                  <a:lnTo>
                    <a:pt x="1768282" y="637182"/>
                  </a:lnTo>
                  <a:lnTo>
                    <a:pt x="2313580" y="534441"/>
                  </a:lnTo>
                  <a:lnTo>
                    <a:pt x="2400512" y="733500"/>
                  </a:lnTo>
                  <a:lnTo>
                    <a:pt x="2906293" y="752765"/>
                  </a:lnTo>
                  <a:lnTo>
                    <a:pt x="3287817" y="201418"/>
                  </a:lnTo>
                  <a:lnTo>
                    <a:pt x="3530620" y="964665"/>
                  </a:lnTo>
                  <a:lnTo>
                    <a:pt x="290446" y="862014"/>
                  </a:lnTo>
                  <a:lnTo>
                    <a:pt x="0" y="663654"/>
                  </a:ln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楕円 45">
              <a:extLst>
                <a:ext uri="{FF2B5EF4-FFF2-40B4-BE49-F238E27FC236}">
                  <a16:creationId xmlns:a16="http://schemas.microsoft.com/office/drawing/2014/main" id="{1B136D48-D191-4EC8-AADB-EC7FEA24B2BF}"/>
                </a:ext>
              </a:extLst>
            </p:cNvPr>
            <p:cNvSpPr/>
            <p:nvPr/>
          </p:nvSpPr>
          <p:spPr>
            <a:xfrm>
              <a:off x="7566988" y="3436045"/>
              <a:ext cx="384019" cy="107298"/>
            </a:xfrm>
            <a:prstGeom prst="ellipse">
              <a:avLst/>
            </a:prstGeom>
            <a:solidFill>
              <a:srgbClr val="FF00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フリーフォーム: 図形 85">
              <a:extLst>
                <a:ext uri="{FF2B5EF4-FFF2-40B4-BE49-F238E27FC236}">
                  <a16:creationId xmlns:a16="http://schemas.microsoft.com/office/drawing/2014/main" id="{FF13737E-D4E6-402B-978E-573290613279}"/>
                </a:ext>
              </a:extLst>
            </p:cNvPr>
            <p:cNvSpPr/>
            <p:nvPr/>
          </p:nvSpPr>
          <p:spPr>
            <a:xfrm rot="21314810">
              <a:off x="7275823" y="3231263"/>
              <a:ext cx="385468" cy="581562"/>
            </a:xfrm>
            <a:custGeom>
              <a:avLst/>
              <a:gdLst>
                <a:gd name="connsiteX0" fmla="*/ 495300 w 495300"/>
                <a:gd name="connsiteY0" fmla="*/ 309906 h 532156"/>
                <a:gd name="connsiteX1" fmla="*/ 406400 w 495300"/>
                <a:gd name="connsiteY1" fmla="*/ 5106 h 532156"/>
                <a:gd name="connsiteX2" fmla="*/ 0 w 495300"/>
                <a:gd name="connsiteY2" fmla="*/ 532156 h 532156"/>
              </a:gdLst>
              <a:ahLst/>
              <a:cxnLst>
                <a:cxn ang="0">
                  <a:pos x="connsiteX0" y="connsiteY0"/>
                </a:cxn>
                <a:cxn ang="0">
                  <a:pos x="connsiteX1" y="connsiteY1"/>
                </a:cxn>
                <a:cxn ang="0">
                  <a:pos x="connsiteX2" y="connsiteY2"/>
                </a:cxn>
              </a:cxnLst>
              <a:rect l="l" t="t" r="r" b="b"/>
              <a:pathLst>
                <a:path w="495300" h="532156">
                  <a:moveTo>
                    <a:pt x="495300" y="309906"/>
                  </a:moveTo>
                  <a:cubicBezTo>
                    <a:pt x="492125" y="138985"/>
                    <a:pt x="488950" y="-31936"/>
                    <a:pt x="406400" y="5106"/>
                  </a:cubicBezTo>
                  <a:cubicBezTo>
                    <a:pt x="323850" y="42148"/>
                    <a:pt x="161925" y="287152"/>
                    <a:pt x="0" y="532156"/>
                  </a:cubicBez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0" name="フリーフォーム: 図形 89">
              <a:extLst>
                <a:ext uri="{FF2B5EF4-FFF2-40B4-BE49-F238E27FC236}">
                  <a16:creationId xmlns:a16="http://schemas.microsoft.com/office/drawing/2014/main" id="{5917D442-5A9B-490B-BB06-D13FA1643823}"/>
                </a:ext>
              </a:extLst>
            </p:cNvPr>
            <p:cNvSpPr/>
            <p:nvPr/>
          </p:nvSpPr>
          <p:spPr>
            <a:xfrm rot="15850364">
              <a:off x="7248576" y="3758841"/>
              <a:ext cx="106648" cy="99397"/>
            </a:xfrm>
            <a:custGeom>
              <a:avLst/>
              <a:gdLst>
                <a:gd name="connsiteX0" fmla="*/ 63500 w 260350"/>
                <a:gd name="connsiteY0" fmla="*/ 223598 h 242648"/>
                <a:gd name="connsiteX1" fmla="*/ 31750 w 260350"/>
                <a:gd name="connsiteY1" fmla="*/ 166448 h 242648"/>
                <a:gd name="connsiteX2" fmla="*/ 12700 w 260350"/>
                <a:gd name="connsiteY2" fmla="*/ 121998 h 242648"/>
                <a:gd name="connsiteX3" fmla="*/ 0 w 260350"/>
                <a:gd name="connsiteY3" fmla="*/ 102948 h 242648"/>
                <a:gd name="connsiteX4" fmla="*/ 19050 w 260350"/>
                <a:gd name="connsiteY4" fmla="*/ 26748 h 242648"/>
                <a:gd name="connsiteX5" fmla="*/ 63500 w 260350"/>
                <a:gd name="connsiteY5" fmla="*/ 14048 h 242648"/>
                <a:gd name="connsiteX6" fmla="*/ 82550 w 260350"/>
                <a:gd name="connsiteY6" fmla="*/ 1348 h 242648"/>
                <a:gd name="connsiteX7" fmla="*/ 215900 w 260350"/>
                <a:gd name="connsiteY7" fmla="*/ 14048 h 242648"/>
                <a:gd name="connsiteX8" fmla="*/ 228600 w 260350"/>
                <a:gd name="connsiteY8" fmla="*/ 58498 h 242648"/>
                <a:gd name="connsiteX9" fmla="*/ 234950 w 260350"/>
                <a:gd name="connsiteY9" fmla="*/ 83898 h 242648"/>
                <a:gd name="connsiteX10" fmla="*/ 247650 w 260350"/>
                <a:gd name="connsiteY10" fmla="*/ 102948 h 242648"/>
                <a:gd name="connsiteX11" fmla="*/ 260350 w 260350"/>
                <a:gd name="connsiteY11" fmla="*/ 141048 h 242648"/>
                <a:gd name="connsiteX12" fmla="*/ 254000 w 260350"/>
                <a:gd name="connsiteY12" fmla="*/ 210898 h 242648"/>
                <a:gd name="connsiteX13" fmla="*/ 209550 w 260350"/>
                <a:gd name="connsiteY13" fmla="*/ 236298 h 242648"/>
                <a:gd name="connsiteX14" fmla="*/ 190500 w 260350"/>
                <a:gd name="connsiteY14" fmla="*/ 242648 h 242648"/>
                <a:gd name="connsiteX15" fmla="*/ 63500 w 260350"/>
                <a:gd name="connsiteY15" fmla="*/ 223598 h 242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0350" h="242648">
                  <a:moveTo>
                    <a:pt x="63500" y="223598"/>
                  </a:moveTo>
                  <a:cubicBezTo>
                    <a:pt x="37042" y="210898"/>
                    <a:pt x="65310" y="220144"/>
                    <a:pt x="31750" y="166448"/>
                  </a:cubicBezTo>
                  <a:cubicBezTo>
                    <a:pt x="-1284" y="113594"/>
                    <a:pt x="34305" y="165208"/>
                    <a:pt x="12700" y="121998"/>
                  </a:cubicBezTo>
                  <a:cubicBezTo>
                    <a:pt x="9287" y="115172"/>
                    <a:pt x="4233" y="109298"/>
                    <a:pt x="0" y="102948"/>
                  </a:cubicBezTo>
                  <a:cubicBezTo>
                    <a:pt x="639" y="97197"/>
                    <a:pt x="-1673" y="38261"/>
                    <a:pt x="19050" y="26748"/>
                  </a:cubicBezTo>
                  <a:cubicBezTo>
                    <a:pt x="32520" y="19264"/>
                    <a:pt x="48683" y="18281"/>
                    <a:pt x="63500" y="14048"/>
                  </a:cubicBezTo>
                  <a:cubicBezTo>
                    <a:pt x="69850" y="9815"/>
                    <a:pt x="74928" y="1729"/>
                    <a:pt x="82550" y="1348"/>
                  </a:cubicBezTo>
                  <a:cubicBezTo>
                    <a:pt x="156894" y="-2369"/>
                    <a:pt x="165777" y="1517"/>
                    <a:pt x="215900" y="14048"/>
                  </a:cubicBezTo>
                  <a:cubicBezTo>
                    <a:pt x="235751" y="93453"/>
                    <a:pt x="210380" y="-5271"/>
                    <a:pt x="228600" y="58498"/>
                  </a:cubicBezTo>
                  <a:cubicBezTo>
                    <a:pt x="230998" y="66889"/>
                    <a:pt x="231512" y="75876"/>
                    <a:pt x="234950" y="83898"/>
                  </a:cubicBezTo>
                  <a:cubicBezTo>
                    <a:pt x="237956" y="90913"/>
                    <a:pt x="244550" y="95974"/>
                    <a:pt x="247650" y="102948"/>
                  </a:cubicBezTo>
                  <a:cubicBezTo>
                    <a:pt x="253087" y="115181"/>
                    <a:pt x="260350" y="141048"/>
                    <a:pt x="260350" y="141048"/>
                  </a:cubicBezTo>
                  <a:cubicBezTo>
                    <a:pt x="258233" y="164331"/>
                    <a:pt x="260423" y="188418"/>
                    <a:pt x="254000" y="210898"/>
                  </a:cubicBezTo>
                  <a:cubicBezTo>
                    <a:pt x="248005" y="231879"/>
                    <a:pt x="224977" y="231890"/>
                    <a:pt x="209550" y="236298"/>
                  </a:cubicBezTo>
                  <a:cubicBezTo>
                    <a:pt x="203114" y="238137"/>
                    <a:pt x="196850" y="240531"/>
                    <a:pt x="190500" y="242648"/>
                  </a:cubicBezTo>
                  <a:cubicBezTo>
                    <a:pt x="74098" y="235801"/>
                    <a:pt x="89958" y="236298"/>
                    <a:pt x="63500" y="223598"/>
                  </a:cubicBezTo>
                  <a:close/>
                </a:path>
              </a:pathLst>
            </a:cu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0" name="フリーフォーム: 図形 109">
              <a:extLst>
                <a:ext uri="{FF2B5EF4-FFF2-40B4-BE49-F238E27FC236}">
                  <a16:creationId xmlns:a16="http://schemas.microsoft.com/office/drawing/2014/main" id="{67A6CB1A-37A3-4D0D-8742-5AFCD434F270}"/>
                </a:ext>
              </a:extLst>
            </p:cNvPr>
            <p:cNvSpPr/>
            <p:nvPr/>
          </p:nvSpPr>
          <p:spPr>
            <a:xfrm>
              <a:off x="7409520" y="2550199"/>
              <a:ext cx="134512" cy="370058"/>
            </a:xfrm>
            <a:custGeom>
              <a:avLst/>
              <a:gdLst>
                <a:gd name="connsiteX0" fmla="*/ 64173 w 134512"/>
                <a:gd name="connsiteY0" fmla="*/ 0 h 370058"/>
                <a:gd name="connsiteX1" fmla="*/ 20212 w 134512"/>
                <a:gd name="connsiteY1" fmla="*/ 17585 h 370058"/>
                <a:gd name="connsiteX2" fmla="*/ 2627 w 134512"/>
                <a:gd name="connsiteY2" fmla="*/ 43962 h 370058"/>
                <a:gd name="connsiteX3" fmla="*/ 90550 w 134512"/>
                <a:gd name="connsiteY3" fmla="*/ 52754 h 370058"/>
                <a:gd name="connsiteX4" fmla="*/ 116927 w 134512"/>
                <a:gd name="connsiteY4" fmla="*/ 87923 h 370058"/>
                <a:gd name="connsiteX5" fmla="*/ 64173 w 134512"/>
                <a:gd name="connsiteY5" fmla="*/ 105508 h 370058"/>
                <a:gd name="connsiteX6" fmla="*/ 37796 w 134512"/>
                <a:gd name="connsiteY6" fmla="*/ 158262 h 370058"/>
                <a:gd name="connsiteX7" fmla="*/ 116927 w 134512"/>
                <a:gd name="connsiteY7" fmla="*/ 184639 h 370058"/>
                <a:gd name="connsiteX8" fmla="*/ 108135 w 134512"/>
                <a:gd name="connsiteY8" fmla="*/ 246185 h 370058"/>
                <a:gd name="connsiteX9" fmla="*/ 99343 w 134512"/>
                <a:gd name="connsiteY9" fmla="*/ 272562 h 370058"/>
                <a:gd name="connsiteX10" fmla="*/ 90550 w 134512"/>
                <a:gd name="connsiteY10" fmla="*/ 307731 h 370058"/>
                <a:gd name="connsiteX11" fmla="*/ 125720 w 134512"/>
                <a:gd name="connsiteY11" fmla="*/ 369277 h 370058"/>
                <a:gd name="connsiteX12" fmla="*/ 134512 w 134512"/>
                <a:gd name="connsiteY12" fmla="*/ 369277 h 370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4512" h="370058">
                  <a:moveTo>
                    <a:pt x="64173" y="0"/>
                  </a:moveTo>
                  <a:cubicBezTo>
                    <a:pt x="49519" y="5862"/>
                    <a:pt x="33055" y="8411"/>
                    <a:pt x="20212" y="17585"/>
                  </a:cubicBezTo>
                  <a:cubicBezTo>
                    <a:pt x="11613" y="23727"/>
                    <a:pt x="-6825" y="39236"/>
                    <a:pt x="2627" y="43962"/>
                  </a:cubicBezTo>
                  <a:cubicBezTo>
                    <a:pt x="28971" y="57134"/>
                    <a:pt x="61242" y="49823"/>
                    <a:pt x="90550" y="52754"/>
                  </a:cubicBezTo>
                  <a:cubicBezTo>
                    <a:pt x="95727" y="54048"/>
                    <a:pt x="159439" y="57558"/>
                    <a:pt x="116927" y="87923"/>
                  </a:cubicBezTo>
                  <a:cubicBezTo>
                    <a:pt x="101844" y="98697"/>
                    <a:pt x="64173" y="105508"/>
                    <a:pt x="64173" y="105508"/>
                  </a:cubicBezTo>
                  <a:cubicBezTo>
                    <a:pt x="60471" y="111061"/>
                    <a:pt x="33247" y="146888"/>
                    <a:pt x="37796" y="158262"/>
                  </a:cubicBezTo>
                  <a:cubicBezTo>
                    <a:pt x="46627" y="180340"/>
                    <a:pt x="108375" y="183214"/>
                    <a:pt x="116927" y="184639"/>
                  </a:cubicBezTo>
                  <a:cubicBezTo>
                    <a:pt x="113996" y="205154"/>
                    <a:pt x="112199" y="225864"/>
                    <a:pt x="108135" y="246185"/>
                  </a:cubicBezTo>
                  <a:cubicBezTo>
                    <a:pt x="106317" y="255273"/>
                    <a:pt x="101889" y="263651"/>
                    <a:pt x="99343" y="272562"/>
                  </a:cubicBezTo>
                  <a:cubicBezTo>
                    <a:pt x="96023" y="284181"/>
                    <a:pt x="93481" y="296008"/>
                    <a:pt x="90550" y="307731"/>
                  </a:cubicBezTo>
                  <a:cubicBezTo>
                    <a:pt x="99748" y="344521"/>
                    <a:pt x="93485" y="345100"/>
                    <a:pt x="125720" y="369277"/>
                  </a:cubicBezTo>
                  <a:cubicBezTo>
                    <a:pt x="128065" y="371035"/>
                    <a:pt x="131581" y="369277"/>
                    <a:pt x="134512" y="369277"/>
                  </a:cubicBezTo>
                </a:path>
              </a:pathLst>
            </a:custGeom>
            <a:solidFill>
              <a:schemeClr val="bg1">
                <a:lumMod val="95000"/>
              </a:schemeClr>
            </a:solidFill>
            <a:ln w="76200">
              <a:solidFill>
                <a:schemeClr val="bg1">
                  <a:lumMod val="75000"/>
                  <a:alpha val="2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 name="フリーフォーム: 図形 111">
              <a:extLst>
                <a:ext uri="{FF2B5EF4-FFF2-40B4-BE49-F238E27FC236}">
                  <a16:creationId xmlns:a16="http://schemas.microsoft.com/office/drawing/2014/main" id="{2718A930-2164-44D6-A4D7-3F7BE1B2A00D}"/>
                </a:ext>
              </a:extLst>
            </p:cNvPr>
            <p:cNvSpPr/>
            <p:nvPr/>
          </p:nvSpPr>
          <p:spPr>
            <a:xfrm>
              <a:off x="7790216" y="2383146"/>
              <a:ext cx="1394229" cy="712176"/>
            </a:xfrm>
            <a:custGeom>
              <a:avLst/>
              <a:gdLst>
                <a:gd name="connsiteX0" fmla="*/ 175847 w 1394229"/>
                <a:gd name="connsiteY0" fmla="*/ 79130 h 712176"/>
                <a:gd name="connsiteX1" fmla="*/ 228600 w 1394229"/>
                <a:gd name="connsiteY1" fmla="*/ 70338 h 712176"/>
                <a:gd name="connsiteX2" fmla="*/ 290147 w 1394229"/>
                <a:gd name="connsiteY2" fmla="*/ 61546 h 712176"/>
                <a:gd name="connsiteX3" fmla="*/ 325316 w 1394229"/>
                <a:gd name="connsiteY3" fmla="*/ 52753 h 712176"/>
                <a:gd name="connsiteX4" fmla="*/ 351693 w 1394229"/>
                <a:gd name="connsiteY4" fmla="*/ 43961 h 712176"/>
                <a:gd name="connsiteX5" fmla="*/ 316524 w 1394229"/>
                <a:gd name="connsiteY5" fmla="*/ 52753 h 712176"/>
                <a:gd name="connsiteX6" fmla="*/ 263770 w 1394229"/>
                <a:gd name="connsiteY6" fmla="*/ 79130 h 712176"/>
                <a:gd name="connsiteX7" fmla="*/ 193431 w 1394229"/>
                <a:gd name="connsiteY7" fmla="*/ 123092 h 712176"/>
                <a:gd name="connsiteX8" fmla="*/ 167054 w 1394229"/>
                <a:gd name="connsiteY8" fmla="*/ 140676 h 712176"/>
                <a:gd name="connsiteX9" fmla="*/ 140677 w 1394229"/>
                <a:gd name="connsiteY9" fmla="*/ 149469 h 712176"/>
                <a:gd name="connsiteX10" fmla="*/ 175847 w 1394229"/>
                <a:gd name="connsiteY10" fmla="*/ 140676 h 712176"/>
                <a:gd name="connsiteX11" fmla="*/ 237393 w 1394229"/>
                <a:gd name="connsiteY11" fmla="*/ 123092 h 712176"/>
                <a:gd name="connsiteX12" fmla="*/ 351693 w 1394229"/>
                <a:gd name="connsiteY12" fmla="*/ 114300 h 712176"/>
                <a:gd name="connsiteX13" fmla="*/ 422031 w 1394229"/>
                <a:gd name="connsiteY13" fmla="*/ 105507 h 712176"/>
                <a:gd name="connsiteX14" fmla="*/ 562708 w 1394229"/>
                <a:gd name="connsiteY14" fmla="*/ 87923 h 712176"/>
                <a:gd name="connsiteX15" fmla="*/ 720970 w 1394229"/>
                <a:gd name="connsiteY15" fmla="*/ 61546 h 712176"/>
                <a:gd name="connsiteX16" fmla="*/ 685800 w 1394229"/>
                <a:gd name="connsiteY16" fmla="*/ 70338 h 712176"/>
                <a:gd name="connsiteX17" fmla="*/ 624254 w 1394229"/>
                <a:gd name="connsiteY17" fmla="*/ 79130 h 712176"/>
                <a:gd name="connsiteX18" fmla="*/ 597877 w 1394229"/>
                <a:gd name="connsiteY18" fmla="*/ 87923 h 712176"/>
                <a:gd name="connsiteX19" fmla="*/ 571500 w 1394229"/>
                <a:gd name="connsiteY19" fmla="*/ 105507 h 712176"/>
                <a:gd name="connsiteX20" fmla="*/ 501162 w 1394229"/>
                <a:gd name="connsiteY20" fmla="*/ 114300 h 712176"/>
                <a:gd name="connsiteX21" fmla="*/ 474785 w 1394229"/>
                <a:gd name="connsiteY21" fmla="*/ 131884 h 712176"/>
                <a:gd name="connsiteX22" fmla="*/ 413239 w 1394229"/>
                <a:gd name="connsiteY22" fmla="*/ 149469 h 712176"/>
                <a:gd name="connsiteX23" fmla="*/ 360485 w 1394229"/>
                <a:gd name="connsiteY23" fmla="*/ 175846 h 712176"/>
                <a:gd name="connsiteX24" fmla="*/ 281354 w 1394229"/>
                <a:gd name="connsiteY24" fmla="*/ 193430 h 712176"/>
                <a:gd name="connsiteX25" fmla="*/ 219808 w 1394229"/>
                <a:gd name="connsiteY25" fmla="*/ 219807 h 712176"/>
                <a:gd name="connsiteX26" fmla="*/ 158262 w 1394229"/>
                <a:gd name="connsiteY26" fmla="*/ 237392 h 712176"/>
                <a:gd name="connsiteX27" fmla="*/ 96716 w 1394229"/>
                <a:gd name="connsiteY27" fmla="*/ 263769 h 712176"/>
                <a:gd name="connsiteX28" fmla="*/ 70339 w 1394229"/>
                <a:gd name="connsiteY28" fmla="*/ 281353 h 712176"/>
                <a:gd name="connsiteX29" fmla="*/ 96716 w 1394229"/>
                <a:gd name="connsiteY29" fmla="*/ 298938 h 712176"/>
                <a:gd name="connsiteX30" fmla="*/ 211016 w 1394229"/>
                <a:gd name="connsiteY30" fmla="*/ 290146 h 712176"/>
                <a:gd name="connsiteX31" fmla="*/ 272562 w 1394229"/>
                <a:gd name="connsiteY31" fmla="*/ 272561 h 712176"/>
                <a:gd name="connsiteX32" fmla="*/ 298939 w 1394229"/>
                <a:gd name="connsiteY32" fmla="*/ 263769 h 712176"/>
                <a:gd name="connsiteX33" fmla="*/ 386862 w 1394229"/>
                <a:gd name="connsiteY33" fmla="*/ 246184 h 712176"/>
                <a:gd name="connsiteX34" fmla="*/ 430824 w 1394229"/>
                <a:gd name="connsiteY34" fmla="*/ 219807 h 712176"/>
                <a:gd name="connsiteX35" fmla="*/ 483577 w 1394229"/>
                <a:gd name="connsiteY35" fmla="*/ 202223 h 712176"/>
                <a:gd name="connsiteX36" fmla="*/ 509954 w 1394229"/>
                <a:gd name="connsiteY36" fmla="*/ 193430 h 712176"/>
                <a:gd name="connsiteX37" fmla="*/ 589085 w 1394229"/>
                <a:gd name="connsiteY37" fmla="*/ 149469 h 712176"/>
                <a:gd name="connsiteX38" fmla="*/ 615462 w 1394229"/>
                <a:gd name="connsiteY38" fmla="*/ 131884 h 712176"/>
                <a:gd name="connsiteX39" fmla="*/ 641839 w 1394229"/>
                <a:gd name="connsiteY39" fmla="*/ 105507 h 712176"/>
                <a:gd name="connsiteX40" fmla="*/ 694593 w 1394229"/>
                <a:gd name="connsiteY40" fmla="*/ 87923 h 712176"/>
                <a:gd name="connsiteX41" fmla="*/ 756139 w 1394229"/>
                <a:gd name="connsiteY41" fmla="*/ 52753 h 712176"/>
                <a:gd name="connsiteX42" fmla="*/ 782516 w 1394229"/>
                <a:gd name="connsiteY42" fmla="*/ 43961 h 712176"/>
                <a:gd name="connsiteX43" fmla="*/ 844062 w 1394229"/>
                <a:gd name="connsiteY43" fmla="*/ 35169 h 712176"/>
                <a:gd name="connsiteX44" fmla="*/ 1090247 w 1394229"/>
                <a:gd name="connsiteY44" fmla="*/ 8792 h 712176"/>
                <a:gd name="connsiteX45" fmla="*/ 1116624 w 1394229"/>
                <a:gd name="connsiteY45" fmla="*/ 0 h 712176"/>
                <a:gd name="connsiteX46" fmla="*/ 1081454 w 1394229"/>
                <a:gd name="connsiteY46" fmla="*/ 8792 h 712176"/>
                <a:gd name="connsiteX47" fmla="*/ 1028700 w 1394229"/>
                <a:gd name="connsiteY47" fmla="*/ 35169 h 712176"/>
                <a:gd name="connsiteX48" fmla="*/ 931985 w 1394229"/>
                <a:gd name="connsiteY48" fmla="*/ 52753 h 712176"/>
                <a:gd name="connsiteX49" fmla="*/ 800100 w 1394229"/>
                <a:gd name="connsiteY49" fmla="*/ 87923 h 712176"/>
                <a:gd name="connsiteX50" fmla="*/ 773724 w 1394229"/>
                <a:gd name="connsiteY50" fmla="*/ 105507 h 712176"/>
                <a:gd name="connsiteX51" fmla="*/ 720970 w 1394229"/>
                <a:gd name="connsiteY51" fmla="*/ 123092 h 712176"/>
                <a:gd name="connsiteX52" fmla="*/ 659424 w 1394229"/>
                <a:gd name="connsiteY52" fmla="*/ 149469 h 712176"/>
                <a:gd name="connsiteX53" fmla="*/ 633047 w 1394229"/>
                <a:gd name="connsiteY53" fmla="*/ 175846 h 712176"/>
                <a:gd name="connsiteX54" fmla="*/ 712177 w 1394229"/>
                <a:gd name="connsiteY54" fmla="*/ 184638 h 712176"/>
                <a:gd name="connsiteX55" fmla="*/ 808893 w 1394229"/>
                <a:gd name="connsiteY55" fmla="*/ 158261 h 712176"/>
                <a:gd name="connsiteX56" fmla="*/ 861647 w 1394229"/>
                <a:gd name="connsiteY56" fmla="*/ 131884 h 712176"/>
                <a:gd name="connsiteX57" fmla="*/ 931985 w 1394229"/>
                <a:gd name="connsiteY57" fmla="*/ 114300 h 712176"/>
                <a:gd name="connsiteX58" fmla="*/ 984739 w 1394229"/>
                <a:gd name="connsiteY58" fmla="*/ 79130 h 712176"/>
                <a:gd name="connsiteX59" fmla="*/ 1063870 w 1394229"/>
                <a:gd name="connsiteY59" fmla="*/ 61546 h 712176"/>
                <a:gd name="connsiteX60" fmla="*/ 1222131 w 1394229"/>
                <a:gd name="connsiteY60" fmla="*/ 52753 h 712176"/>
                <a:gd name="connsiteX61" fmla="*/ 1389185 w 1394229"/>
                <a:gd name="connsiteY61" fmla="*/ 52753 h 712176"/>
                <a:gd name="connsiteX62" fmla="*/ 1310054 w 1394229"/>
                <a:gd name="connsiteY62" fmla="*/ 61546 h 712176"/>
                <a:gd name="connsiteX63" fmla="*/ 1274885 w 1394229"/>
                <a:gd name="connsiteY63" fmla="*/ 79130 h 712176"/>
                <a:gd name="connsiteX64" fmla="*/ 1248508 w 1394229"/>
                <a:gd name="connsiteY64" fmla="*/ 87923 h 712176"/>
                <a:gd name="connsiteX65" fmla="*/ 1222131 w 1394229"/>
                <a:gd name="connsiteY65" fmla="*/ 105507 h 712176"/>
                <a:gd name="connsiteX66" fmla="*/ 1151793 w 1394229"/>
                <a:gd name="connsiteY66" fmla="*/ 123092 h 712176"/>
                <a:gd name="connsiteX67" fmla="*/ 1072662 w 1394229"/>
                <a:gd name="connsiteY67" fmla="*/ 140676 h 712176"/>
                <a:gd name="connsiteX68" fmla="*/ 1037493 w 1394229"/>
                <a:gd name="connsiteY68" fmla="*/ 158261 h 712176"/>
                <a:gd name="connsiteX69" fmla="*/ 993531 w 1394229"/>
                <a:gd name="connsiteY69" fmla="*/ 167053 h 712176"/>
                <a:gd name="connsiteX70" fmla="*/ 958362 w 1394229"/>
                <a:gd name="connsiteY70" fmla="*/ 175846 h 712176"/>
                <a:gd name="connsiteX71" fmla="*/ 931985 w 1394229"/>
                <a:gd name="connsiteY71" fmla="*/ 193430 h 712176"/>
                <a:gd name="connsiteX72" fmla="*/ 896816 w 1394229"/>
                <a:gd name="connsiteY72" fmla="*/ 202223 h 712176"/>
                <a:gd name="connsiteX73" fmla="*/ 844062 w 1394229"/>
                <a:gd name="connsiteY73" fmla="*/ 254976 h 712176"/>
                <a:gd name="connsiteX74" fmla="*/ 835270 w 1394229"/>
                <a:gd name="connsiteY74" fmla="*/ 281353 h 712176"/>
                <a:gd name="connsiteX75" fmla="*/ 914400 w 1394229"/>
                <a:gd name="connsiteY75" fmla="*/ 272561 h 712176"/>
                <a:gd name="connsiteX76" fmla="*/ 958362 w 1394229"/>
                <a:gd name="connsiteY76" fmla="*/ 263769 h 712176"/>
                <a:gd name="connsiteX77" fmla="*/ 1028700 w 1394229"/>
                <a:gd name="connsiteY77" fmla="*/ 254976 h 712176"/>
                <a:gd name="connsiteX78" fmla="*/ 1063870 w 1394229"/>
                <a:gd name="connsiteY78" fmla="*/ 246184 h 712176"/>
                <a:gd name="connsiteX79" fmla="*/ 1090247 w 1394229"/>
                <a:gd name="connsiteY79" fmla="*/ 237392 h 712176"/>
                <a:gd name="connsiteX80" fmla="*/ 1063870 w 1394229"/>
                <a:gd name="connsiteY80" fmla="*/ 254976 h 712176"/>
                <a:gd name="connsiteX81" fmla="*/ 720970 w 1394229"/>
                <a:gd name="connsiteY81" fmla="*/ 246184 h 712176"/>
                <a:gd name="connsiteX82" fmla="*/ 685800 w 1394229"/>
                <a:gd name="connsiteY82" fmla="*/ 237392 h 712176"/>
                <a:gd name="connsiteX83" fmla="*/ 422031 w 1394229"/>
                <a:gd name="connsiteY83" fmla="*/ 246184 h 712176"/>
                <a:gd name="connsiteX84" fmla="*/ 395654 w 1394229"/>
                <a:gd name="connsiteY84" fmla="*/ 254976 h 712176"/>
                <a:gd name="connsiteX85" fmla="*/ 325316 w 1394229"/>
                <a:gd name="connsiteY85" fmla="*/ 272561 h 712176"/>
                <a:gd name="connsiteX86" fmla="*/ 298939 w 1394229"/>
                <a:gd name="connsiteY86" fmla="*/ 307730 h 712176"/>
                <a:gd name="connsiteX87" fmla="*/ 211016 w 1394229"/>
                <a:gd name="connsiteY87" fmla="*/ 360484 h 712176"/>
                <a:gd name="connsiteX88" fmla="*/ 184639 w 1394229"/>
                <a:gd name="connsiteY88" fmla="*/ 378069 h 712176"/>
                <a:gd name="connsiteX89" fmla="*/ 140677 w 1394229"/>
                <a:gd name="connsiteY89" fmla="*/ 386861 h 712176"/>
                <a:gd name="connsiteX90" fmla="*/ 175847 w 1394229"/>
                <a:gd name="connsiteY90" fmla="*/ 413238 h 712176"/>
                <a:gd name="connsiteX91" fmla="*/ 351693 w 1394229"/>
                <a:gd name="connsiteY91" fmla="*/ 422030 h 712176"/>
                <a:gd name="connsiteX92" fmla="*/ 105508 w 1394229"/>
                <a:gd name="connsiteY92" fmla="*/ 439615 h 712176"/>
                <a:gd name="connsiteX93" fmla="*/ 79131 w 1394229"/>
                <a:gd name="connsiteY93" fmla="*/ 448407 h 712176"/>
                <a:gd name="connsiteX94" fmla="*/ 96716 w 1394229"/>
                <a:gd name="connsiteY94" fmla="*/ 492369 h 712176"/>
                <a:gd name="connsiteX95" fmla="*/ 131885 w 1394229"/>
                <a:gd name="connsiteY95" fmla="*/ 501161 h 712176"/>
                <a:gd name="connsiteX96" fmla="*/ 219808 w 1394229"/>
                <a:gd name="connsiteY96" fmla="*/ 527538 h 712176"/>
                <a:gd name="connsiteX97" fmla="*/ 184639 w 1394229"/>
                <a:gd name="connsiteY97" fmla="*/ 545123 h 712176"/>
                <a:gd name="connsiteX98" fmla="*/ 35170 w 1394229"/>
                <a:gd name="connsiteY98" fmla="*/ 562707 h 712176"/>
                <a:gd name="connsiteX99" fmla="*/ 167054 w 1394229"/>
                <a:gd name="connsiteY99" fmla="*/ 597876 h 712176"/>
                <a:gd name="connsiteX100" fmla="*/ 131885 w 1394229"/>
                <a:gd name="connsiteY100" fmla="*/ 606669 h 712176"/>
                <a:gd name="connsiteX101" fmla="*/ 79131 w 1394229"/>
                <a:gd name="connsiteY101" fmla="*/ 624253 h 712176"/>
                <a:gd name="connsiteX102" fmla="*/ 70339 w 1394229"/>
                <a:gd name="connsiteY102" fmla="*/ 650630 h 712176"/>
                <a:gd name="connsiteX103" fmla="*/ 43962 w 1394229"/>
                <a:gd name="connsiteY103" fmla="*/ 668215 h 712176"/>
                <a:gd name="connsiteX104" fmla="*/ 17585 w 1394229"/>
                <a:gd name="connsiteY104" fmla="*/ 694592 h 712176"/>
                <a:gd name="connsiteX105" fmla="*/ 0 w 1394229"/>
                <a:gd name="connsiteY105" fmla="*/ 712176 h 71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394229" h="712176">
                  <a:moveTo>
                    <a:pt x="175847" y="79130"/>
                  </a:moveTo>
                  <a:lnTo>
                    <a:pt x="228600" y="70338"/>
                  </a:lnTo>
                  <a:cubicBezTo>
                    <a:pt x="249083" y="67187"/>
                    <a:pt x="269757" y="65253"/>
                    <a:pt x="290147" y="61546"/>
                  </a:cubicBezTo>
                  <a:cubicBezTo>
                    <a:pt x="302036" y="59384"/>
                    <a:pt x="313697" y="56073"/>
                    <a:pt x="325316" y="52753"/>
                  </a:cubicBezTo>
                  <a:cubicBezTo>
                    <a:pt x="334227" y="50207"/>
                    <a:pt x="360961" y="43961"/>
                    <a:pt x="351693" y="43961"/>
                  </a:cubicBezTo>
                  <a:cubicBezTo>
                    <a:pt x="339609" y="43961"/>
                    <a:pt x="328143" y="49433"/>
                    <a:pt x="316524" y="52753"/>
                  </a:cubicBezTo>
                  <a:cubicBezTo>
                    <a:pt x="284675" y="61853"/>
                    <a:pt x="292668" y="59865"/>
                    <a:pt x="263770" y="79130"/>
                  </a:cubicBezTo>
                  <a:cubicBezTo>
                    <a:pt x="221588" y="142401"/>
                    <a:pt x="281319" y="64502"/>
                    <a:pt x="193431" y="123092"/>
                  </a:cubicBezTo>
                  <a:cubicBezTo>
                    <a:pt x="184639" y="128953"/>
                    <a:pt x="176505" y="135950"/>
                    <a:pt x="167054" y="140676"/>
                  </a:cubicBezTo>
                  <a:cubicBezTo>
                    <a:pt x="158764" y="144821"/>
                    <a:pt x="131409" y="149469"/>
                    <a:pt x="140677" y="149469"/>
                  </a:cubicBezTo>
                  <a:cubicBezTo>
                    <a:pt x="152761" y="149469"/>
                    <a:pt x="164228" y="143996"/>
                    <a:pt x="175847" y="140676"/>
                  </a:cubicBezTo>
                  <a:cubicBezTo>
                    <a:pt x="197735" y="134422"/>
                    <a:pt x="214033" y="125840"/>
                    <a:pt x="237393" y="123092"/>
                  </a:cubicBezTo>
                  <a:cubicBezTo>
                    <a:pt x="275344" y="118627"/>
                    <a:pt x="313653" y="117923"/>
                    <a:pt x="351693" y="114300"/>
                  </a:cubicBezTo>
                  <a:cubicBezTo>
                    <a:pt x="375215" y="112060"/>
                    <a:pt x="398585" y="108438"/>
                    <a:pt x="422031" y="105507"/>
                  </a:cubicBezTo>
                  <a:cubicBezTo>
                    <a:pt x="492563" y="81997"/>
                    <a:pt x="406581" y="108287"/>
                    <a:pt x="562708" y="87923"/>
                  </a:cubicBezTo>
                  <a:cubicBezTo>
                    <a:pt x="611844" y="81514"/>
                    <a:pt x="669955" y="61546"/>
                    <a:pt x="720970" y="61546"/>
                  </a:cubicBezTo>
                  <a:cubicBezTo>
                    <a:pt x="733054" y="61546"/>
                    <a:pt x="697689" y="68176"/>
                    <a:pt x="685800" y="70338"/>
                  </a:cubicBezTo>
                  <a:cubicBezTo>
                    <a:pt x="665411" y="74045"/>
                    <a:pt x="644769" y="76199"/>
                    <a:pt x="624254" y="79130"/>
                  </a:cubicBezTo>
                  <a:cubicBezTo>
                    <a:pt x="615462" y="82061"/>
                    <a:pt x="606167" y="83778"/>
                    <a:pt x="597877" y="87923"/>
                  </a:cubicBezTo>
                  <a:cubicBezTo>
                    <a:pt x="588426" y="92649"/>
                    <a:pt x="581695" y="102727"/>
                    <a:pt x="571500" y="105507"/>
                  </a:cubicBezTo>
                  <a:cubicBezTo>
                    <a:pt x="548704" y="111724"/>
                    <a:pt x="524608" y="111369"/>
                    <a:pt x="501162" y="114300"/>
                  </a:cubicBezTo>
                  <a:cubicBezTo>
                    <a:pt x="492370" y="120161"/>
                    <a:pt x="484498" y="127722"/>
                    <a:pt x="474785" y="131884"/>
                  </a:cubicBezTo>
                  <a:cubicBezTo>
                    <a:pt x="435330" y="148793"/>
                    <a:pt x="447471" y="132353"/>
                    <a:pt x="413239" y="149469"/>
                  </a:cubicBezTo>
                  <a:cubicBezTo>
                    <a:pt x="375305" y="168436"/>
                    <a:pt x="400259" y="167007"/>
                    <a:pt x="360485" y="175846"/>
                  </a:cubicBezTo>
                  <a:cubicBezTo>
                    <a:pt x="320360" y="184763"/>
                    <a:pt x="313325" y="179728"/>
                    <a:pt x="281354" y="193430"/>
                  </a:cubicBezTo>
                  <a:cubicBezTo>
                    <a:pt x="234451" y="213531"/>
                    <a:pt x="261055" y="208022"/>
                    <a:pt x="219808" y="219807"/>
                  </a:cubicBezTo>
                  <a:cubicBezTo>
                    <a:pt x="206667" y="223562"/>
                    <a:pt x="172312" y="230367"/>
                    <a:pt x="158262" y="237392"/>
                  </a:cubicBezTo>
                  <a:cubicBezTo>
                    <a:pt x="97540" y="267752"/>
                    <a:pt x="169914" y="245468"/>
                    <a:pt x="96716" y="263769"/>
                  </a:cubicBezTo>
                  <a:cubicBezTo>
                    <a:pt x="87924" y="269630"/>
                    <a:pt x="70339" y="270786"/>
                    <a:pt x="70339" y="281353"/>
                  </a:cubicBezTo>
                  <a:cubicBezTo>
                    <a:pt x="70339" y="291920"/>
                    <a:pt x="86169" y="298279"/>
                    <a:pt x="96716" y="298938"/>
                  </a:cubicBezTo>
                  <a:cubicBezTo>
                    <a:pt x="134854" y="301322"/>
                    <a:pt x="172916" y="293077"/>
                    <a:pt x="211016" y="290146"/>
                  </a:cubicBezTo>
                  <a:cubicBezTo>
                    <a:pt x="274239" y="269070"/>
                    <a:pt x="195308" y="294633"/>
                    <a:pt x="272562" y="272561"/>
                  </a:cubicBezTo>
                  <a:cubicBezTo>
                    <a:pt x="281473" y="270015"/>
                    <a:pt x="289908" y="265853"/>
                    <a:pt x="298939" y="263769"/>
                  </a:cubicBezTo>
                  <a:cubicBezTo>
                    <a:pt x="328062" y="257048"/>
                    <a:pt x="386862" y="246184"/>
                    <a:pt x="386862" y="246184"/>
                  </a:cubicBezTo>
                  <a:cubicBezTo>
                    <a:pt x="401516" y="237392"/>
                    <a:pt x="415266" y="226879"/>
                    <a:pt x="430824" y="219807"/>
                  </a:cubicBezTo>
                  <a:cubicBezTo>
                    <a:pt x="447698" y="212137"/>
                    <a:pt x="465993" y="208084"/>
                    <a:pt x="483577" y="202223"/>
                  </a:cubicBezTo>
                  <a:cubicBezTo>
                    <a:pt x="492369" y="199292"/>
                    <a:pt x="502243" y="198571"/>
                    <a:pt x="509954" y="193430"/>
                  </a:cubicBezTo>
                  <a:cubicBezTo>
                    <a:pt x="570419" y="153120"/>
                    <a:pt x="542658" y="164944"/>
                    <a:pt x="589085" y="149469"/>
                  </a:cubicBezTo>
                  <a:cubicBezTo>
                    <a:pt x="597877" y="143607"/>
                    <a:pt x="607344" y="138649"/>
                    <a:pt x="615462" y="131884"/>
                  </a:cubicBezTo>
                  <a:cubicBezTo>
                    <a:pt x="625014" y="123924"/>
                    <a:pt x="630969" y="111546"/>
                    <a:pt x="641839" y="105507"/>
                  </a:cubicBezTo>
                  <a:cubicBezTo>
                    <a:pt x="658042" y="96505"/>
                    <a:pt x="694593" y="87923"/>
                    <a:pt x="694593" y="87923"/>
                  </a:cubicBezTo>
                  <a:cubicBezTo>
                    <a:pt x="721082" y="70263"/>
                    <a:pt x="724906" y="66139"/>
                    <a:pt x="756139" y="52753"/>
                  </a:cubicBezTo>
                  <a:cubicBezTo>
                    <a:pt x="764658" y="49102"/>
                    <a:pt x="773428" y="45779"/>
                    <a:pt x="782516" y="43961"/>
                  </a:cubicBezTo>
                  <a:cubicBezTo>
                    <a:pt x="802837" y="39897"/>
                    <a:pt x="823654" y="38770"/>
                    <a:pt x="844062" y="35169"/>
                  </a:cubicBezTo>
                  <a:cubicBezTo>
                    <a:pt x="1010989" y="5711"/>
                    <a:pt x="854069" y="21913"/>
                    <a:pt x="1090247" y="8792"/>
                  </a:cubicBezTo>
                  <a:lnTo>
                    <a:pt x="1116624" y="0"/>
                  </a:lnTo>
                  <a:cubicBezTo>
                    <a:pt x="1104901" y="2931"/>
                    <a:pt x="1092561" y="4032"/>
                    <a:pt x="1081454" y="8792"/>
                  </a:cubicBezTo>
                  <a:cubicBezTo>
                    <a:pt x="1021283" y="34578"/>
                    <a:pt x="1087978" y="20349"/>
                    <a:pt x="1028700" y="35169"/>
                  </a:cubicBezTo>
                  <a:cubicBezTo>
                    <a:pt x="1004126" y="41313"/>
                    <a:pt x="955498" y="48834"/>
                    <a:pt x="931985" y="52753"/>
                  </a:cubicBezTo>
                  <a:cubicBezTo>
                    <a:pt x="890295" y="115287"/>
                    <a:pt x="935453" y="62544"/>
                    <a:pt x="800100" y="87923"/>
                  </a:cubicBezTo>
                  <a:cubicBezTo>
                    <a:pt x="789714" y="89870"/>
                    <a:pt x="783380" y="101215"/>
                    <a:pt x="773724" y="105507"/>
                  </a:cubicBezTo>
                  <a:cubicBezTo>
                    <a:pt x="756786" y="113035"/>
                    <a:pt x="736393" y="112810"/>
                    <a:pt x="720970" y="123092"/>
                  </a:cubicBezTo>
                  <a:cubicBezTo>
                    <a:pt x="684539" y="147379"/>
                    <a:pt x="704844" y="138113"/>
                    <a:pt x="659424" y="149469"/>
                  </a:cubicBezTo>
                  <a:cubicBezTo>
                    <a:pt x="650632" y="158261"/>
                    <a:pt x="642599" y="167886"/>
                    <a:pt x="633047" y="175846"/>
                  </a:cubicBezTo>
                  <a:cubicBezTo>
                    <a:pt x="589694" y="211973"/>
                    <a:pt x="554767" y="197755"/>
                    <a:pt x="712177" y="184638"/>
                  </a:cubicBezTo>
                  <a:cubicBezTo>
                    <a:pt x="779108" y="162327"/>
                    <a:pt x="746755" y="170688"/>
                    <a:pt x="808893" y="158261"/>
                  </a:cubicBezTo>
                  <a:cubicBezTo>
                    <a:pt x="826478" y="149469"/>
                    <a:pt x="843132" y="138496"/>
                    <a:pt x="861647" y="131884"/>
                  </a:cubicBezTo>
                  <a:cubicBezTo>
                    <a:pt x="884407" y="123756"/>
                    <a:pt x="931985" y="114300"/>
                    <a:pt x="931985" y="114300"/>
                  </a:cubicBezTo>
                  <a:cubicBezTo>
                    <a:pt x="949570" y="102577"/>
                    <a:pt x="964236" y="84256"/>
                    <a:pt x="984739" y="79130"/>
                  </a:cubicBezTo>
                  <a:cubicBezTo>
                    <a:pt x="1003118" y="74535"/>
                    <a:pt x="1046753" y="63034"/>
                    <a:pt x="1063870" y="61546"/>
                  </a:cubicBezTo>
                  <a:cubicBezTo>
                    <a:pt x="1116506" y="56969"/>
                    <a:pt x="1169377" y="55684"/>
                    <a:pt x="1222131" y="52753"/>
                  </a:cubicBezTo>
                  <a:cubicBezTo>
                    <a:pt x="1282417" y="32659"/>
                    <a:pt x="1293321" y="25363"/>
                    <a:pt x="1389185" y="52753"/>
                  </a:cubicBezTo>
                  <a:cubicBezTo>
                    <a:pt x="1414703" y="60044"/>
                    <a:pt x="1336431" y="58615"/>
                    <a:pt x="1310054" y="61546"/>
                  </a:cubicBezTo>
                  <a:cubicBezTo>
                    <a:pt x="1298331" y="67407"/>
                    <a:pt x="1286932" y="73967"/>
                    <a:pt x="1274885" y="79130"/>
                  </a:cubicBezTo>
                  <a:cubicBezTo>
                    <a:pt x="1266366" y="82781"/>
                    <a:pt x="1256798" y="83778"/>
                    <a:pt x="1248508" y="87923"/>
                  </a:cubicBezTo>
                  <a:cubicBezTo>
                    <a:pt x="1239057" y="92649"/>
                    <a:pt x="1232062" y="101896"/>
                    <a:pt x="1222131" y="105507"/>
                  </a:cubicBezTo>
                  <a:cubicBezTo>
                    <a:pt x="1199418" y="113766"/>
                    <a:pt x="1175491" y="118353"/>
                    <a:pt x="1151793" y="123092"/>
                  </a:cubicBezTo>
                  <a:cubicBezTo>
                    <a:pt x="1095982" y="134254"/>
                    <a:pt x="1122329" y="128260"/>
                    <a:pt x="1072662" y="140676"/>
                  </a:cubicBezTo>
                  <a:cubicBezTo>
                    <a:pt x="1060939" y="146538"/>
                    <a:pt x="1049927" y="154116"/>
                    <a:pt x="1037493" y="158261"/>
                  </a:cubicBezTo>
                  <a:cubicBezTo>
                    <a:pt x="1023316" y="162987"/>
                    <a:pt x="1008119" y="163811"/>
                    <a:pt x="993531" y="167053"/>
                  </a:cubicBezTo>
                  <a:cubicBezTo>
                    <a:pt x="981735" y="169674"/>
                    <a:pt x="970085" y="172915"/>
                    <a:pt x="958362" y="175846"/>
                  </a:cubicBezTo>
                  <a:cubicBezTo>
                    <a:pt x="949570" y="181707"/>
                    <a:pt x="941698" y="189267"/>
                    <a:pt x="931985" y="193430"/>
                  </a:cubicBezTo>
                  <a:cubicBezTo>
                    <a:pt x="920878" y="198190"/>
                    <a:pt x="906715" y="195293"/>
                    <a:pt x="896816" y="202223"/>
                  </a:cubicBezTo>
                  <a:cubicBezTo>
                    <a:pt x="876443" y="216484"/>
                    <a:pt x="844062" y="254976"/>
                    <a:pt x="844062" y="254976"/>
                  </a:cubicBezTo>
                  <a:cubicBezTo>
                    <a:pt x="841131" y="263768"/>
                    <a:pt x="826279" y="279105"/>
                    <a:pt x="835270" y="281353"/>
                  </a:cubicBezTo>
                  <a:cubicBezTo>
                    <a:pt x="861017" y="287790"/>
                    <a:pt x="888128" y="276314"/>
                    <a:pt x="914400" y="272561"/>
                  </a:cubicBezTo>
                  <a:cubicBezTo>
                    <a:pt x="929194" y="270448"/>
                    <a:pt x="943592" y="266041"/>
                    <a:pt x="958362" y="263769"/>
                  </a:cubicBezTo>
                  <a:cubicBezTo>
                    <a:pt x="981716" y="260176"/>
                    <a:pt x="1005393" y="258861"/>
                    <a:pt x="1028700" y="254976"/>
                  </a:cubicBezTo>
                  <a:cubicBezTo>
                    <a:pt x="1040620" y="252989"/>
                    <a:pt x="1052251" y="249504"/>
                    <a:pt x="1063870" y="246184"/>
                  </a:cubicBezTo>
                  <a:cubicBezTo>
                    <a:pt x="1072781" y="243638"/>
                    <a:pt x="1090247" y="228124"/>
                    <a:pt x="1090247" y="237392"/>
                  </a:cubicBezTo>
                  <a:cubicBezTo>
                    <a:pt x="1090247" y="247959"/>
                    <a:pt x="1072662" y="249115"/>
                    <a:pt x="1063870" y="254976"/>
                  </a:cubicBezTo>
                  <a:cubicBezTo>
                    <a:pt x="949570" y="252045"/>
                    <a:pt x="835184" y="251496"/>
                    <a:pt x="720970" y="246184"/>
                  </a:cubicBezTo>
                  <a:cubicBezTo>
                    <a:pt x="708899" y="245623"/>
                    <a:pt x="697884" y="237392"/>
                    <a:pt x="685800" y="237392"/>
                  </a:cubicBezTo>
                  <a:cubicBezTo>
                    <a:pt x="597828" y="237392"/>
                    <a:pt x="509954" y="243253"/>
                    <a:pt x="422031" y="246184"/>
                  </a:cubicBezTo>
                  <a:cubicBezTo>
                    <a:pt x="413239" y="249115"/>
                    <a:pt x="404595" y="252537"/>
                    <a:pt x="395654" y="254976"/>
                  </a:cubicBezTo>
                  <a:cubicBezTo>
                    <a:pt x="372338" y="261335"/>
                    <a:pt x="325316" y="272561"/>
                    <a:pt x="325316" y="272561"/>
                  </a:cubicBezTo>
                  <a:cubicBezTo>
                    <a:pt x="316524" y="284284"/>
                    <a:pt x="309891" y="297995"/>
                    <a:pt x="298939" y="307730"/>
                  </a:cubicBezTo>
                  <a:cubicBezTo>
                    <a:pt x="260218" y="342149"/>
                    <a:pt x="249622" y="338423"/>
                    <a:pt x="211016" y="360484"/>
                  </a:cubicBezTo>
                  <a:cubicBezTo>
                    <a:pt x="201841" y="365727"/>
                    <a:pt x="194533" y="374359"/>
                    <a:pt x="184639" y="378069"/>
                  </a:cubicBezTo>
                  <a:cubicBezTo>
                    <a:pt x="170646" y="383316"/>
                    <a:pt x="155331" y="383930"/>
                    <a:pt x="140677" y="386861"/>
                  </a:cubicBezTo>
                  <a:cubicBezTo>
                    <a:pt x="152400" y="395653"/>
                    <a:pt x="161392" y="410829"/>
                    <a:pt x="175847" y="413238"/>
                  </a:cubicBezTo>
                  <a:cubicBezTo>
                    <a:pt x="233737" y="422886"/>
                    <a:pt x="406645" y="401423"/>
                    <a:pt x="351693" y="422030"/>
                  </a:cubicBezTo>
                  <a:cubicBezTo>
                    <a:pt x="274660" y="450917"/>
                    <a:pt x="187570" y="433753"/>
                    <a:pt x="105508" y="439615"/>
                  </a:cubicBezTo>
                  <a:cubicBezTo>
                    <a:pt x="96716" y="442546"/>
                    <a:pt x="85684" y="441854"/>
                    <a:pt x="79131" y="448407"/>
                  </a:cubicBezTo>
                  <a:cubicBezTo>
                    <a:pt x="54993" y="472545"/>
                    <a:pt x="76315" y="483626"/>
                    <a:pt x="96716" y="492369"/>
                  </a:cubicBezTo>
                  <a:cubicBezTo>
                    <a:pt x="107823" y="497129"/>
                    <a:pt x="120311" y="497689"/>
                    <a:pt x="131885" y="501161"/>
                  </a:cubicBezTo>
                  <a:cubicBezTo>
                    <a:pt x="238914" y="533270"/>
                    <a:pt x="138747" y="507273"/>
                    <a:pt x="219808" y="527538"/>
                  </a:cubicBezTo>
                  <a:cubicBezTo>
                    <a:pt x="208085" y="533400"/>
                    <a:pt x="196911" y="540521"/>
                    <a:pt x="184639" y="545123"/>
                  </a:cubicBezTo>
                  <a:cubicBezTo>
                    <a:pt x="142695" y="560852"/>
                    <a:pt x="65712" y="560358"/>
                    <a:pt x="35170" y="562707"/>
                  </a:cubicBezTo>
                  <a:cubicBezTo>
                    <a:pt x="117378" y="624364"/>
                    <a:pt x="9040" y="552728"/>
                    <a:pt x="167054" y="597876"/>
                  </a:cubicBezTo>
                  <a:cubicBezTo>
                    <a:pt x="178673" y="601196"/>
                    <a:pt x="143459" y="603197"/>
                    <a:pt x="131885" y="606669"/>
                  </a:cubicBezTo>
                  <a:cubicBezTo>
                    <a:pt x="114131" y="611995"/>
                    <a:pt x="79131" y="624253"/>
                    <a:pt x="79131" y="624253"/>
                  </a:cubicBezTo>
                  <a:cubicBezTo>
                    <a:pt x="76200" y="633045"/>
                    <a:pt x="76129" y="643393"/>
                    <a:pt x="70339" y="650630"/>
                  </a:cubicBezTo>
                  <a:cubicBezTo>
                    <a:pt x="63738" y="658882"/>
                    <a:pt x="52080" y="661450"/>
                    <a:pt x="43962" y="668215"/>
                  </a:cubicBezTo>
                  <a:cubicBezTo>
                    <a:pt x="34410" y="676175"/>
                    <a:pt x="26377" y="685800"/>
                    <a:pt x="17585" y="694592"/>
                  </a:cubicBezTo>
                  <a:lnTo>
                    <a:pt x="0" y="712176"/>
                  </a:lnTo>
                </a:path>
              </a:pathLst>
            </a:custGeom>
            <a:noFill/>
            <a:ln w="85725">
              <a:solidFill>
                <a:schemeClr val="bg1">
                  <a:lumMod val="75000"/>
                  <a:alpha val="2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3" name="フリーフォーム: 図形 112">
              <a:extLst>
                <a:ext uri="{FF2B5EF4-FFF2-40B4-BE49-F238E27FC236}">
                  <a16:creationId xmlns:a16="http://schemas.microsoft.com/office/drawing/2014/main" id="{3F0DDF73-B5D0-4849-9343-1849A2972985}"/>
                </a:ext>
              </a:extLst>
            </p:cNvPr>
            <p:cNvSpPr/>
            <p:nvPr/>
          </p:nvSpPr>
          <p:spPr>
            <a:xfrm>
              <a:off x="7420940" y="3323922"/>
              <a:ext cx="619851" cy="211016"/>
            </a:xfrm>
            <a:custGeom>
              <a:avLst/>
              <a:gdLst>
                <a:gd name="connsiteX0" fmla="*/ 167053 w 791307"/>
                <a:gd name="connsiteY0" fmla="*/ 0 h 211016"/>
                <a:gd name="connsiteX1" fmla="*/ 87923 w 791307"/>
                <a:gd name="connsiteY1" fmla="*/ 35170 h 211016"/>
                <a:gd name="connsiteX2" fmla="*/ 61546 w 791307"/>
                <a:gd name="connsiteY2" fmla="*/ 43962 h 211016"/>
                <a:gd name="connsiteX3" fmla="*/ 0 w 791307"/>
                <a:gd name="connsiteY3" fmla="*/ 61547 h 211016"/>
                <a:gd name="connsiteX4" fmla="*/ 26376 w 791307"/>
                <a:gd name="connsiteY4" fmla="*/ 70339 h 211016"/>
                <a:gd name="connsiteX5" fmla="*/ 123092 w 791307"/>
                <a:gd name="connsiteY5" fmla="*/ 52754 h 211016"/>
                <a:gd name="connsiteX6" fmla="*/ 149469 w 791307"/>
                <a:gd name="connsiteY6" fmla="*/ 43962 h 211016"/>
                <a:gd name="connsiteX7" fmla="*/ 298938 w 791307"/>
                <a:gd name="connsiteY7" fmla="*/ 35170 h 211016"/>
                <a:gd name="connsiteX8" fmla="*/ 325315 w 791307"/>
                <a:gd name="connsiteY8" fmla="*/ 26377 h 211016"/>
                <a:gd name="connsiteX9" fmla="*/ 395653 w 791307"/>
                <a:gd name="connsiteY9" fmla="*/ 17585 h 211016"/>
                <a:gd name="connsiteX10" fmla="*/ 228600 w 791307"/>
                <a:gd name="connsiteY10" fmla="*/ 26377 h 211016"/>
                <a:gd name="connsiteX11" fmla="*/ 140676 w 791307"/>
                <a:gd name="connsiteY11" fmla="*/ 70339 h 211016"/>
                <a:gd name="connsiteX12" fmla="*/ 114300 w 791307"/>
                <a:gd name="connsiteY12" fmla="*/ 79131 h 211016"/>
                <a:gd name="connsiteX13" fmla="*/ 342900 w 791307"/>
                <a:gd name="connsiteY13" fmla="*/ 52754 h 211016"/>
                <a:gd name="connsiteX14" fmla="*/ 439615 w 791307"/>
                <a:gd name="connsiteY14" fmla="*/ 43962 h 211016"/>
                <a:gd name="connsiteX15" fmla="*/ 536330 w 791307"/>
                <a:gd name="connsiteY15" fmla="*/ 26377 h 211016"/>
                <a:gd name="connsiteX16" fmla="*/ 633046 w 791307"/>
                <a:gd name="connsiteY16" fmla="*/ 17585 h 211016"/>
                <a:gd name="connsiteX17" fmla="*/ 527538 w 791307"/>
                <a:gd name="connsiteY17" fmla="*/ 52754 h 211016"/>
                <a:gd name="connsiteX18" fmla="*/ 465992 w 791307"/>
                <a:gd name="connsiteY18" fmla="*/ 61547 h 211016"/>
                <a:gd name="connsiteX19" fmla="*/ 422030 w 791307"/>
                <a:gd name="connsiteY19" fmla="*/ 70339 h 211016"/>
                <a:gd name="connsiteX20" fmla="*/ 369276 w 791307"/>
                <a:gd name="connsiteY20" fmla="*/ 87924 h 211016"/>
                <a:gd name="connsiteX21" fmla="*/ 254976 w 791307"/>
                <a:gd name="connsiteY21" fmla="*/ 96716 h 211016"/>
                <a:gd name="connsiteX22" fmla="*/ 228600 w 791307"/>
                <a:gd name="connsiteY22" fmla="*/ 105508 h 211016"/>
                <a:gd name="connsiteX23" fmla="*/ 149469 w 791307"/>
                <a:gd name="connsiteY23" fmla="*/ 123093 h 211016"/>
                <a:gd name="connsiteX24" fmla="*/ 96715 w 791307"/>
                <a:gd name="connsiteY24" fmla="*/ 140677 h 211016"/>
                <a:gd name="connsiteX25" fmla="*/ 738553 w 791307"/>
                <a:gd name="connsiteY25" fmla="*/ 131885 h 211016"/>
                <a:gd name="connsiteX26" fmla="*/ 580292 w 791307"/>
                <a:gd name="connsiteY26" fmla="*/ 140677 h 211016"/>
                <a:gd name="connsiteX27" fmla="*/ 545123 w 791307"/>
                <a:gd name="connsiteY27" fmla="*/ 158262 h 211016"/>
                <a:gd name="connsiteX28" fmla="*/ 404446 w 791307"/>
                <a:gd name="connsiteY28" fmla="*/ 167054 h 211016"/>
                <a:gd name="connsiteX29" fmla="*/ 290146 w 791307"/>
                <a:gd name="connsiteY29" fmla="*/ 193431 h 211016"/>
                <a:gd name="connsiteX30" fmla="*/ 254976 w 791307"/>
                <a:gd name="connsiteY30" fmla="*/ 202224 h 211016"/>
                <a:gd name="connsiteX31" fmla="*/ 228600 w 791307"/>
                <a:gd name="connsiteY31" fmla="*/ 211016 h 211016"/>
                <a:gd name="connsiteX32" fmla="*/ 369276 w 791307"/>
                <a:gd name="connsiteY32" fmla="*/ 193431 h 211016"/>
                <a:gd name="connsiteX33" fmla="*/ 457200 w 791307"/>
                <a:gd name="connsiteY33" fmla="*/ 175847 h 211016"/>
                <a:gd name="connsiteX34" fmla="*/ 791307 w 791307"/>
                <a:gd name="connsiteY34" fmla="*/ 167054 h 211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91307" h="211016">
                  <a:moveTo>
                    <a:pt x="167053" y="0"/>
                  </a:moveTo>
                  <a:cubicBezTo>
                    <a:pt x="34293" y="18967"/>
                    <a:pt x="147980" y="-12876"/>
                    <a:pt x="87923" y="35170"/>
                  </a:cubicBezTo>
                  <a:cubicBezTo>
                    <a:pt x="80686" y="40960"/>
                    <a:pt x="70457" y="41416"/>
                    <a:pt x="61546" y="43962"/>
                  </a:cubicBezTo>
                  <a:cubicBezTo>
                    <a:pt x="-15700" y="66031"/>
                    <a:pt x="63214" y="40473"/>
                    <a:pt x="0" y="61547"/>
                  </a:cubicBezTo>
                  <a:cubicBezTo>
                    <a:pt x="8792" y="64478"/>
                    <a:pt x="17108" y="70339"/>
                    <a:pt x="26376" y="70339"/>
                  </a:cubicBezTo>
                  <a:cubicBezTo>
                    <a:pt x="51289" y="70339"/>
                    <a:pt x="96154" y="60451"/>
                    <a:pt x="123092" y="52754"/>
                  </a:cubicBezTo>
                  <a:cubicBezTo>
                    <a:pt x="132003" y="50208"/>
                    <a:pt x="140247" y="44884"/>
                    <a:pt x="149469" y="43962"/>
                  </a:cubicBezTo>
                  <a:cubicBezTo>
                    <a:pt x="199130" y="38996"/>
                    <a:pt x="249115" y="38101"/>
                    <a:pt x="298938" y="35170"/>
                  </a:cubicBezTo>
                  <a:cubicBezTo>
                    <a:pt x="307730" y="32239"/>
                    <a:pt x="316196" y="28035"/>
                    <a:pt x="325315" y="26377"/>
                  </a:cubicBezTo>
                  <a:cubicBezTo>
                    <a:pt x="348562" y="22150"/>
                    <a:pt x="419281" y="17585"/>
                    <a:pt x="395653" y="17585"/>
                  </a:cubicBezTo>
                  <a:cubicBezTo>
                    <a:pt x="339892" y="17585"/>
                    <a:pt x="284284" y="23446"/>
                    <a:pt x="228600" y="26377"/>
                  </a:cubicBezTo>
                  <a:cubicBezTo>
                    <a:pt x="178601" y="63875"/>
                    <a:pt x="207332" y="48120"/>
                    <a:pt x="140676" y="70339"/>
                  </a:cubicBezTo>
                  <a:cubicBezTo>
                    <a:pt x="131884" y="73270"/>
                    <a:pt x="105104" y="80280"/>
                    <a:pt x="114300" y="79131"/>
                  </a:cubicBezTo>
                  <a:cubicBezTo>
                    <a:pt x="189350" y="69750"/>
                    <a:pt x="268884" y="59483"/>
                    <a:pt x="342900" y="52754"/>
                  </a:cubicBezTo>
                  <a:lnTo>
                    <a:pt x="439615" y="43962"/>
                  </a:lnTo>
                  <a:cubicBezTo>
                    <a:pt x="467370" y="38411"/>
                    <a:pt x="509023" y="29590"/>
                    <a:pt x="536330" y="26377"/>
                  </a:cubicBezTo>
                  <a:cubicBezTo>
                    <a:pt x="568480" y="22595"/>
                    <a:pt x="600807" y="20516"/>
                    <a:pt x="633046" y="17585"/>
                  </a:cubicBezTo>
                  <a:cubicBezTo>
                    <a:pt x="598496" y="31405"/>
                    <a:pt x="564395" y="46052"/>
                    <a:pt x="527538" y="52754"/>
                  </a:cubicBezTo>
                  <a:cubicBezTo>
                    <a:pt x="507149" y="56461"/>
                    <a:pt x="486434" y="58140"/>
                    <a:pt x="465992" y="61547"/>
                  </a:cubicBezTo>
                  <a:cubicBezTo>
                    <a:pt x="451251" y="64004"/>
                    <a:pt x="436448" y="66407"/>
                    <a:pt x="422030" y="70339"/>
                  </a:cubicBezTo>
                  <a:cubicBezTo>
                    <a:pt x="404147" y="75216"/>
                    <a:pt x="387585" y="85033"/>
                    <a:pt x="369276" y="87924"/>
                  </a:cubicBezTo>
                  <a:cubicBezTo>
                    <a:pt x="331531" y="93884"/>
                    <a:pt x="293076" y="93785"/>
                    <a:pt x="254976" y="96716"/>
                  </a:cubicBezTo>
                  <a:cubicBezTo>
                    <a:pt x="246184" y="99647"/>
                    <a:pt x="237591" y="103260"/>
                    <a:pt x="228600" y="105508"/>
                  </a:cubicBezTo>
                  <a:cubicBezTo>
                    <a:pt x="178373" y="118064"/>
                    <a:pt x="194620" y="109547"/>
                    <a:pt x="149469" y="123093"/>
                  </a:cubicBezTo>
                  <a:cubicBezTo>
                    <a:pt x="131715" y="128419"/>
                    <a:pt x="78181" y="140931"/>
                    <a:pt x="96715" y="140677"/>
                  </a:cubicBezTo>
                  <a:lnTo>
                    <a:pt x="738553" y="131885"/>
                  </a:lnTo>
                  <a:cubicBezTo>
                    <a:pt x="685799" y="134816"/>
                    <a:pt x="632643" y="133538"/>
                    <a:pt x="580292" y="140677"/>
                  </a:cubicBezTo>
                  <a:cubicBezTo>
                    <a:pt x="567305" y="142448"/>
                    <a:pt x="558085" y="156318"/>
                    <a:pt x="545123" y="158262"/>
                  </a:cubicBezTo>
                  <a:cubicBezTo>
                    <a:pt x="498659" y="165232"/>
                    <a:pt x="451338" y="164123"/>
                    <a:pt x="404446" y="167054"/>
                  </a:cubicBezTo>
                  <a:cubicBezTo>
                    <a:pt x="331660" y="191318"/>
                    <a:pt x="445380" y="154620"/>
                    <a:pt x="290146" y="193431"/>
                  </a:cubicBezTo>
                  <a:cubicBezTo>
                    <a:pt x="278423" y="196362"/>
                    <a:pt x="266595" y="198904"/>
                    <a:pt x="254976" y="202224"/>
                  </a:cubicBezTo>
                  <a:cubicBezTo>
                    <a:pt x="246065" y="204770"/>
                    <a:pt x="219332" y="211016"/>
                    <a:pt x="228600" y="211016"/>
                  </a:cubicBezTo>
                  <a:cubicBezTo>
                    <a:pt x="243292" y="211016"/>
                    <a:pt x="347859" y="197325"/>
                    <a:pt x="369276" y="193431"/>
                  </a:cubicBezTo>
                  <a:cubicBezTo>
                    <a:pt x="452542" y="178292"/>
                    <a:pt x="347087" y="189611"/>
                    <a:pt x="457200" y="175847"/>
                  </a:cubicBezTo>
                  <a:cubicBezTo>
                    <a:pt x="592870" y="158888"/>
                    <a:pt x="610139" y="167054"/>
                    <a:pt x="791307" y="167054"/>
                  </a:cubicBezTo>
                </a:path>
              </a:pathLst>
            </a:custGeom>
            <a:noFill/>
            <a:ln w="79375">
              <a:solidFill>
                <a:srgbClr val="FF0000">
                  <a:alpha val="20000"/>
                </a:srgb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テキスト ボックス 46">
              <a:extLst>
                <a:ext uri="{FF2B5EF4-FFF2-40B4-BE49-F238E27FC236}">
                  <a16:creationId xmlns:a16="http://schemas.microsoft.com/office/drawing/2014/main" id="{C0818183-934A-4CE7-8E1A-B12253AD062A}"/>
                </a:ext>
              </a:extLst>
            </p:cNvPr>
            <p:cNvSpPr txBox="1"/>
            <p:nvPr/>
          </p:nvSpPr>
          <p:spPr>
            <a:xfrm>
              <a:off x="7685916" y="2970782"/>
              <a:ext cx="590545" cy="279104"/>
            </a:xfrm>
            <a:prstGeom prst="rect">
              <a:avLst/>
            </a:prstGeom>
            <a:solidFill>
              <a:srgbClr val="FF0000"/>
            </a:solidFill>
          </p:spPr>
          <p:txBody>
            <a:bodyPr wrap="square" lIns="0" tIns="0" rIns="0" bIns="0" rtlCol="0" anchor="ctr">
              <a:normAutofit/>
            </a:bodyPr>
            <a:lstStyle/>
            <a:p>
              <a:pPr algn="ctr"/>
              <a:r>
                <a:rPr lang="ja-JP" altLang="en-US" sz="2000" b="1">
                  <a:solidFill>
                    <a:schemeClr val="bg1"/>
                  </a:solidFill>
                </a:rPr>
                <a:t>火山</a:t>
              </a:r>
              <a:endParaRPr kumimoji="1" lang="en-US" altLang="ja-JP" sz="2000" b="1">
                <a:solidFill>
                  <a:schemeClr val="bg1"/>
                </a:solidFill>
              </a:endParaRPr>
            </a:p>
          </p:txBody>
        </p:sp>
      </p:grpSp>
      <p:pic>
        <p:nvPicPr>
          <p:cNvPr id="21" name="図 20">
            <a:extLst>
              <a:ext uri="{FF2B5EF4-FFF2-40B4-BE49-F238E27FC236}">
                <a16:creationId xmlns:a16="http://schemas.microsoft.com/office/drawing/2014/main" id="{A3AA0B7A-8559-4A62-A89D-089E6BC9AF4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81640">
            <a:off x="3745095" y="2912561"/>
            <a:ext cx="2040120" cy="1357092"/>
          </a:xfrm>
          <a:prstGeom prst="rect">
            <a:avLst/>
          </a:prstGeom>
        </p:spPr>
      </p:pic>
      <p:sp>
        <p:nvSpPr>
          <p:cNvPr id="153" name="正方形/長方形 152">
            <a:extLst>
              <a:ext uri="{FF2B5EF4-FFF2-40B4-BE49-F238E27FC236}">
                <a16:creationId xmlns:a16="http://schemas.microsoft.com/office/drawing/2014/main" id="{3AA6AA86-13FF-4028-99AE-B5827B60B217}"/>
              </a:ext>
            </a:extLst>
          </p:cNvPr>
          <p:cNvSpPr/>
          <p:nvPr/>
        </p:nvSpPr>
        <p:spPr>
          <a:xfrm rot="20564611">
            <a:off x="8198782" y="5122356"/>
            <a:ext cx="1135026" cy="1460399"/>
          </a:xfrm>
          <a:prstGeom prst="rect">
            <a:avLst/>
          </a:prstGeom>
          <a:solidFill>
            <a:schemeClr val="bg1"/>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b="1">
              <a:solidFill>
                <a:schemeClr val="tx1"/>
              </a:solidFill>
            </a:endParaRPr>
          </a:p>
          <a:p>
            <a:pPr algn="ctr"/>
            <a:endParaRPr lang="en-US" altLang="ja-JP" b="1">
              <a:solidFill>
                <a:schemeClr val="tx1"/>
              </a:solidFill>
            </a:endParaRPr>
          </a:p>
          <a:p>
            <a:pPr algn="ctr"/>
            <a:endParaRPr lang="en-US" altLang="ja-JP" b="1">
              <a:solidFill>
                <a:schemeClr val="tx1"/>
              </a:solidFill>
            </a:endParaRPr>
          </a:p>
          <a:p>
            <a:pPr algn="ctr"/>
            <a:endParaRPr lang="en-US" altLang="ja-JP" b="1">
              <a:solidFill>
                <a:schemeClr val="tx1"/>
              </a:solidFill>
            </a:endParaRPr>
          </a:p>
          <a:p>
            <a:pPr algn="ctr"/>
            <a:r>
              <a:rPr kumimoji="1" lang="ja-JP" altLang="en-US" sz="1200">
                <a:solidFill>
                  <a:schemeClr val="tx1"/>
                </a:solidFill>
              </a:rPr>
              <a:t>火山防災</a:t>
            </a:r>
            <a:endParaRPr kumimoji="1" lang="en-US" altLang="ja-JP" sz="1200">
              <a:solidFill>
                <a:schemeClr val="tx1"/>
              </a:solidFill>
            </a:endParaRPr>
          </a:p>
          <a:p>
            <a:pPr algn="ctr"/>
            <a:r>
              <a:rPr kumimoji="1" lang="ja-JP" altLang="en-US" sz="1200">
                <a:solidFill>
                  <a:schemeClr val="tx1"/>
                </a:solidFill>
              </a:rPr>
              <a:t>マップ</a:t>
            </a:r>
          </a:p>
        </p:txBody>
      </p:sp>
      <p:pic>
        <p:nvPicPr>
          <p:cNvPr id="17" name="図 16">
            <a:extLst>
              <a:ext uri="{FF2B5EF4-FFF2-40B4-BE49-F238E27FC236}">
                <a16:creationId xmlns:a16="http://schemas.microsoft.com/office/drawing/2014/main" id="{2965D114-132E-42E9-8E62-E0C909BC805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009015" y="4620736"/>
            <a:ext cx="2368087" cy="2261764"/>
          </a:xfrm>
          <a:prstGeom prst="rect">
            <a:avLst/>
          </a:prstGeom>
        </p:spPr>
      </p:pic>
      <p:sp>
        <p:nvSpPr>
          <p:cNvPr id="5" name="テキスト ボックス 4">
            <a:extLst>
              <a:ext uri="{FF2B5EF4-FFF2-40B4-BE49-F238E27FC236}">
                <a16:creationId xmlns:a16="http://schemas.microsoft.com/office/drawing/2014/main" id="{455FAD8D-FF79-4685-B506-7EE7FC9D60B0}"/>
              </a:ext>
            </a:extLst>
          </p:cNvPr>
          <p:cNvSpPr txBox="1"/>
          <p:nvPr/>
        </p:nvSpPr>
        <p:spPr>
          <a:xfrm>
            <a:off x="1" y="0"/>
            <a:ext cx="9906000" cy="523220"/>
          </a:xfrm>
          <a:prstGeom prst="rect">
            <a:avLst/>
          </a:prstGeom>
          <a:solidFill>
            <a:srgbClr val="1212E0"/>
          </a:solidFill>
        </p:spPr>
        <p:txBody>
          <a:bodyPr wrap="square" rtlCol="0">
            <a:spAutoFit/>
          </a:bodyPr>
          <a:lstStyle/>
          <a:p>
            <a:r>
              <a:rPr lang="zh-TW" altLang="en-US" sz="2800">
                <a:solidFill>
                  <a:schemeClr val="bg1"/>
                </a:solidFill>
                <a:latin typeface="HGS創英角ｺﾞｼｯｸUB" panose="020B0900000000000000" pitchFamily="50" charset="-128"/>
                <a:ea typeface="HGS創英角ｺﾞｼｯｸUB" panose="020B0900000000000000" pitchFamily="50" charset="-128"/>
              </a:rPr>
              <a:t>活動火山対策特別措置法</a:t>
            </a:r>
            <a:r>
              <a:rPr lang="ja-JP" altLang="en-US" sz="2800">
                <a:solidFill>
                  <a:schemeClr val="bg1"/>
                </a:solidFill>
                <a:latin typeface="HGS創英角ｺﾞｼｯｸUB" panose="020B0900000000000000" pitchFamily="50" charset="-128"/>
                <a:ea typeface="HGS創英角ｺﾞｼｯｸUB" panose="020B0900000000000000" pitchFamily="50" charset="-128"/>
              </a:rPr>
              <a:t>の改正を受けた施設管理者等の対応</a:t>
            </a:r>
            <a:endParaRPr lang="zh-TW" altLang="en-US" sz="2800">
              <a:solidFill>
                <a:schemeClr val="bg1"/>
              </a:solidFill>
              <a:latin typeface="HGS創英角ｺﾞｼｯｸUB" panose="020B0900000000000000" pitchFamily="50" charset="-128"/>
              <a:ea typeface="HGS創英角ｺﾞｼｯｸUB" panose="020B0900000000000000" pitchFamily="50" charset="-128"/>
            </a:endParaRPr>
          </a:p>
        </p:txBody>
      </p:sp>
      <p:sp>
        <p:nvSpPr>
          <p:cNvPr id="81" name="テキスト ボックス 80">
            <a:extLst>
              <a:ext uri="{FF2B5EF4-FFF2-40B4-BE49-F238E27FC236}">
                <a16:creationId xmlns:a16="http://schemas.microsoft.com/office/drawing/2014/main" id="{31FF5A12-597F-4056-BB3D-F9A1F6DE6E94}"/>
              </a:ext>
            </a:extLst>
          </p:cNvPr>
          <p:cNvSpPr txBox="1"/>
          <p:nvPr/>
        </p:nvSpPr>
        <p:spPr>
          <a:xfrm>
            <a:off x="3803839" y="1887865"/>
            <a:ext cx="805466" cy="253916"/>
          </a:xfrm>
          <a:prstGeom prst="rect">
            <a:avLst/>
          </a:prstGeom>
          <a:noFill/>
        </p:spPr>
        <p:txBody>
          <a:bodyPr wrap="square" rtlCol="0">
            <a:spAutoFit/>
          </a:bodyPr>
          <a:lstStyle/>
          <a:p>
            <a:r>
              <a:rPr kumimoji="1" lang="ja-JP" altLang="en-US" sz="1050" b="1">
                <a:solidFill>
                  <a:srgbClr val="0000FF"/>
                </a:solidFill>
              </a:rPr>
              <a:t>国が指定</a:t>
            </a:r>
          </a:p>
        </p:txBody>
      </p:sp>
      <p:sp>
        <p:nvSpPr>
          <p:cNvPr id="114" name="テキスト ボックス 113">
            <a:extLst>
              <a:ext uri="{FF2B5EF4-FFF2-40B4-BE49-F238E27FC236}">
                <a16:creationId xmlns:a16="http://schemas.microsoft.com/office/drawing/2014/main" id="{938C25D8-EBCD-4B6B-975C-050CB9AC1311}"/>
              </a:ext>
            </a:extLst>
          </p:cNvPr>
          <p:cNvSpPr txBox="1"/>
          <p:nvPr/>
        </p:nvSpPr>
        <p:spPr>
          <a:xfrm>
            <a:off x="5423856" y="5960581"/>
            <a:ext cx="2494468" cy="738664"/>
          </a:xfrm>
          <a:prstGeom prst="rect">
            <a:avLst/>
          </a:prstGeom>
          <a:noFill/>
        </p:spPr>
        <p:txBody>
          <a:bodyPr wrap="square" rtlCol="0">
            <a:spAutoFit/>
          </a:bodyPr>
          <a:lstStyle/>
          <a:p>
            <a:r>
              <a:rPr kumimoji="1" lang="ja-JP" altLang="en-US" sz="1400"/>
              <a:t>・地域防災計画（火山災害編）</a:t>
            </a:r>
            <a:endParaRPr kumimoji="1" lang="en-US" altLang="ja-JP" sz="1400"/>
          </a:p>
          <a:p>
            <a:r>
              <a:rPr lang="ja-JP" altLang="en-US" sz="1400"/>
              <a:t>・</a:t>
            </a:r>
            <a:r>
              <a:rPr kumimoji="1" lang="ja-JP" altLang="en-US" sz="1400"/>
              <a:t>火山避難計画</a:t>
            </a:r>
            <a:endParaRPr kumimoji="1" lang="en-US" altLang="ja-JP" sz="1400"/>
          </a:p>
          <a:p>
            <a:r>
              <a:rPr kumimoji="1" lang="ja-JP" altLang="en-US" sz="1400"/>
              <a:t>・火山防災マップ</a:t>
            </a:r>
            <a:r>
              <a:rPr lang="ja-JP" altLang="en-US" sz="1400"/>
              <a:t>　など</a:t>
            </a:r>
            <a:endParaRPr kumimoji="1" lang="ja-JP" altLang="en-US" sz="1400"/>
          </a:p>
        </p:txBody>
      </p:sp>
      <p:sp>
        <p:nvSpPr>
          <p:cNvPr id="135" name="テキスト ボックス 134">
            <a:extLst>
              <a:ext uri="{FF2B5EF4-FFF2-40B4-BE49-F238E27FC236}">
                <a16:creationId xmlns:a16="http://schemas.microsoft.com/office/drawing/2014/main" id="{BDC18AD2-3A90-48F5-AFEB-26599BF0BB57}"/>
              </a:ext>
            </a:extLst>
          </p:cNvPr>
          <p:cNvSpPr txBox="1"/>
          <p:nvPr/>
        </p:nvSpPr>
        <p:spPr>
          <a:xfrm>
            <a:off x="70337" y="477632"/>
            <a:ext cx="6537817" cy="338554"/>
          </a:xfrm>
          <a:prstGeom prst="rect">
            <a:avLst/>
          </a:prstGeom>
          <a:noFill/>
          <a:ln>
            <a:noFill/>
          </a:ln>
        </p:spPr>
        <p:txBody>
          <a:bodyPr wrap="square" rtlCol="0">
            <a:spAutoFit/>
          </a:bodyPr>
          <a:lstStyle/>
          <a:p>
            <a:r>
              <a:rPr lang="ja-JP" altLang="en-US" sz="1600">
                <a:solidFill>
                  <a:srgbClr val="0000FF"/>
                </a:solidFill>
                <a:latin typeface="+mn-ea"/>
              </a:rPr>
              <a:t>（避難促進施設の所有者または管理者が避難確保計画を作成する理由）</a:t>
            </a:r>
            <a:endParaRPr lang="en-US" altLang="ja-JP" sz="1600">
              <a:solidFill>
                <a:srgbClr val="0000FF"/>
              </a:solidFill>
              <a:latin typeface="+mn-ea"/>
            </a:endParaRPr>
          </a:p>
        </p:txBody>
      </p:sp>
      <p:cxnSp>
        <p:nvCxnSpPr>
          <p:cNvPr id="138" name="直線コネクタ 137">
            <a:extLst>
              <a:ext uri="{FF2B5EF4-FFF2-40B4-BE49-F238E27FC236}">
                <a16:creationId xmlns:a16="http://schemas.microsoft.com/office/drawing/2014/main" id="{84A40A24-2854-492D-A64A-95AC71E6380E}"/>
              </a:ext>
            </a:extLst>
          </p:cNvPr>
          <p:cNvCxnSpPr>
            <a:cxnSpLocks/>
            <a:stCxn id="97" idx="3"/>
          </p:cNvCxnSpPr>
          <p:nvPr/>
        </p:nvCxnSpPr>
        <p:spPr>
          <a:xfrm>
            <a:off x="3316393" y="1786633"/>
            <a:ext cx="904302" cy="522458"/>
          </a:xfrm>
          <a:prstGeom prst="line">
            <a:avLst/>
          </a:prstGeom>
          <a:ln w="19050">
            <a:solidFill>
              <a:srgbClr val="0000FF"/>
            </a:solidFill>
            <a:headEnd type="none" w="lg" len="lg"/>
            <a:tailEnd type="oval" w="lg" len="lg"/>
          </a:ln>
        </p:spPr>
        <p:style>
          <a:lnRef idx="1">
            <a:schemeClr val="accent1"/>
          </a:lnRef>
          <a:fillRef idx="0">
            <a:schemeClr val="accent1"/>
          </a:fillRef>
          <a:effectRef idx="0">
            <a:schemeClr val="accent1"/>
          </a:effectRef>
          <a:fontRef idx="minor">
            <a:schemeClr val="tx1"/>
          </a:fontRef>
        </p:style>
      </p:cxnSp>
      <p:pic>
        <p:nvPicPr>
          <p:cNvPr id="3" name="図 2">
            <a:extLst>
              <a:ext uri="{FF2B5EF4-FFF2-40B4-BE49-F238E27FC236}">
                <a16:creationId xmlns:a16="http://schemas.microsoft.com/office/drawing/2014/main" id="{38F351CC-7FF9-432D-BFC5-68D69B922D6D}"/>
              </a:ext>
            </a:extLst>
          </p:cNvPr>
          <p:cNvPicPr>
            <a:picLocks noChangeAspect="1"/>
          </p:cNvPicPr>
          <p:nvPr/>
        </p:nvPicPr>
        <p:blipFill>
          <a:blip r:embed="rId6"/>
          <a:stretch>
            <a:fillRect/>
          </a:stretch>
        </p:blipFill>
        <p:spPr>
          <a:xfrm>
            <a:off x="7549131" y="4624464"/>
            <a:ext cx="2152927" cy="1604033"/>
          </a:xfrm>
          <a:prstGeom prst="rect">
            <a:avLst/>
          </a:prstGeom>
        </p:spPr>
      </p:pic>
      <p:sp>
        <p:nvSpPr>
          <p:cNvPr id="7" name="円弧 6">
            <a:extLst>
              <a:ext uri="{FF2B5EF4-FFF2-40B4-BE49-F238E27FC236}">
                <a16:creationId xmlns:a16="http://schemas.microsoft.com/office/drawing/2014/main" id="{9D92F703-9FD7-4E5A-85F5-3ABB79196EE1}"/>
              </a:ext>
            </a:extLst>
          </p:cNvPr>
          <p:cNvSpPr/>
          <p:nvPr/>
        </p:nvSpPr>
        <p:spPr>
          <a:xfrm>
            <a:off x="3099636" y="1959125"/>
            <a:ext cx="6623644" cy="2806175"/>
          </a:xfrm>
          <a:prstGeom prst="arc">
            <a:avLst>
              <a:gd name="adj1" fmla="val 20034858"/>
              <a:gd name="adj2" fmla="val 13633147"/>
            </a:avLst>
          </a:prstGeom>
          <a:ln w="38100">
            <a:solidFill>
              <a:schemeClr val="tx2"/>
            </a:solidFill>
            <a:prstDash val="lgDashDot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8" name="テキスト ボックス 77">
            <a:extLst>
              <a:ext uri="{FF2B5EF4-FFF2-40B4-BE49-F238E27FC236}">
                <a16:creationId xmlns:a16="http://schemas.microsoft.com/office/drawing/2014/main" id="{7C14C011-56C1-447F-BBD0-6B98CAAB8393}"/>
              </a:ext>
            </a:extLst>
          </p:cNvPr>
          <p:cNvSpPr txBox="1"/>
          <p:nvPr/>
        </p:nvSpPr>
        <p:spPr>
          <a:xfrm>
            <a:off x="5700172" y="3522871"/>
            <a:ext cx="1277561" cy="400110"/>
          </a:xfrm>
          <a:prstGeom prst="rect">
            <a:avLst/>
          </a:prstGeom>
          <a:noFill/>
        </p:spPr>
        <p:txBody>
          <a:bodyPr wrap="square" rtlCol="0">
            <a:spAutoFit/>
          </a:bodyPr>
          <a:lstStyle/>
          <a:p>
            <a:r>
              <a:rPr kumimoji="1" lang="ja-JP" altLang="en-US" sz="2000" b="1">
                <a:solidFill>
                  <a:srgbClr val="FF0000"/>
                </a:solidFill>
              </a:rPr>
              <a:t>○○小屋</a:t>
            </a:r>
            <a:endParaRPr kumimoji="1" lang="ja-JP" altLang="en-US" sz="1400" b="1">
              <a:solidFill>
                <a:srgbClr val="FF0000"/>
              </a:solidFill>
            </a:endParaRPr>
          </a:p>
        </p:txBody>
      </p:sp>
      <p:sp>
        <p:nvSpPr>
          <p:cNvPr id="68" name="テキスト ボックス 67">
            <a:extLst>
              <a:ext uri="{FF2B5EF4-FFF2-40B4-BE49-F238E27FC236}">
                <a16:creationId xmlns:a16="http://schemas.microsoft.com/office/drawing/2014/main" id="{8F5F86F1-388B-4B4E-8BC0-E006C8FFB38D}"/>
              </a:ext>
            </a:extLst>
          </p:cNvPr>
          <p:cNvSpPr txBox="1"/>
          <p:nvPr/>
        </p:nvSpPr>
        <p:spPr>
          <a:xfrm rot="20885400">
            <a:off x="7013130" y="4303448"/>
            <a:ext cx="1700721" cy="307777"/>
          </a:xfrm>
          <a:prstGeom prst="rect">
            <a:avLst/>
          </a:prstGeom>
          <a:noFill/>
        </p:spPr>
        <p:txBody>
          <a:bodyPr wrap="square" rtlCol="0">
            <a:spAutoFit/>
          </a:bodyPr>
          <a:lstStyle/>
          <a:p>
            <a:r>
              <a:rPr kumimoji="1" lang="ja-JP" altLang="en-US" sz="1400" dirty="0"/>
              <a:t>○○町（市町村界）</a:t>
            </a:r>
            <a:endParaRPr kumimoji="1" lang="ja-JP" altLang="en-US" sz="1050" dirty="0"/>
          </a:p>
        </p:txBody>
      </p:sp>
      <p:sp>
        <p:nvSpPr>
          <p:cNvPr id="97" name="テキスト ボックス 96">
            <a:extLst>
              <a:ext uri="{FF2B5EF4-FFF2-40B4-BE49-F238E27FC236}">
                <a16:creationId xmlns:a16="http://schemas.microsoft.com/office/drawing/2014/main" id="{0E70E7A1-7A84-48D9-97F1-2D4D94E10377}"/>
              </a:ext>
            </a:extLst>
          </p:cNvPr>
          <p:cNvSpPr txBox="1"/>
          <p:nvPr/>
        </p:nvSpPr>
        <p:spPr>
          <a:xfrm>
            <a:off x="577715" y="1555800"/>
            <a:ext cx="2738678" cy="461665"/>
          </a:xfrm>
          <a:prstGeom prst="rect">
            <a:avLst/>
          </a:prstGeom>
          <a:solidFill>
            <a:schemeClr val="bg1"/>
          </a:solidFill>
          <a:ln w="19050">
            <a:solidFill>
              <a:srgbClr val="0000FF"/>
            </a:solidFill>
          </a:ln>
        </p:spPr>
        <p:txBody>
          <a:bodyPr wrap="square" rtlCol="0">
            <a:spAutoFit/>
          </a:bodyPr>
          <a:lstStyle/>
          <a:p>
            <a:r>
              <a:rPr lang="ja-JP" altLang="en-US" sz="2400">
                <a:solidFill>
                  <a:srgbClr val="0000FF"/>
                </a:solidFill>
                <a:latin typeface="+mn-ea"/>
              </a:rPr>
              <a:t>火山災害警戒地域</a:t>
            </a:r>
            <a:endParaRPr lang="en-US" altLang="ja-JP" sz="2400">
              <a:solidFill>
                <a:srgbClr val="0000FF"/>
              </a:solidFill>
              <a:latin typeface="+mn-ea"/>
            </a:endParaRPr>
          </a:p>
        </p:txBody>
      </p:sp>
      <p:sp>
        <p:nvSpPr>
          <p:cNvPr id="107" name="正方形/長方形 106">
            <a:extLst>
              <a:ext uri="{FF2B5EF4-FFF2-40B4-BE49-F238E27FC236}">
                <a16:creationId xmlns:a16="http://schemas.microsoft.com/office/drawing/2014/main" id="{DBFA1EA6-098E-45C6-8B33-FA92D6E90912}"/>
              </a:ext>
            </a:extLst>
          </p:cNvPr>
          <p:cNvSpPr/>
          <p:nvPr/>
        </p:nvSpPr>
        <p:spPr>
          <a:xfrm>
            <a:off x="3024564" y="2038009"/>
            <a:ext cx="1112532" cy="461665"/>
          </a:xfrm>
          <a:prstGeom prst="rect">
            <a:avLst/>
          </a:prstGeom>
        </p:spPr>
        <p:txBody>
          <a:bodyPr wrap="square">
            <a:spAutoFit/>
          </a:bodyPr>
          <a:lstStyle/>
          <a:p>
            <a:r>
              <a:rPr lang="ja-JP" altLang="en-US" sz="1200" b="1">
                <a:latin typeface="+mn-ea"/>
              </a:rPr>
              <a:t>火山周辺の</a:t>
            </a:r>
            <a:endParaRPr lang="en-US" altLang="ja-JP" sz="1200" b="1">
              <a:latin typeface="+mn-ea"/>
            </a:endParaRPr>
          </a:p>
          <a:p>
            <a:r>
              <a:rPr lang="ja-JP" altLang="en-US" sz="1200" b="1">
                <a:latin typeface="+mn-ea"/>
              </a:rPr>
              <a:t>市町村</a:t>
            </a:r>
            <a:endParaRPr lang="ja-JP" altLang="en-US" sz="1200" b="1"/>
          </a:p>
        </p:txBody>
      </p:sp>
      <p:sp>
        <p:nvSpPr>
          <p:cNvPr id="109" name="テキスト ボックス 108">
            <a:extLst>
              <a:ext uri="{FF2B5EF4-FFF2-40B4-BE49-F238E27FC236}">
                <a16:creationId xmlns:a16="http://schemas.microsoft.com/office/drawing/2014/main" id="{5E25B8BD-B744-46F2-B832-005301543129}"/>
              </a:ext>
            </a:extLst>
          </p:cNvPr>
          <p:cNvSpPr txBox="1"/>
          <p:nvPr/>
        </p:nvSpPr>
        <p:spPr>
          <a:xfrm>
            <a:off x="202548" y="1597466"/>
            <a:ext cx="624254" cy="369332"/>
          </a:xfrm>
          <a:prstGeom prst="rect">
            <a:avLst/>
          </a:prstGeom>
          <a:noFill/>
        </p:spPr>
        <p:txBody>
          <a:bodyPr wrap="square" rtlCol="0">
            <a:spAutoFit/>
          </a:bodyPr>
          <a:lstStyle/>
          <a:p>
            <a:r>
              <a:rPr kumimoji="1" lang="ja-JP" altLang="en-US" b="1">
                <a:solidFill>
                  <a:srgbClr val="0000FF"/>
                </a:solidFill>
              </a:rPr>
              <a:t>①</a:t>
            </a:r>
          </a:p>
        </p:txBody>
      </p:sp>
      <p:sp>
        <p:nvSpPr>
          <p:cNvPr id="111" name="テキスト ボックス 110">
            <a:extLst>
              <a:ext uri="{FF2B5EF4-FFF2-40B4-BE49-F238E27FC236}">
                <a16:creationId xmlns:a16="http://schemas.microsoft.com/office/drawing/2014/main" id="{21B80DC4-3762-4A9C-8F36-2326453354B3}"/>
              </a:ext>
            </a:extLst>
          </p:cNvPr>
          <p:cNvSpPr txBox="1"/>
          <p:nvPr/>
        </p:nvSpPr>
        <p:spPr>
          <a:xfrm>
            <a:off x="3547631" y="1653879"/>
            <a:ext cx="624254" cy="369332"/>
          </a:xfrm>
          <a:prstGeom prst="rect">
            <a:avLst/>
          </a:prstGeom>
          <a:noFill/>
        </p:spPr>
        <p:txBody>
          <a:bodyPr wrap="square" rtlCol="0">
            <a:spAutoFit/>
          </a:bodyPr>
          <a:lstStyle/>
          <a:p>
            <a:r>
              <a:rPr kumimoji="1" lang="ja-JP" altLang="en-US" b="1">
                <a:solidFill>
                  <a:srgbClr val="0000FF"/>
                </a:solidFill>
              </a:rPr>
              <a:t>①</a:t>
            </a:r>
          </a:p>
        </p:txBody>
      </p:sp>
      <p:sp>
        <p:nvSpPr>
          <p:cNvPr id="119" name="テキスト ボックス 118">
            <a:extLst>
              <a:ext uri="{FF2B5EF4-FFF2-40B4-BE49-F238E27FC236}">
                <a16:creationId xmlns:a16="http://schemas.microsoft.com/office/drawing/2014/main" id="{55924A68-F290-4AD8-B987-B2D601F14255}"/>
              </a:ext>
            </a:extLst>
          </p:cNvPr>
          <p:cNvSpPr txBox="1"/>
          <p:nvPr/>
        </p:nvSpPr>
        <p:spPr>
          <a:xfrm>
            <a:off x="3355271" y="2762309"/>
            <a:ext cx="1267297" cy="253916"/>
          </a:xfrm>
          <a:prstGeom prst="rect">
            <a:avLst/>
          </a:prstGeom>
          <a:noFill/>
        </p:spPr>
        <p:txBody>
          <a:bodyPr wrap="square" rtlCol="0">
            <a:spAutoFit/>
          </a:bodyPr>
          <a:lstStyle/>
          <a:p>
            <a:r>
              <a:rPr kumimoji="1" lang="ja-JP" altLang="en-US" sz="1050" b="1">
                <a:solidFill>
                  <a:srgbClr val="0000FF"/>
                </a:solidFill>
              </a:rPr>
              <a:t>市町村が指定</a:t>
            </a:r>
          </a:p>
        </p:txBody>
      </p:sp>
      <p:cxnSp>
        <p:nvCxnSpPr>
          <p:cNvPr id="132" name="直線コネクタ 131">
            <a:extLst>
              <a:ext uri="{FF2B5EF4-FFF2-40B4-BE49-F238E27FC236}">
                <a16:creationId xmlns:a16="http://schemas.microsoft.com/office/drawing/2014/main" id="{5387CAAC-0770-419C-B4A5-1E6D058949FB}"/>
              </a:ext>
            </a:extLst>
          </p:cNvPr>
          <p:cNvCxnSpPr>
            <a:cxnSpLocks/>
            <a:stCxn id="133" idx="3"/>
          </p:cNvCxnSpPr>
          <p:nvPr/>
        </p:nvCxnSpPr>
        <p:spPr>
          <a:xfrm>
            <a:off x="2650239" y="2817228"/>
            <a:ext cx="1795186" cy="409915"/>
          </a:xfrm>
          <a:prstGeom prst="line">
            <a:avLst/>
          </a:prstGeom>
          <a:ln w="19050">
            <a:solidFill>
              <a:srgbClr val="0000FF"/>
            </a:solidFill>
            <a:headEnd type="none" w="lg" len="lg"/>
            <a:tailEnd type="oval" w="lg" len="lg"/>
          </a:ln>
        </p:spPr>
        <p:style>
          <a:lnRef idx="1">
            <a:schemeClr val="accent1"/>
          </a:lnRef>
          <a:fillRef idx="0">
            <a:schemeClr val="accent1"/>
          </a:fillRef>
          <a:effectRef idx="0">
            <a:schemeClr val="accent1"/>
          </a:effectRef>
          <a:fontRef idx="minor">
            <a:schemeClr val="tx1"/>
          </a:fontRef>
        </p:style>
      </p:cxnSp>
      <p:sp>
        <p:nvSpPr>
          <p:cNvPr id="133" name="テキスト ボックス 132">
            <a:extLst>
              <a:ext uri="{FF2B5EF4-FFF2-40B4-BE49-F238E27FC236}">
                <a16:creationId xmlns:a16="http://schemas.microsoft.com/office/drawing/2014/main" id="{3BB962FE-6240-4083-B908-71F59CC02723}"/>
              </a:ext>
            </a:extLst>
          </p:cNvPr>
          <p:cNvSpPr txBox="1"/>
          <p:nvPr/>
        </p:nvSpPr>
        <p:spPr>
          <a:xfrm>
            <a:off x="570832" y="2586395"/>
            <a:ext cx="2079407" cy="461665"/>
          </a:xfrm>
          <a:prstGeom prst="rect">
            <a:avLst/>
          </a:prstGeom>
          <a:solidFill>
            <a:schemeClr val="bg1"/>
          </a:solidFill>
          <a:ln w="19050">
            <a:solidFill>
              <a:srgbClr val="0000FF"/>
            </a:solidFill>
          </a:ln>
        </p:spPr>
        <p:txBody>
          <a:bodyPr wrap="square" rtlCol="0">
            <a:spAutoFit/>
          </a:bodyPr>
          <a:lstStyle/>
          <a:p>
            <a:r>
              <a:rPr lang="ja-JP" altLang="en-US" sz="2400">
                <a:solidFill>
                  <a:srgbClr val="0000FF"/>
                </a:solidFill>
                <a:latin typeface="+mn-ea"/>
              </a:rPr>
              <a:t>避難促進施設</a:t>
            </a:r>
            <a:endParaRPr lang="en-US" altLang="ja-JP" sz="2400">
              <a:solidFill>
                <a:srgbClr val="0000FF"/>
              </a:solidFill>
              <a:latin typeface="+mn-ea"/>
            </a:endParaRPr>
          </a:p>
        </p:txBody>
      </p:sp>
      <p:sp>
        <p:nvSpPr>
          <p:cNvPr id="137" name="テキスト ボックス 136">
            <a:extLst>
              <a:ext uri="{FF2B5EF4-FFF2-40B4-BE49-F238E27FC236}">
                <a16:creationId xmlns:a16="http://schemas.microsoft.com/office/drawing/2014/main" id="{B680B444-47AF-4FE2-B1BE-E8F980234428}"/>
              </a:ext>
            </a:extLst>
          </p:cNvPr>
          <p:cNvSpPr txBox="1"/>
          <p:nvPr/>
        </p:nvSpPr>
        <p:spPr>
          <a:xfrm>
            <a:off x="195665" y="2628061"/>
            <a:ext cx="624254" cy="369332"/>
          </a:xfrm>
          <a:prstGeom prst="rect">
            <a:avLst/>
          </a:prstGeom>
          <a:noFill/>
        </p:spPr>
        <p:txBody>
          <a:bodyPr wrap="square" rtlCol="0">
            <a:spAutoFit/>
          </a:bodyPr>
          <a:lstStyle/>
          <a:p>
            <a:r>
              <a:rPr kumimoji="1" lang="ja-JP" altLang="en-US" b="1">
                <a:solidFill>
                  <a:srgbClr val="0000FF"/>
                </a:solidFill>
              </a:rPr>
              <a:t>②</a:t>
            </a:r>
          </a:p>
        </p:txBody>
      </p:sp>
      <p:sp>
        <p:nvSpPr>
          <p:cNvPr id="139" name="テキスト ボックス 138">
            <a:extLst>
              <a:ext uri="{FF2B5EF4-FFF2-40B4-BE49-F238E27FC236}">
                <a16:creationId xmlns:a16="http://schemas.microsoft.com/office/drawing/2014/main" id="{26AFFAF6-BEAB-4D5E-8D9C-EFD4269AFB7D}"/>
              </a:ext>
            </a:extLst>
          </p:cNvPr>
          <p:cNvSpPr txBox="1"/>
          <p:nvPr/>
        </p:nvSpPr>
        <p:spPr>
          <a:xfrm>
            <a:off x="2974615" y="2608491"/>
            <a:ext cx="624254" cy="369332"/>
          </a:xfrm>
          <a:prstGeom prst="rect">
            <a:avLst/>
          </a:prstGeom>
          <a:noFill/>
        </p:spPr>
        <p:txBody>
          <a:bodyPr wrap="square" rtlCol="0">
            <a:spAutoFit/>
          </a:bodyPr>
          <a:lstStyle/>
          <a:p>
            <a:r>
              <a:rPr kumimoji="1" lang="ja-JP" altLang="en-US" b="1">
                <a:solidFill>
                  <a:srgbClr val="0000FF"/>
                </a:solidFill>
              </a:rPr>
              <a:t>②</a:t>
            </a:r>
          </a:p>
        </p:txBody>
      </p:sp>
      <p:pic>
        <p:nvPicPr>
          <p:cNvPr id="13" name="図 12">
            <a:extLst>
              <a:ext uri="{FF2B5EF4-FFF2-40B4-BE49-F238E27FC236}">
                <a16:creationId xmlns:a16="http://schemas.microsoft.com/office/drawing/2014/main" id="{6255793F-4688-4DAE-AA96-E6FADB492FCA}"/>
              </a:ext>
            </a:extLst>
          </p:cNvPr>
          <p:cNvPicPr>
            <a:picLocks noChangeAspect="1"/>
          </p:cNvPicPr>
          <p:nvPr/>
        </p:nvPicPr>
        <p:blipFill>
          <a:blip r:embed="rId7"/>
          <a:stretch>
            <a:fillRect/>
          </a:stretch>
        </p:blipFill>
        <p:spPr>
          <a:xfrm>
            <a:off x="248122" y="4629574"/>
            <a:ext cx="1809215" cy="2120409"/>
          </a:xfrm>
          <a:prstGeom prst="rect">
            <a:avLst/>
          </a:prstGeom>
        </p:spPr>
      </p:pic>
      <p:sp>
        <p:nvSpPr>
          <p:cNvPr id="16" name="矢印: 環状 15">
            <a:extLst>
              <a:ext uri="{FF2B5EF4-FFF2-40B4-BE49-F238E27FC236}">
                <a16:creationId xmlns:a16="http://schemas.microsoft.com/office/drawing/2014/main" id="{4283A393-33C1-4C8E-8B95-55FE6F043454}"/>
              </a:ext>
            </a:extLst>
          </p:cNvPr>
          <p:cNvSpPr/>
          <p:nvPr/>
        </p:nvSpPr>
        <p:spPr>
          <a:xfrm rot="4495886">
            <a:off x="3136237" y="3341430"/>
            <a:ext cx="1602655" cy="1672920"/>
          </a:xfrm>
          <a:prstGeom prst="circularArrow">
            <a:avLst>
              <a:gd name="adj1" fmla="val 12500"/>
              <a:gd name="adj2" fmla="val 1142319"/>
              <a:gd name="adj3" fmla="val 20457681"/>
              <a:gd name="adj4" fmla="val 17125584"/>
              <a:gd name="adj5" fmla="val 12500"/>
            </a:avLst>
          </a:prstGeom>
          <a:solidFill>
            <a:schemeClr val="accent1">
              <a:lumMod val="60000"/>
              <a:lumOff val="40000"/>
            </a:schemeClr>
          </a:solidFill>
          <a:ln w="190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40" name="テキスト ボックス 139">
            <a:extLst>
              <a:ext uri="{FF2B5EF4-FFF2-40B4-BE49-F238E27FC236}">
                <a16:creationId xmlns:a16="http://schemas.microsoft.com/office/drawing/2014/main" id="{6F856C7D-FFE2-4F89-A819-9284487EE913}"/>
              </a:ext>
            </a:extLst>
          </p:cNvPr>
          <p:cNvSpPr txBox="1"/>
          <p:nvPr/>
        </p:nvSpPr>
        <p:spPr>
          <a:xfrm>
            <a:off x="452200" y="3501709"/>
            <a:ext cx="2311180" cy="253916"/>
          </a:xfrm>
          <a:prstGeom prst="rect">
            <a:avLst/>
          </a:prstGeom>
          <a:noFill/>
        </p:spPr>
        <p:txBody>
          <a:bodyPr wrap="square" rtlCol="0">
            <a:spAutoFit/>
          </a:bodyPr>
          <a:lstStyle/>
          <a:p>
            <a:r>
              <a:rPr kumimoji="1" lang="ja-JP" altLang="en-US" sz="1050" b="1">
                <a:solidFill>
                  <a:srgbClr val="FF0000"/>
                </a:solidFill>
              </a:rPr>
              <a:t>施設所有者または管理者が作成</a:t>
            </a:r>
          </a:p>
        </p:txBody>
      </p:sp>
      <p:sp>
        <p:nvSpPr>
          <p:cNvPr id="141" name="テキスト ボックス 140">
            <a:extLst>
              <a:ext uri="{FF2B5EF4-FFF2-40B4-BE49-F238E27FC236}">
                <a16:creationId xmlns:a16="http://schemas.microsoft.com/office/drawing/2014/main" id="{741F87CA-3EBB-420B-80A9-BD4E2D1A80CC}"/>
              </a:ext>
            </a:extLst>
          </p:cNvPr>
          <p:cNvSpPr txBox="1"/>
          <p:nvPr/>
        </p:nvSpPr>
        <p:spPr>
          <a:xfrm>
            <a:off x="543499" y="3735487"/>
            <a:ext cx="2079407" cy="461665"/>
          </a:xfrm>
          <a:prstGeom prst="rect">
            <a:avLst/>
          </a:prstGeom>
          <a:solidFill>
            <a:schemeClr val="bg1"/>
          </a:solidFill>
          <a:ln w="19050">
            <a:solidFill>
              <a:srgbClr val="FF0000"/>
            </a:solidFill>
          </a:ln>
        </p:spPr>
        <p:txBody>
          <a:bodyPr wrap="square" rtlCol="0">
            <a:spAutoFit/>
          </a:bodyPr>
          <a:lstStyle/>
          <a:p>
            <a:r>
              <a:rPr lang="ja-JP" altLang="en-US" sz="2400">
                <a:solidFill>
                  <a:srgbClr val="FF0000"/>
                </a:solidFill>
                <a:latin typeface="+mn-ea"/>
              </a:rPr>
              <a:t>避難確保計画</a:t>
            </a:r>
            <a:endParaRPr lang="en-US" altLang="ja-JP" sz="2400">
              <a:solidFill>
                <a:srgbClr val="FF0000"/>
              </a:solidFill>
              <a:latin typeface="+mn-ea"/>
            </a:endParaRPr>
          </a:p>
        </p:txBody>
      </p:sp>
      <p:sp>
        <p:nvSpPr>
          <p:cNvPr id="144" name="テキスト ボックス 143">
            <a:extLst>
              <a:ext uri="{FF2B5EF4-FFF2-40B4-BE49-F238E27FC236}">
                <a16:creationId xmlns:a16="http://schemas.microsoft.com/office/drawing/2014/main" id="{F2B83174-7ABC-483F-9C6E-DD5D77B84077}"/>
              </a:ext>
            </a:extLst>
          </p:cNvPr>
          <p:cNvSpPr txBox="1"/>
          <p:nvPr/>
        </p:nvSpPr>
        <p:spPr>
          <a:xfrm>
            <a:off x="168332" y="3777153"/>
            <a:ext cx="624254" cy="369332"/>
          </a:xfrm>
          <a:prstGeom prst="rect">
            <a:avLst/>
          </a:prstGeom>
          <a:noFill/>
        </p:spPr>
        <p:txBody>
          <a:bodyPr wrap="square" rtlCol="0">
            <a:spAutoFit/>
          </a:bodyPr>
          <a:lstStyle/>
          <a:p>
            <a:r>
              <a:rPr lang="ja-JP" altLang="en-US" b="1">
                <a:solidFill>
                  <a:srgbClr val="FF0000"/>
                </a:solidFill>
              </a:rPr>
              <a:t>③</a:t>
            </a:r>
            <a:endParaRPr kumimoji="1" lang="ja-JP" altLang="en-US" b="1">
              <a:solidFill>
                <a:srgbClr val="FF0000"/>
              </a:solidFill>
            </a:endParaRPr>
          </a:p>
        </p:txBody>
      </p:sp>
      <p:sp>
        <p:nvSpPr>
          <p:cNvPr id="145" name="テキスト ボックス 144">
            <a:extLst>
              <a:ext uri="{FF2B5EF4-FFF2-40B4-BE49-F238E27FC236}">
                <a16:creationId xmlns:a16="http://schemas.microsoft.com/office/drawing/2014/main" id="{DEE8062E-E8B5-40BA-81C6-A50C59E357CD}"/>
              </a:ext>
            </a:extLst>
          </p:cNvPr>
          <p:cNvSpPr txBox="1"/>
          <p:nvPr/>
        </p:nvSpPr>
        <p:spPr>
          <a:xfrm>
            <a:off x="4949141" y="4887109"/>
            <a:ext cx="2666739" cy="1077218"/>
          </a:xfrm>
          <a:prstGeom prst="rect">
            <a:avLst/>
          </a:prstGeom>
          <a:noFill/>
          <a:ln>
            <a:noFill/>
          </a:ln>
        </p:spPr>
        <p:txBody>
          <a:bodyPr wrap="square" rtlCol="0">
            <a:spAutoFit/>
          </a:bodyPr>
          <a:lstStyle/>
          <a:p>
            <a:r>
              <a:rPr lang="ja-JP" altLang="en-US" sz="1600">
                <a:solidFill>
                  <a:srgbClr val="FF0000"/>
                </a:solidFill>
                <a:latin typeface="+mn-ea"/>
              </a:rPr>
              <a:t>避難確保計画の作成には、市町村や火山防災協議会が作成した計画や火山防災マップなどを参考とする。</a:t>
            </a:r>
            <a:endParaRPr lang="en-US" altLang="ja-JP" sz="1600">
              <a:solidFill>
                <a:srgbClr val="FF0000"/>
              </a:solidFill>
              <a:latin typeface="+mn-ea"/>
            </a:endParaRPr>
          </a:p>
        </p:txBody>
      </p:sp>
      <p:sp>
        <p:nvSpPr>
          <p:cNvPr id="146" name="矢印: 環状 145">
            <a:extLst>
              <a:ext uri="{FF2B5EF4-FFF2-40B4-BE49-F238E27FC236}">
                <a16:creationId xmlns:a16="http://schemas.microsoft.com/office/drawing/2014/main" id="{A9C33797-F404-44B2-8743-362D2E604D05}"/>
              </a:ext>
            </a:extLst>
          </p:cNvPr>
          <p:cNvSpPr/>
          <p:nvPr/>
        </p:nvSpPr>
        <p:spPr>
          <a:xfrm rot="6509999">
            <a:off x="3822508" y="4280020"/>
            <a:ext cx="1459071" cy="2399053"/>
          </a:xfrm>
          <a:prstGeom prst="circularArrow">
            <a:avLst>
              <a:gd name="adj1" fmla="val 12500"/>
              <a:gd name="adj2" fmla="val 1142319"/>
              <a:gd name="adj3" fmla="val 20457681"/>
              <a:gd name="adj4" fmla="val 17125584"/>
              <a:gd name="adj5" fmla="val 12500"/>
            </a:avLst>
          </a:prstGeom>
          <a:solidFill>
            <a:schemeClr val="accent1">
              <a:lumMod val="60000"/>
              <a:lumOff val="40000"/>
            </a:schemeClr>
          </a:solidFill>
          <a:ln w="190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52" name="テキスト ボックス 151">
            <a:extLst>
              <a:ext uri="{FF2B5EF4-FFF2-40B4-BE49-F238E27FC236}">
                <a16:creationId xmlns:a16="http://schemas.microsoft.com/office/drawing/2014/main" id="{569FFA81-455A-46EF-A7DD-11A386B83F51}"/>
              </a:ext>
            </a:extLst>
          </p:cNvPr>
          <p:cNvSpPr txBox="1"/>
          <p:nvPr/>
        </p:nvSpPr>
        <p:spPr>
          <a:xfrm>
            <a:off x="5734037" y="3949161"/>
            <a:ext cx="1448472" cy="461665"/>
          </a:xfrm>
          <a:prstGeom prst="rect">
            <a:avLst/>
          </a:prstGeom>
          <a:noFill/>
        </p:spPr>
        <p:txBody>
          <a:bodyPr wrap="square" rtlCol="0">
            <a:spAutoFit/>
          </a:bodyPr>
          <a:lstStyle/>
          <a:p>
            <a:r>
              <a:rPr kumimoji="1" lang="ja-JP" altLang="en-US" sz="1200" b="1">
                <a:solidFill>
                  <a:srgbClr val="0000FF"/>
                </a:solidFill>
              </a:rPr>
              <a:t>避難促進施設に</a:t>
            </a:r>
            <a:endParaRPr kumimoji="1" lang="en-US" altLang="ja-JP" sz="1200" b="1">
              <a:solidFill>
                <a:srgbClr val="0000FF"/>
              </a:solidFill>
            </a:endParaRPr>
          </a:p>
          <a:p>
            <a:r>
              <a:rPr kumimoji="1" lang="ja-JP" altLang="en-US" sz="1200" b="1">
                <a:solidFill>
                  <a:srgbClr val="0000FF"/>
                </a:solidFill>
              </a:rPr>
              <a:t>指定された施設</a:t>
            </a:r>
          </a:p>
        </p:txBody>
      </p:sp>
      <p:sp>
        <p:nvSpPr>
          <p:cNvPr id="156" name="正方形/長方形 155">
            <a:extLst>
              <a:ext uri="{FF2B5EF4-FFF2-40B4-BE49-F238E27FC236}">
                <a16:creationId xmlns:a16="http://schemas.microsoft.com/office/drawing/2014/main" id="{C08427E6-23C3-4CAE-8D2D-F12FD4B07D4E}"/>
              </a:ext>
            </a:extLst>
          </p:cNvPr>
          <p:cNvSpPr/>
          <p:nvPr/>
        </p:nvSpPr>
        <p:spPr>
          <a:xfrm>
            <a:off x="1244865" y="4230184"/>
            <a:ext cx="962923" cy="39410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7" name="テキスト ボックス 156">
            <a:extLst>
              <a:ext uri="{FF2B5EF4-FFF2-40B4-BE49-F238E27FC236}">
                <a16:creationId xmlns:a16="http://schemas.microsoft.com/office/drawing/2014/main" id="{36FE6EFA-E66F-4EA2-A31C-C431918EB46A}"/>
              </a:ext>
            </a:extLst>
          </p:cNvPr>
          <p:cNvSpPr txBox="1"/>
          <p:nvPr/>
        </p:nvSpPr>
        <p:spPr>
          <a:xfrm>
            <a:off x="543499" y="4182140"/>
            <a:ext cx="2803050" cy="461665"/>
          </a:xfrm>
          <a:prstGeom prst="rect">
            <a:avLst/>
          </a:prstGeom>
          <a:noFill/>
          <a:ln w="15875">
            <a:noFill/>
          </a:ln>
        </p:spPr>
        <p:txBody>
          <a:bodyPr wrap="square" rtlCol="0" anchor="ctr">
            <a:noAutofit/>
          </a:bodyPr>
          <a:lstStyle/>
          <a:p>
            <a:r>
              <a:rPr lang="ja-JP" altLang="en-US" sz="1600">
                <a:solidFill>
                  <a:srgbClr val="FF0000"/>
                </a:solidFill>
                <a:latin typeface="+mn-ea"/>
              </a:rPr>
              <a:t>および　避難訓練　の実施</a:t>
            </a:r>
            <a:endParaRPr lang="en-US" altLang="ja-JP" sz="1600">
              <a:solidFill>
                <a:srgbClr val="FF0000"/>
              </a:solidFill>
              <a:latin typeface="+mn-ea"/>
            </a:endParaRPr>
          </a:p>
        </p:txBody>
      </p:sp>
      <p:sp>
        <p:nvSpPr>
          <p:cNvPr id="159" name="フリーフォーム: 図形 158">
            <a:extLst>
              <a:ext uri="{FF2B5EF4-FFF2-40B4-BE49-F238E27FC236}">
                <a16:creationId xmlns:a16="http://schemas.microsoft.com/office/drawing/2014/main" id="{D67B40BA-5149-41EB-93D4-37D6D1392CD9}"/>
              </a:ext>
            </a:extLst>
          </p:cNvPr>
          <p:cNvSpPr/>
          <p:nvPr/>
        </p:nvSpPr>
        <p:spPr>
          <a:xfrm>
            <a:off x="5332345" y="1391901"/>
            <a:ext cx="995606" cy="1382878"/>
          </a:xfrm>
          <a:custGeom>
            <a:avLst/>
            <a:gdLst>
              <a:gd name="connsiteX0" fmla="*/ 495300 w 495300"/>
              <a:gd name="connsiteY0" fmla="*/ 309906 h 532156"/>
              <a:gd name="connsiteX1" fmla="*/ 406400 w 495300"/>
              <a:gd name="connsiteY1" fmla="*/ 5106 h 532156"/>
              <a:gd name="connsiteX2" fmla="*/ 0 w 495300"/>
              <a:gd name="connsiteY2" fmla="*/ 532156 h 532156"/>
            </a:gdLst>
            <a:ahLst/>
            <a:cxnLst>
              <a:cxn ang="0">
                <a:pos x="connsiteX0" y="connsiteY0"/>
              </a:cxn>
              <a:cxn ang="0">
                <a:pos x="connsiteX1" y="connsiteY1"/>
              </a:cxn>
              <a:cxn ang="0">
                <a:pos x="connsiteX2" y="connsiteY2"/>
              </a:cxn>
            </a:cxnLst>
            <a:rect l="l" t="t" r="r" b="b"/>
            <a:pathLst>
              <a:path w="495300" h="532156">
                <a:moveTo>
                  <a:pt x="495300" y="309906"/>
                </a:moveTo>
                <a:cubicBezTo>
                  <a:pt x="492125" y="138985"/>
                  <a:pt x="488950" y="-31936"/>
                  <a:pt x="406400" y="5106"/>
                </a:cubicBezTo>
                <a:cubicBezTo>
                  <a:pt x="323850" y="42148"/>
                  <a:pt x="161925" y="287152"/>
                  <a:pt x="0" y="532156"/>
                </a:cubicBez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0" name="フリーフォーム: 図形 159">
            <a:extLst>
              <a:ext uri="{FF2B5EF4-FFF2-40B4-BE49-F238E27FC236}">
                <a16:creationId xmlns:a16="http://schemas.microsoft.com/office/drawing/2014/main" id="{7B32E63C-B678-443B-8A51-F3AAA95909B0}"/>
              </a:ext>
            </a:extLst>
          </p:cNvPr>
          <p:cNvSpPr/>
          <p:nvPr/>
        </p:nvSpPr>
        <p:spPr>
          <a:xfrm>
            <a:off x="5241600" y="2776536"/>
            <a:ext cx="150632" cy="139006"/>
          </a:xfrm>
          <a:custGeom>
            <a:avLst/>
            <a:gdLst>
              <a:gd name="connsiteX0" fmla="*/ 63500 w 260350"/>
              <a:gd name="connsiteY0" fmla="*/ 223598 h 242648"/>
              <a:gd name="connsiteX1" fmla="*/ 31750 w 260350"/>
              <a:gd name="connsiteY1" fmla="*/ 166448 h 242648"/>
              <a:gd name="connsiteX2" fmla="*/ 12700 w 260350"/>
              <a:gd name="connsiteY2" fmla="*/ 121998 h 242648"/>
              <a:gd name="connsiteX3" fmla="*/ 0 w 260350"/>
              <a:gd name="connsiteY3" fmla="*/ 102948 h 242648"/>
              <a:gd name="connsiteX4" fmla="*/ 19050 w 260350"/>
              <a:gd name="connsiteY4" fmla="*/ 26748 h 242648"/>
              <a:gd name="connsiteX5" fmla="*/ 63500 w 260350"/>
              <a:gd name="connsiteY5" fmla="*/ 14048 h 242648"/>
              <a:gd name="connsiteX6" fmla="*/ 82550 w 260350"/>
              <a:gd name="connsiteY6" fmla="*/ 1348 h 242648"/>
              <a:gd name="connsiteX7" fmla="*/ 215900 w 260350"/>
              <a:gd name="connsiteY7" fmla="*/ 14048 h 242648"/>
              <a:gd name="connsiteX8" fmla="*/ 228600 w 260350"/>
              <a:gd name="connsiteY8" fmla="*/ 58498 h 242648"/>
              <a:gd name="connsiteX9" fmla="*/ 234950 w 260350"/>
              <a:gd name="connsiteY9" fmla="*/ 83898 h 242648"/>
              <a:gd name="connsiteX10" fmla="*/ 247650 w 260350"/>
              <a:gd name="connsiteY10" fmla="*/ 102948 h 242648"/>
              <a:gd name="connsiteX11" fmla="*/ 260350 w 260350"/>
              <a:gd name="connsiteY11" fmla="*/ 141048 h 242648"/>
              <a:gd name="connsiteX12" fmla="*/ 254000 w 260350"/>
              <a:gd name="connsiteY12" fmla="*/ 210898 h 242648"/>
              <a:gd name="connsiteX13" fmla="*/ 209550 w 260350"/>
              <a:gd name="connsiteY13" fmla="*/ 236298 h 242648"/>
              <a:gd name="connsiteX14" fmla="*/ 190500 w 260350"/>
              <a:gd name="connsiteY14" fmla="*/ 242648 h 242648"/>
              <a:gd name="connsiteX15" fmla="*/ 63500 w 260350"/>
              <a:gd name="connsiteY15" fmla="*/ 223598 h 242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0350" h="242648">
                <a:moveTo>
                  <a:pt x="63500" y="223598"/>
                </a:moveTo>
                <a:cubicBezTo>
                  <a:pt x="37042" y="210898"/>
                  <a:pt x="65310" y="220144"/>
                  <a:pt x="31750" y="166448"/>
                </a:cubicBezTo>
                <a:cubicBezTo>
                  <a:pt x="-1284" y="113594"/>
                  <a:pt x="34305" y="165208"/>
                  <a:pt x="12700" y="121998"/>
                </a:cubicBezTo>
                <a:cubicBezTo>
                  <a:pt x="9287" y="115172"/>
                  <a:pt x="4233" y="109298"/>
                  <a:pt x="0" y="102948"/>
                </a:cubicBezTo>
                <a:cubicBezTo>
                  <a:pt x="639" y="97197"/>
                  <a:pt x="-1673" y="38261"/>
                  <a:pt x="19050" y="26748"/>
                </a:cubicBezTo>
                <a:cubicBezTo>
                  <a:pt x="32520" y="19264"/>
                  <a:pt x="48683" y="18281"/>
                  <a:pt x="63500" y="14048"/>
                </a:cubicBezTo>
                <a:cubicBezTo>
                  <a:pt x="69850" y="9815"/>
                  <a:pt x="74928" y="1729"/>
                  <a:pt x="82550" y="1348"/>
                </a:cubicBezTo>
                <a:cubicBezTo>
                  <a:pt x="156894" y="-2369"/>
                  <a:pt x="165777" y="1517"/>
                  <a:pt x="215900" y="14048"/>
                </a:cubicBezTo>
                <a:cubicBezTo>
                  <a:pt x="235751" y="93453"/>
                  <a:pt x="210380" y="-5271"/>
                  <a:pt x="228600" y="58498"/>
                </a:cubicBezTo>
                <a:cubicBezTo>
                  <a:pt x="230998" y="66889"/>
                  <a:pt x="231512" y="75876"/>
                  <a:pt x="234950" y="83898"/>
                </a:cubicBezTo>
                <a:cubicBezTo>
                  <a:pt x="237956" y="90913"/>
                  <a:pt x="244550" y="95974"/>
                  <a:pt x="247650" y="102948"/>
                </a:cubicBezTo>
                <a:cubicBezTo>
                  <a:pt x="253087" y="115181"/>
                  <a:pt x="260350" y="141048"/>
                  <a:pt x="260350" y="141048"/>
                </a:cubicBezTo>
                <a:cubicBezTo>
                  <a:pt x="258233" y="164331"/>
                  <a:pt x="260423" y="188418"/>
                  <a:pt x="254000" y="210898"/>
                </a:cubicBezTo>
                <a:cubicBezTo>
                  <a:pt x="248005" y="231879"/>
                  <a:pt x="224977" y="231890"/>
                  <a:pt x="209550" y="236298"/>
                </a:cubicBezTo>
                <a:cubicBezTo>
                  <a:pt x="203114" y="238137"/>
                  <a:pt x="196850" y="240531"/>
                  <a:pt x="190500" y="242648"/>
                </a:cubicBezTo>
                <a:cubicBezTo>
                  <a:pt x="74098" y="235801"/>
                  <a:pt x="89958" y="236298"/>
                  <a:pt x="63500" y="223598"/>
                </a:cubicBezTo>
                <a:close/>
              </a:path>
            </a:pathLst>
          </a:cu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1" name="テキスト ボックス 160">
            <a:extLst>
              <a:ext uri="{FF2B5EF4-FFF2-40B4-BE49-F238E27FC236}">
                <a16:creationId xmlns:a16="http://schemas.microsoft.com/office/drawing/2014/main" id="{2BCC31FF-FF55-4DE3-9BB7-CE61E6339577}"/>
              </a:ext>
            </a:extLst>
          </p:cNvPr>
          <p:cNvSpPr txBox="1"/>
          <p:nvPr/>
        </p:nvSpPr>
        <p:spPr>
          <a:xfrm>
            <a:off x="248122" y="829394"/>
            <a:ext cx="4560184" cy="400110"/>
          </a:xfrm>
          <a:prstGeom prst="rect">
            <a:avLst/>
          </a:prstGeom>
          <a:noFill/>
          <a:ln>
            <a:noFill/>
          </a:ln>
        </p:spPr>
        <p:txBody>
          <a:bodyPr wrap="square" rtlCol="0">
            <a:spAutoFit/>
          </a:bodyPr>
          <a:lstStyle/>
          <a:p>
            <a:r>
              <a:rPr lang="ja-JP" altLang="en-US" sz="2000">
                <a:latin typeface="+mn-ea"/>
              </a:rPr>
              <a:t>活動火山対策特別措置法の改正</a:t>
            </a:r>
            <a:r>
              <a:rPr lang="ja-JP" altLang="en-US" sz="1400">
                <a:latin typeface="+mn-ea"/>
              </a:rPr>
              <a:t>（</a:t>
            </a:r>
            <a:r>
              <a:rPr lang="en-US" altLang="ja-JP" sz="1400" err="1">
                <a:latin typeface="+mn-ea"/>
              </a:rPr>
              <a:t>H27.12</a:t>
            </a:r>
            <a:r>
              <a:rPr lang="ja-JP" altLang="en-US" sz="1400">
                <a:latin typeface="+mn-ea"/>
              </a:rPr>
              <a:t>）</a:t>
            </a:r>
            <a:endParaRPr lang="en-US" altLang="ja-JP" sz="2000">
              <a:latin typeface="+mn-ea"/>
            </a:endParaRPr>
          </a:p>
        </p:txBody>
      </p:sp>
      <p:sp>
        <p:nvSpPr>
          <p:cNvPr id="162" name="矢印: 下 161">
            <a:extLst>
              <a:ext uri="{FF2B5EF4-FFF2-40B4-BE49-F238E27FC236}">
                <a16:creationId xmlns:a16="http://schemas.microsoft.com/office/drawing/2014/main" id="{F346EA82-B33E-45AB-A0BC-723E59CF4E42}"/>
              </a:ext>
            </a:extLst>
          </p:cNvPr>
          <p:cNvSpPr/>
          <p:nvPr/>
        </p:nvSpPr>
        <p:spPr>
          <a:xfrm>
            <a:off x="1646771" y="1200495"/>
            <a:ext cx="307313" cy="324835"/>
          </a:xfrm>
          <a:prstGeom prst="downArrow">
            <a:avLst/>
          </a:prstGeom>
          <a:solidFill>
            <a:schemeClr val="bg1"/>
          </a:solidFill>
          <a:ln w="190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3" name="矢印: 下 162">
            <a:extLst>
              <a:ext uri="{FF2B5EF4-FFF2-40B4-BE49-F238E27FC236}">
                <a16:creationId xmlns:a16="http://schemas.microsoft.com/office/drawing/2014/main" id="{1AF654F3-1576-4236-A9DB-3952A2B68BE1}"/>
              </a:ext>
            </a:extLst>
          </p:cNvPr>
          <p:cNvSpPr/>
          <p:nvPr/>
        </p:nvSpPr>
        <p:spPr>
          <a:xfrm>
            <a:off x="1655906" y="2167721"/>
            <a:ext cx="307313" cy="324835"/>
          </a:xfrm>
          <a:prstGeom prst="downArrow">
            <a:avLst/>
          </a:prstGeom>
          <a:solidFill>
            <a:schemeClr val="bg1"/>
          </a:solidFill>
          <a:ln w="190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4" name="矢印: 下 163">
            <a:extLst>
              <a:ext uri="{FF2B5EF4-FFF2-40B4-BE49-F238E27FC236}">
                <a16:creationId xmlns:a16="http://schemas.microsoft.com/office/drawing/2014/main" id="{9D2CD7CE-3D0D-42AF-9DE4-DF2847062C8C}"/>
              </a:ext>
            </a:extLst>
          </p:cNvPr>
          <p:cNvSpPr/>
          <p:nvPr/>
        </p:nvSpPr>
        <p:spPr>
          <a:xfrm>
            <a:off x="1654650" y="3179671"/>
            <a:ext cx="307313" cy="324835"/>
          </a:xfrm>
          <a:prstGeom prst="downArrow">
            <a:avLst/>
          </a:prstGeom>
          <a:solidFill>
            <a:schemeClr val="bg1"/>
          </a:solidFill>
          <a:ln w="190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5" name="正方形/長方形 164">
            <a:extLst>
              <a:ext uri="{FF2B5EF4-FFF2-40B4-BE49-F238E27FC236}">
                <a16:creationId xmlns:a16="http://schemas.microsoft.com/office/drawing/2014/main" id="{663F64EF-36BA-40A5-B704-89EAB226F81F}"/>
              </a:ext>
            </a:extLst>
          </p:cNvPr>
          <p:cNvSpPr/>
          <p:nvPr/>
        </p:nvSpPr>
        <p:spPr>
          <a:xfrm>
            <a:off x="8483513" y="519229"/>
            <a:ext cx="1393330" cy="523220"/>
          </a:xfrm>
          <a:prstGeom prst="rect">
            <a:avLst/>
          </a:prstGeom>
          <a:solidFill>
            <a:schemeClr val="bg1"/>
          </a:solidFill>
        </p:spPr>
        <p:txBody>
          <a:bodyPr wrap="none">
            <a:spAutoFit/>
          </a:bodyPr>
          <a:lstStyle/>
          <a:p>
            <a:r>
              <a:rPr lang="ja-JP" altLang="en-US" sz="1400" b="1"/>
              <a:t>本日ご説明する</a:t>
            </a:r>
            <a:endParaRPr lang="en-US" altLang="ja-JP" sz="1400" b="1"/>
          </a:p>
          <a:p>
            <a:r>
              <a:rPr lang="ja-JP" altLang="en-US" sz="1400" b="1"/>
              <a:t>内容の全体像</a:t>
            </a:r>
          </a:p>
        </p:txBody>
      </p:sp>
      <p:sp>
        <p:nvSpPr>
          <p:cNvPr id="23" name="楕円 22">
            <a:extLst>
              <a:ext uri="{FF2B5EF4-FFF2-40B4-BE49-F238E27FC236}">
                <a16:creationId xmlns:a16="http://schemas.microsoft.com/office/drawing/2014/main" id="{7F2DEAE6-CB49-4AE4-BF88-8A105A4A7CA1}"/>
              </a:ext>
            </a:extLst>
          </p:cNvPr>
          <p:cNvSpPr/>
          <p:nvPr/>
        </p:nvSpPr>
        <p:spPr>
          <a:xfrm>
            <a:off x="3334815" y="2031265"/>
            <a:ext cx="6160885" cy="2382379"/>
          </a:xfrm>
          <a:prstGeom prst="ellipse">
            <a:avLst/>
          </a:prstGeom>
          <a:solidFill>
            <a:schemeClr val="accent2">
              <a:lumMod val="40000"/>
              <a:lumOff val="6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6" name="テキスト ボックス 165">
            <a:extLst>
              <a:ext uri="{FF2B5EF4-FFF2-40B4-BE49-F238E27FC236}">
                <a16:creationId xmlns:a16="http://schemas.microsoft.com/office/drawing/2014/main" id="{4DB77456-5F7C-4D8E-BD9C-5D227C2B8A1A}"/>
              </a:ext>
            </a:extLst>
          </p:cNvPr>
          <p:cNvSpPr txBox="1"/>
          <p:nvPr/>
        </p:nvSpPr>
        <p:spPr>
          <a:xfrm rot="20897097">
            <a:off x="7140493" y="3951926"/>
            <a:ext cx="1700721" cy="276999"/>
          </a:xfrm>
          <a:prstGeom prst="rect">
            <a:avLst/>
          </a:prstGeom>
          <a:noFill/>
        </p:spPr>
        <p:txBody>
          <a:bodyPr wrap="square" rtlCol="0">
            <a:spAutoFit/>
          </a:bodyPr>
          <a:lstStyle/>
          <a:p>
            <a:r>
              <a:rPr kumimoji="1" lang="ja-JP" altLang="en-US" sz="1200">
                <a:solidFill>
                  <a:schemeClr val="accent2"/>
                </a:solidFill>
              </a:rPr>
              <a:t>噴火の影響範囲</a:t>
            </a:r>
          </a:p>
        </p:txBody>
      </p:sp>
      <p:sp>
        <p:nvSpPr>
          <p:cNvPr id="2" name="スライド番号プレースホルダー 1">
            <a:extLst>
              <a:ext uri="{FF2B5EF4-FFF2-40B4-BE49-F238E27FC236}">
                <a16:creationId xmlns:a16="http://schemas.microsoft.com/office/drawing/2014/main" id="{BD01751D-85C1-4A50-9E2F-3C8A08677681}"/>
              </a:ext>
            </a:extLst>
          </p:cNvPr>
          <p:cNvSpPr>
            <a:spLocks noGrp="1"/>
          </p:cNvSpPr>
          <p:nvPr>
            <p:ph type="sldNum" sz="quarter" idx="12"/>
          </p:nvPr>
        </p:nvSpPr>
        <p:spPr/>
        <p:txBody>
          <a:bodyPr/>
          <a:lstStyle/>
          <a:p>
            <a:r>
              <a:rPr lang="en-US" altLang="ja-JP" dirty="0"/>
              <a:t>6</a:t>
            </a:r>
            <a:endParaRPr kumimoji="1" lang="ja-JP" altLang="en-US" dirty="0"/>
          </a:p>
        </p:txBody>
      </p:sp>
    </p:spTree>
    <p:extLst>
      <p:ext uri="{BB962C8B-B14F-4D97-AF65-F5344CB8AC3E}">
        <p14:creationId xmlns:p14="http://schemas.microsoft.com/office/powerpoint/2010/main" val="9644162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EFB30283-8E7C-4451-8730-B0E7ACAD1250}"/>
              </a:ext>
            </a:extLst>
          </p:cNvPr>
          <p:cNvGrpSpPr/>
          <p:nvPr/>
        </p:nvGrpSpPr>
        <p:grpSpPr>
          <a:xfrm>
            <a:off x="3820815" y="406522"/>
            <a:ext cx="6858000" cy="6858000"/>
            <a:chOff x="3858204" y="-256783"/>
            <a:chExt cx="6858000" cy="6858000"/>
          </a:xfrm>
        </p:grpSpPr>
        <p:pic>
          <p:nvPicPr>
            <p:cNvPr id="62" name="図 61">
              <a:extLst>
                <a:ext uri="{FF2B5EF4-FFF2-40B4-BE49-F238E27FC236}">
                  <a16:creationId xmlns:a16="http://schemas.microsoft.com/office/drawing/2014/main" id="{D5EB69D2-4E4C-4158-A53B-9EEC50538D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8204" y="-256783"/>
              <a:ext cx="6858000" cy="6858000"/>
            </a:xfrm>
            <a:prstGeom prst="rect">
              <a:avLst/>
            </a:prstGeom>
          </p:spPr>
        </p:pic>
        <p:sp>
          <p:nvSpPr>
            <p:cNvPr id="68" name="テキスト ボックス 67">
              <a:extLst>
                <a:ext uri="{FF2B5EF4-FFF2-40B4-BE49-F238E27FC236}">
                  <a16:creationId xmlns:a16="http://schemas.microsoft.com/office/drawing/2014/main" id="{D814DB3E-5423-44DE-BACE-6D8C25675087}"/>
                </a:ext>
              </a:extLst>
            </p:cNvPr>
            <p:cNvSpPr txBox="1"/>
            <p:nvPr/>
          </p:nvSpPr>
          <p:spPr>
            <a:xfrm>
              <a:off x="5459337" y="3665237"/>
              <a:ext cx="493688" cy="185497"/>
            </a:xfrm>
            <a:prstGeom prst="rect">
              <a:avLst/>
            </a:prstGeom>
            <a:noFill/>
          </p:spPr>
          <p:txBody>
            <a:bodyPr wrap="square" lIns="0" tIns="0" rIns="0" bIns="0" rtlCol="0">
              <a:normAutofit fontScale="92500"/>
            </a:bodyPr>
            <a:lstStyle/>
            <a:p>
              <a:r>
                <a:rPr lang="ja-JP" altLang="en-US" sz="1050" dirty="0"/>
                <a:t>鯵ヶ沢</a:t>
              </a:r>
              <a:r>
                <a:rPr kumimoji="1" lang="ja-JP" altLang="en-US" sz="1050" dirty="0"/>
                <a:t>町</a:t>
              </a:r>
            </a:p>
          </p:txBody>
        </p:sp>
        <p:sp>
          <p:nvSpPr>
            <p:cNvPr id="69" name="テキスト ボックス 68">
              <a:extLst>
                <a:ext uri="{FF2B5EF4-FFF2-40B4-BE49-F238E27FC236}">
                  <a16:creationId xmlns:a16="http://schemas.microsoft.com/office/drawing/2014/main" id="{3CF14330-875B-461B-8A43-59D686C773C8}"/>
                </a:ext>
              </a:extLst>
            </p:cNvPr>
            <p:cNvSpPr txBox="1"/>
            <p:nvPr/>
          </p:nvSpPr>
          <p:spPr>
            <a:xfrm>
              <a:off x="6636895" y="3242458"/>
              <a:ext cx="701429" cy="196559"/>
            </a:xfrm>
            <a:prstGeom prst="rect">
              <a:avLst/>
            </a:prstGeom>
            <a:noFill/>
          </p:spPr>
          <p:txBody>
            <a:bodyPr wrap="square" lIns="0" tIns="0" rIns="0" bIns="0" rtlCol="0">
              <a:normAutofit/>
            </a:bodyPr>
            <a:lstStyle/>
            <a:p>
              <a:r>
                <a:rPr lang="ja-JP" altLang="en-US" sz="1050" dirty="0"/>
                <a:t>  鶴田町</a:t>
              </a:r>
              <a:endParaRPr kumimoji="1" lang="ja-JP" altLang="en-US" sz="1050" dirty="0"/>
            </a:p>
          </p:txBody>
        </p:sp>
        <p:sp>
          <p:nvSpPr>
            <p:cNvPr id="70" name="テキスト ボックス 69">
              <a:extLst>
                <a:ext uri="{FF2B5EF4-FFF2-40B4-BE49-F238E27FC236}">
                  <a16:creationId xmlns:a16="http://schemas.microsoft.com/office/drawing/2014/main" id="{31954E50-BF6B-44D6-820D-4F3AF76B5859}"/>
                </a:ext>
              </a:extLst>
            </p:cNvPr>
            <p:cNvSpPr txBox="1"/>
            <p:nvPr/>
          </p:nvSpPr>
          <p:spPr>
            <a:xfrm>
              <a:off x="6180909" y="4112074"/>
              <a:ext cx="791831" cy="300185"/>
            </a:xfrm>
            <a:prstGeom prst="rect">
              <a:avLst/>
            </a:prstGeom>
            <a:solidFill>
              <a:schemeClr val="bg1"/>
            </a:solidFill>
            <a:ln>
              <a:solidFill>
                <a:schemeClr val="tx1"/>
              </a:solidFill>
            </a:ln>
          </p:spPr>
          <p:txBody>
            <a:bodyPr wrap="square" lIns="0" tIns="0" rIns="0" bIns="0" rtlCol="0" anchor="ctr">
              <a:normAutofit/>
            </a:bodyPr>
            <a:lstStyle/>
            <a:p>
              <a:pPr algn="ctr"/>
              <a:r>
                <a:rPr kumimoji="1" lang="ja-JP" altLang="en-US" sz="1050" b="1" u="sng" dirty="0"/>
                <a:t>弘前市</a:t>
              </a:r>
            </a:p>
          </p:txBody>
        </p:sp>
        <p:sp>
          <p:nvSpPr>
            <p:cNvPr id="71" name="テキスト ボックス 70">
              <a:extLst>
                <a:ext uri="{FF2B5EF4-FFF2-40B4-BE49-F238E27FC236}">
                  <a16:creationId xmlns:a16="http://schemas.microsoft.com/office/drawing/2014/main" id="{63F5FBDA-A687-43EF-BBF7-CCF39BBAEF42}"/>
                </a:ext>
              </a:extLst>
            </p:cNvPr>
            <p:cNvSpPr txBox="1"/>
            <p:nvPr/>
          </p:nvSpPr>
          <p:spPr>
            <a:xfrm>
              <a:off x="5599446" y="4374309"/>
              <a:ext cx="529947" cy="196559"/>
            </a:xfrm>
            <a:prstGeom prst="rect">
              <a:avLst/>
            </a:prstGeom>
            <a:noFill/>
          </p:spPr>
          <p:txBody>
            <a:bodyPr wrap="square" lIns="0" tIns="0" rIns="0" bIns="0" rtlCol="0">
              <a:normAutofit fontScale="92500"/>
            </a:bodyPr>
            <a:lstStyle/>
            <a:p>
              <a:r>
                <a:rPr kumimoji="1" lang="ja-JP" altLang="en-US" sz="1050" dirty="0"/>
                <a:t>西目屋村</a:t>
              </a:r>
            </a:p>
          </p:txBody>
        </p:sp>
        <p:cxnSp>
          <p:nvCxnSpPr>
            <p:cNvPr id="72" name="直線コネクタ 71">
              <a:extLst>
                <a:ext uri="{FF2B5EF4-FFF2-40B4-BE49-F238E27FC236}">
                  <a16:creationId xmlns:a16="http://schemas.microsoft.com/office/drawing/2014/main" id="{EDB47031-2112-4E5D-88D0-3DC2FD01D5A4}"/>
                </a:ext>
              </a:extLst>
            </p:cNvPr>
            <p:cNvCxnSpPr>
              <a:cxnSpLocks/>
              <a:stCxn id="69" idx="1"/>
            </p:cNvCxnSpPr>
            <p:nvPr/>
          </p:nvCxnSpPr>
          <p:spPr>
            <a:xfrm flipH="1">
              <a:off x="6446782" y="3340738"/>
              <a:ext cx="190113" cy="214235"/>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テキスト ボックス 72">
              <a:extLst>
                <a:ext uri="{FF2B5EF4-FFF2-40B4-BE49-F238E27FC236}">
                  <a16:creationId xmlns:a16="http://schemas.microsoft.com/office/drawing/2014/main" id="{F31135AB-B72F-4C24-AC64-B37AF94519B0}"/>
                </a:ext>
              </a:extLst>
            </p:cNvPr>
            <p:cNvSpPr txBox="1"/>
            <p:nvPr/>
          </p:nvSpPr>
          <p:spPr>
            <a:xfrm>
              <a:off x="6789295" y="3394858"/>
              <a:ext cx="701429" cy="196559"/>
            </a:xfrm>
            <a:prstGeom prst="rect">
              <a:avLst/>
            </a:prstGeom>
            <a:noFill/>
          </p:spPr>
          <p:txBody>
            <a:bodyPr wrap="square" lIns="0" tIns="0" rIns="0" bIns="0" rtlCol="0">
              <a:normAutofit/>
            </a:bodyPr>
            <a:lstStyle/>
            <a:p>
              <a:r>
                <a:rPr lang="ja-JP" altLang="en-US" sz="1050" dirty="0"/>
                <a:t>  板柳町</a:t>
              </a:r>
              <a:endParaRPr kumimoji="1" lang="ja-JP" altLang="en-US" sz="1050" dirty="0"/>
            </a:p>
          </p:txBody>
        </p:sp>
        <p:cxnSp>
          <p:nvCxnSpPr>
            <p:cNvPr id="74" name="直線コネクタ 73">
              <a:extLst>
                <a:ext uri="{FF2B5EF4-FFF2-40B4-BE49-F238E27FC236}">
                  <a16:creationId xmlns:a16="http://schemas.microsoft.com/office/drawing/2014/main" id="{EC86038F-D8B2-4BD1-81A3-D824191F6409}"/>
                </a:ext>
              </a:extLst>
            </p:cNvPr>
            <p:cNvCxnSpPr>
              <a:cxnSpLocks/>
              <a:stCxn id="73" idx="1"/>
            </p:cNvCxnSpPr>
            <p:nvPr/>
          </p:nvCxnSpPr>
          <p:spPr>
            <a:xfrm flipH="1">
              <a:off x="6599182" y="3493138"/>
              <a:ext cx="190113" cy="214235"/>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75" name="テキスト ボックス 74">
              <a:extLst>
                <a:ext uri="{FF2B5EF4-FFF2-40B4-BE49-F238E27FC236}">
                  <a16:creationId xmlns:a16="http://schemas.microsoft.com/office/drawing/2014/main" id="{B9824075-2CA0-4CAC-8CC7-263D16615DD8}"/>
                </a:ext>
              </a:extLst>
            </p:cNvPr>
            <p:cNvSpPr txBox="1"/>
            <p:nvPr/>
          </p:nvSpPr>
          <p:spPr>
            <a:xfrm>
              <a:off x="6838663" y="3560137"/>
              <a:ext cx="701429" cy="196559"/>
            </a:xfrm>
            <a:prstGeom prst="rect">
              <a:avLst/>
            </a:prstGeom>
            <a:noFill/>
          </p:spPr>
          <p:txBody>
            <a:bodyPr wrap="square" lIns="0" tIns="0" rIns="0" bIns="0" rtlCol="0">
              <a:normAutofit/>
            </a:bodyPr>
            <a:lstStyle/>
            <a:p>
              <a:r>
                <a:rPr lang="ja-JP" altLang="en-US" sz="1050" dirty="0"/>
                <a:t>  藤崎町</a:t>
              </a:r>
              <a:endParaRPr kumimoji="1" lang="ja-JP" altLang="en-US" sz="1050" dirty="0"/>
            </a:p>
          </p:txBody>
        </p:sp>
        <p:cxnSp>
          <p:nvCxnSpPr>
            <p:cNvPr id="76" name="直線コネクタ 75">
              <a:extLst>
                <a:ext uri="{FF2B5EF4-FFF2-40B4-BE49-F238E27FC236}">
                  <a16:creationId xmlns:a16="http://schemas.microsoft.com/office/drawing/2014/main" id="{FB31BD9A-FD28-4205-A238-5CC0194AAB78}"/>
                </a:ext>
              </a:extLst>
            </p:cNvPr>
            <p:cNvCxnSpPr>
              <a:cxnSpLocks/>
              <a:stCxn id="75" idx="1"/>
            </p:cNvCxnSpPr>
            <p:nvPr/>
          </p:nvCxnSpPr>
          <p:spPr>
            <a:xfrm flipH="1">
              <a:off x="6648550" y="3658417"/>
              <a:ext cx="190113" cy="214235"/>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77" name="テキスト ボックス 76">
              <a:extLst>
                <a:ext uri="{FF2B5EF4-FFF2-40B4-BE49-F238E27FC236}">
                  <a16:creationId xmlns:a16="http://schemas.microsoft.com/office/drawing/2014/main" id="{10380233-D0F3-4296-9D9C-B59A10FF4E38}"/>
                </a:ext>
              </a:extLst>
            </p:cNvPr>
            <p:cNvSpPr txBox="1"/>
            <p:nvPr/>
          </p:nvSpPr>
          <p:spPr>
            <a:xfrm>
              <a:off x="6069295" y="3707372"/>
              <a:ext cx="720000" cy="360000"/>
            </a:xfrm>
            <a:prstGeom prst="rect">
              <a:avLst/>
            </a:prstGeom>
            <a:noFill/>
          </p:spPr>
          <p:txBody>
            <a:bodyPr wrap="square" lIns="0" tIns="0" rIns="0" bIns="0" rtlCol="0">
              <a:normAutofit/>
            </a:bodyPr>
            <a:lstStyle/>
            <a:p>
              <a:r>
                <a:rPr lang="ja-JP" altLang="en-US" sz="1050" dirty="0"/>
                <a:t>▲</a:t>
              </a:r>
              <a:endParaRPr lang="en-US" altLang="ja-JP" sz="1050" dirty="0"/>
            </a:p>
            <a:p>
              <a:r>
                <a:rPr lang="ja-JP" altLang="en-US" sz="1050" dirty="0"/>
                <a:t>岩木山</a:t>
              </a:r>
              <a:endParaRPr kumimoji="1" lang="ja-JP" altLang="en-US" sz="1050" dirty="0"/>
            </a:p>
          </p:txBody>
        </p:sp>
      </p:grpSp>
      <p:sp>
        <p:nvSpPr>
          <p:cNvPr id="5" name="テキスト ボックス 4">
            <a:extLst>
              <a:ext uri="{FF2B5EF4-FFF2-40B4-BE49-F238E27FC236}">
                <a16:creationId xmlns:a16="http://schemas.microsoft.com/office/drawing/2014/main" id="{455FAD8D-FF79-4685-B506-7EE7FC9D60B0}"/>
              </a:ext>
            </a:extLst>
          </p:cNvPr>
          <p:cNvSpPr txBox="1"/>
          <p:nvPr/>
        </p:nvSpPr>
        <p:spPr>
          <a:xfrm>
            <a:off x="1" y="0"/>
            <a:ext cx="9906000" cy="583200"/>
          </a:xfrm>
          <a:prstGeom prst="rect">
            <a:avLst/>
          </a:prstGeom>
          <a:solidFill>
            <a:srgbClr val="1212E0"/>
          </a:solidFill>
        </p:spPr>
        <p:txBody>
          <a:bodyPr wrap="square" rtlCol="0" anchor="b" anchorCtr="0">
            <a:noAutofit/>
          </a:bodyPr>
          <a:lstStyle/>
          <a:p>
            <a:r>
              <a:rPr lang="ja-JP" altLang="en-US" sz="3200" spc="-150">
                <a:solidFill>
                  <a:schemeClr val="bg1"/>
                </a:solidFill>
                <a:latin typeface="HGS創英角ｺﾞｼｯｸUB" panose="020B0900000000000000" pitchFamily="50" charset="-128"/>
                <a:ea typeface="HGS創英角ｺﾞｼｯｸUB" panose="020B0900000000000000" pitchFamily="50" charset="-128"/>
              </a:rPr>
              <a:t>火山災害警戒地域とは</a:t>
            </a:r>
            <a:endParaRPr lang="zh-TW" altLang="en-US" sz="3200" spc="-150">
              <a:solidFill>
                <a:schemeClr val="bg1"/>
              </a:solidFill>
              <a:latin typeface="HGS創英角ｺﾞｼｯｸUB" panose="020B0900000000000000" pitchFamily="50" charset="-128"/>
              <a:ea typeface="HGS創英角ｺﾞｼｯｸUB" panose="020B0900000000000000" pitchFamily="50" charset="-128"/>
            </a:endParaRPr>
          </a:p>
        </p:txBody>
      </p:sp>
      <p:sp>
        <p:nvSpPr>
          <p:cNvPr id="21" name="スライド番号プレースホルダー 3">
            <a:extLst>
              <a:ext uri="{FF2B5EF4-FFF2-40B4-BE49-F238E27FC236}">
                <a16:creationId xmlns:a16="http://schemas.microsoft.com/office/drawing/2014/main" id="{0809D600-7B4F-4C2E-83C4-BC27CCA7B430}"/>
              </a:ext>
            </a:extLst>
          </p:cNvPr>
          <p:cNvSpPr txBox="1">
            <a:spLocks/>
          </p:cNvSpPr>
          <p:nvPr/>
        </p:nvSpPr>
        <p:spPr>
          <a:xfrm>
            <a:off x="7694734" y="6492875"/>
            <a:ext cx="222885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dirty="0"/>
              <a:t>7</a:t>
            </a:r>
            <a:endParaRPr lang="ja-JP" altLang="en-US" dirty="0"/>
          </a:p>
        </p:txBody>
      </p:sp>
      <p:sp>
        <p:nvSpPr>
          <p:cNvPr id="11" name="テキスト ボックス 10"/>
          <p:cNvSpPr txBox="1"/>
          <p:nvPr/>
        </p:nvSpPr>
        <p:spPr>
          <a:xfrm>
            <a:off x="130505" y="1723209"/>
            <a:ext cx="4772728" cy="1938992"/>
          </a:xfrm>
          <a:prstGeom prst="rect">
            <a:avLst/>
          </a:prstGeom>
          <a:noFill/>
          <a:ln>
            <a:noFill/>
          </a:ln>
        </p:spPr>
        <p:txBody>
          <a:bodyPr wrap="square" rtlCol="0">
            <a:spAutoFit/>
          </a:bodyPr>
          <a:lstStyle/>
          <a:p>
            <a:r>
              <a:rPr lang="ja-JP" altLang="en-US" sz="2400" dirty="0">
                <a:latin typeface="+mn-ea"/>
              </a:rPr>
              <a:t>火山が噴火した場合には</a:t>
            </a:r>
            <a:r>
              <a:rPr lang="ja-JP" altLang="en-US" sz="2400" dirty="0">
                <a:solidFill>
                  <a:srgbClr val="3399FF"/>
                </a:solidFill>
                <a:latin typeface="+mn-ea"/>
              </a:rPr>
              <a:t>住民等の生命又は身体に被害が生ずるおそれ</a:t>
            </a:r>
            <a:r>
              <a:rPr lang="ja-JP" altLang="en-US" sz="2400" dirty="0">
                <a:latin typeface="+mn-ea"/>
              </a:rPr>
              <a:t>があると認められる地域で、当該地域における</a:t>
            </a:r>
            <a:r>
              <a:rPr lang="ja-JP" altLang="en-US" sz="2400" dirty="0">
                <a:solidFill>
                  <a:srgbClr val="3399FF"/>
                </a:solidFill>
                <a:latin typeface="+mn-ea"/>
              </a:rPr>
              <a:t>警戒避難体制を特に整備すべき</a:t>
            </a:r>
            <a:r>
              <a:rPr lang="ja-JP" altLang="en-US" sz="2400" dirty="0">
                <a:latin typeface="+mn-ea"/>
              </a:rPr>
              <a:t>地域</a:t>
            </a:r>
            <a:endParaRPr lang="en-US" altLang="ja-JP" sz="2400" dirty="0">
              <a:latin typeface="+mn-ea"/>
            </a:endParaRPr>
          </a:p>
        </p:txBody>
      </p:sp>
      <p:sp>
        <p:nvSpPr>
          <p:cNvPr id="18" name="テキスト ボックス 17"/>
          <p:cNvSpPr txBox="1"/>
          <p:nvPr/>
        </p:nvSpPr>
        <p:spPr>
          <a:xfrm>
            <a:off x="169566" y="4488288"/>
            <a:ext cx="4549144" cy="830997"/>
          </a:xfrm>
          <a:prstGeom prst="rect">
            <a:avLst/>
          </a:prstGeom>
          <a:noFill/>
          <a:ln w="19050">
            <a:solidFill>
              <a:srgbClr val="FF0000"/>
            </a:solidFill>
          </a:ln>
        </p:spPr>
        <p:txBody>
          <a:bodyPr wrap="square" rtlCol="0">
            <a:spAutoFit/>
          </a:bodyPr>
          <a:lstStyle/>
          <a:p>
            <a:r>
              <a:rPr kumimoji="1" lang="ja-JP" altLang="en-US" sz="2400" dirty="0">
                <a:solidFill>
                  <a:srgbClr val="FF0000"/>
                </a:solidFill>
              </a:rPr>
              <a:t>○○</a:t>
            </a:r>
            <a:r>
              <a:rPr lang="ja-JP" altLang="en-US" sz="2400" dirty="0">
                <a:solidFill>
                  <a:srgbClr val="FF0000"/>
                </a:solidFill>
              </a:rPr>
              <a:t>市</a:t>
            </a:r>
            <a:r>
              <a:rPr kumimoji="1" lang="ja-JP" altLang="en-US" sz="2400" dirty="0">
                <a:solidFill>
                  <a:srgbClr val="FF0000"/>
                </a:solidFill>
              </a:rPr>
              <a:t>は、○○火山の火山災害警戒地域に指定されています。</a:t>
            </a:r>
            <a:endParaRPr kumimoji="1" lang="en-US" altLang="ja-JP" sz="2400" dirty="0">
              <a:solidFill>
                <a:srgbClr val="FF0000"/>
              </a:solidFill>
            </a:endParaRPr>
          </a:p>
        </p:txBody>
      </p:sp>
      <p:sp>
        <p:nvSpPr>
          <p:cNvPr id="9" name="テキスト ボックス 8"/>
          <p:cNvSpPr txBox="1"/>
          <p:nvPr/>
        </p:nvSpPr>
        <p:spPr>
          <a:xfrm>
            <a:off x="196977" y="1101756"/>
            <a:ext cx="2917581" cy="461665"/>
          </a:xfrm>
          <a:prstGeom prst="rect">
            <a:avLst/>
          </a:prstGeom>
          <a:solidFill>
            <a:schemeClr val="bg1"/>
          </a:solidFill>
          <a:ln>
            <a:solidFill>
              <a:srgbClr val="0000FF"/>
            </a:solidFill>
          </a:ln>
        </p:spPr>
        <p:txBody>
          <a:bodyPr wrap="square" rtlCol="0">
            <a:spAutoFit/>
          </a:bodyPr>
          <a:lstStyle/>
          <a:p>
            <a:pPr algn="ctr"/>
            <a:r>
              <a:rPr lang="ja-JP" altLang="en-US" sz="2400">
                <a:solidFill>
                  <a:srgbClr val="0000FF"/>
                </a:solidFill>
                <a:latin typeface="+mn-ea"/>
              </a:rPr>
              <a:t>火山災害警戒地域</a:t>
            </a:r>
            <a:endParaRPr lang="en-US" altLang="ja-JP" sz="2400">
              <a:solidFill>
                <a:srgbClr val="0000FF"/>
              </a:solidFill>
              <a:latin typeface="+mn-ea"/>
            </a:endParaRPr>
          </a:p>
        </p:txBody>
      </p:sp>
      <p:sp>
        <p:nvSpPr>
          <p:cNvPr id="61" name="矢印: 下 60">
            <a:extLst>
              <a:ext uri="{FF2B5EF4-FFF2-40B4-BE49-F238E27FC236}">
                <a16:creationId xmlns:a16="http://schemas.microsoft.com/office/drawing/2014/main" id="{4F9E5D1A-02D6-4994-862D-E27FFC096AF5}"/>
              </a:ext>
            </a:extLst>
          </p:cNvPr>
          <p:cNvSpPr/>
          <p:nvPr/>
        </p:nvSpPr>
        <p:spPr>
          <a:xfrm>
            <a:off x="2025303" y="3754732"/>
            <a:ext cx="650707" cy="515113"/>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正方形/長方形 65">
            <a:extLst>
              <a:ext uri="{FF2B5EF4-FFF2-40B4-BE49-F238E27FC236}">
                <a16:creationId xmlns:a16="http://schemas.microsoft.com/office/drawing/2014/main" id="{6C6A8435-1A0E-40D2-AE01-2C5EC0B93139}"/>
              </a:ext>
            </a:extLst>
          </p:cNvPr>
          <p:cNvSpPr/>
          <p:nvPr/>
        </p:nvSpPr>
        <p:spPr>
          <a:xfrm>
            <a:off x="7151988" y="829367"/>
            <a:ext cx="2527860" cy="461666"/>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a:solidFill>
                  <a:srgbClr val="FF0000"/>
                </a:solidFill>
              </a:rPr>
              <a:t>整理イメージ</a:t>
            </a:r>
            <a:endParaRPr kumimoji="1" lang="en-US" altLang="ja-JP">
              <a:solidFill>
                <a:srgbClr val="FF0000"/>
              </a:solidFill>
            </a:endParaRPr>
          </a:p>
          <a:p>
            <a:pPr algn="ctr"/>
            <a:r>
              <a:rPr lang="ja-JP" altLang="en-US" sz="1400">
                <a:solidFill>
                  <a:srgbClr val="FF0000"/>
                </a:solidFill>
              </a:rPr>
              <a:t>当該火山、自治体の分布図</a:t>
            </a:r>
            <a:endParaRPr lang="en-US" altLang="ja-JP" sz="1400">
              <a:solidFill>
                <a:srgbClr val="FF0000"/>
              </a:solidFill>
            </a:endParaRPr>
          </a:p>
        </p:txBody>
      </p:sp>
      <p:sp>
        <p:nvSpPr>
          <p:cNvPr id="57" name="正方形/長方形 56">
            <a:extLst>
              <a:ext uri="{FF2B5EF4-FFF2-40B4-BE49-F238E27FC236}">
                <a16:creationId xmlns:a16="http://schemas.microsoft.com/office/drawing/2014/main" id="{A937BD4C-81D6-4975-9781-AD7572DF58AD}"/>
              </a:ext>
            </a:extLst>
          </p:cNvPr>
          <p:cNvSpPr/>
          <p:nvPr/>
        </p:nvSpPr>
        <p:spPr>
          <a:xfrm>
            <a:off x="4950235" y="6117460"/>
            <a:ext cx="4584909" cy="523220"/>
          </a:xfrm>
          <a:prstGeom prst="rect">
            <a:avLst/>
          </a:prstGeom>
        </p:spPr>
        <p:txBody>
          <a:bodyPr wrap="none">
            <a:spAutoFit/>
          </a:bodyPr>
          <a:lstStyle/>
          <a:p>
            <a:r>
              <a:rPr lang="ja-JP" altLang="en-US" sz="1400" b="1" dirty="0">
                <a:solidFill>
                  <a:srgbClr val="FF0000"/>
                </a:solidFill>
              </a:rPr>
              <a:t>「火山災害警戒地域」のうち、要件</a:t>
            </a:r>
            <a:r>
              <a:rPr lang="en-US" altLang="ja-JP" sz="1400" b="1" dirty="0">
                <a:solidFill>
                  <a:srgbClr val="FF0000"/>
                </a:solidFill>
              </a:rPr>
              <a:t>(</a:t>
            </a:r>
            <a:r>
              <a:rPr lang="ja-JP" altLang="en-US" sz="1400" b="1" dirty="0">
                <a:solidFill>
                  <a:srgbClr val="FF0000"/>
                </a:solidFill>
              </a:rPr>
              <a:t>後述</a:t>
            </a:r>
            <a:r>
              <a:rPr lang="en-US" altLang="ja-JP" sz="1400" b="1" dirty="0">
                <a:solidFill>
                  <a:srgbClr val="FF0000"/>
                </a:solidFill>
              </a:rPr>
              <a:t>)</a:t>
            </a:r>
            <a:r>
              <a:rPr lang="ja-JP" altLang="en-US" sz="1400" b="1" dirty="0">
                <a:solidFill>
                  <a:srgbClr val="FF0000"/>
                </a:solidFill>
              </a:rPr>
              <a:t>に該当する施設を</a:t>
            </a:r>
            <a:endParaRPr lang="en-US" altLang="ja-JP" sz="1400" b="1" dirty="0">
              <a:solidFill>
                <a:srgbClr val="FF0000"/>
              </a:solidFill>
            </a:endParaRPr>
          </a:p>
          <a:p>
            <a:r>
              <a:rPr lang="ja-JP" altLang="en-US" sz="1400" b="1" dirty="0">
                <a:solidFill>
                  <a:srgbClr val="FF0000"/>
                </a:solidFill>
              </a:rPr>
              <a:t>「避難促進施設」として市町村が指定します。</a:t>
            </a:r>
          </a:p>
        </p:txBody>
      </p:sp>
      <p:sp>
        <p:nvSpPr>
          <p:cNvPr id="55" name="テキスト ボックス 54">
            <a:extLst>
              <a:ext uri="{FF2B5EF4-FFF2-40B4-BE49-F238E27FC236}">
                <a16:creationId xmlns:a16="http://schemas.microsoft.com/office/drawing/2014/main" id="{A64418C5-491A-45DB-AC19-734410699BDD}"/>
              </a:ext>
            </a:extLst>
          </p:cNvPr>
          <p:cNvSpPr txBox="1"/>
          <p:nvPr/>
        </p:nvSpPr>
        <p:spPr>
          <a:xfrm>
            <a:off x="7235306" y="100859"/>
            <a:ext cx="2560078" cy="369332"/>
          </a:xfrm>
          <a:prstGeom prst="rect">
            <a:avLst/>
          </a:prstGeom>
          <a:solidFill>
            <a:srgbClr val="FFFF00"/>
          </a:solidFill>
        </p:spPr>
        <p:txBody>
          <a:bodyPr wrap="square" rtlCol="0">
            <a:spAutoFit/>
          </a:bodyPr>
          <a:lstStyle/>
          <a:p>
            <a:pPr algn="ctr"/>
            <a:r>
              <a:rPr lang="ja-JP" altLang="en-US"/>
              <a:t>当該火山版に要変更</a:t>
            </a:r>
            <a:endParaRPr lang="ja-JP" altLang="ja-JP"/>
          </a:p>
        </p:txBody>
      </p:sp>
      <p:grpSp>
        <p:nvGrpSpPr>
          <p:cNvPr id="63" name="グループ化 62">
            <a:extLst>
              <a:ext uri="{FF2B5EF4-FFF2-40B4-BE49-F238E27FC236}">
                <a16:creationId xmlns:a16="http://schemas.microsoft.com/office/drawing/2014/main" id="{30258C82-A959-4297-BD53-5263D28AF5ED}"/>
              </a:ext>
            </a:extLst>
          </p:cNvPr>
          <p:cNvGrpSpPr/>
          <p:nvPr/>
        </p:nvGrpSpPr>
        <p:grpSpPr>
          <a:xfrm>
            <a:off x="4843144" y="5580990"/>
            <a:ext cx="1756362" cy="277023"/>
            <a:chOff x="7594568" y="6341546"/>
            <a:chExt cx="1529937" cy="241311"/>
          </a:xfrm>
        </p:grpSpPr>
        <p:sp>
          <p:nvSpPr>
            <p:cNvPr id="65" name="正方形/長方形 64">
              <a:extLst>
                <a:ext uri="{FF2B5EF4-FFF2-40B4-BE49-F238E27FC236}">
                  <a16:creationId xmlns:a16="http://schemas.microsoft.com/office/drawing/2014/main" id="{F2830175-0969-4656-96C1-C075E0C6D57D}"/>
                </a:ext>
              </a:extLst>
            </p:cNvPr>
            <p:cNvSpPr/>
            <p:nvPr/>
          </p:nvSpPr>
          <p:spPr>
            <a:xfrm>
              <a:off x="7594568" y="6341546"/>
              <a:ext cx="214863" cy="241289"/>
            </a:xfrm>
            <a:prstGeom prst="rect">
              <a:avLst/>
            </a:prstGeom>
            <a:solidFill>
              <a:srgbClr val="C0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テキスト ボックス 66">
              <a:extLst>
                <a:ext uri="{FF2B5EF4-FFF2-40B4-BE49-F238E27FC236}">
                  <a16:creationId xmlns:a16="http://schemas.microsoft.com/office/drawing/2014/main" id="{93A7E45E-EC9A-4031-84DB-DB85AD92F4CE}"/>
                </a:ext>
              </a:extLst>
            </p:cNvPr>
            <p:cNvSpPr txBox="1"/>
            <p:nvPr/>
          </p:nvSpPr>
          <p:spPr>
            <a:xfrm>
              <a:off x="7809435" y="6341567"/>
              <a:ext cx="1315070" cy="241290"/>
            </a:xfrm>
            <a:prstGeom prst="rect">
              <a:avLst/>
            </a:prstGeom>
            <a:solidFill>
              <a:schemeClr val="bg1"/>
            </a:solidFill>
            <a:ln w="6350">
              <a:solidFill>
                <a:schemeClr val="tx1"/>
              </a:solidFill>
            </a:ln>
          </p:spPr>
          <p:txBody>
            <a:bodyPr wrap="square" rtlCol="0">
              <a:spAutoFit/>
            </a:bodyPr>
            <a:lstStyle/>
            <a:p>
              <a:r>
                <a:rPr kumimoji="1" lang="ja-JP" altLang="en-US" sz="1200" dirty="0"/>
                <a:t>火山災害警戒地域</a:t>
              </a:r>
            </a:p>
          </p:txBody>
        </p:sp>
      </p:grpSp>
      <p:sp>
        <p:nvSpPr>
          <p:cNvPr id="6" name="正方形/長方形 5">
            <a:extLst>
              <a:ext uri="{FF2B5EF4-FFF2-40B4-BE49-F238E27FC236}">
                <a16:creationId xmlns:a16="http://schemas.microsoft.com/office/drawing/2014/main" id="{3DE441BB-D66F-49ED-BAD5-C0C02DF5A1C0}"/>
              </a:ext>
            </a:extLst>
          </p:cNvPr>
          <p:cNvSpPr/>
          <p:nvPr/>
        </p:nvSpPr>
        <p:spPr>
          <a:xfrm>
            <a:off x="4778132" y="1446482"/>
            <a:ext cx="4930891" cy="4670978"/>
          </a:xfrm>
          <a:prstGeom prst="rect">
            <a:avLst/>
          </a:prstGeom>
          <a:noFill/>
          <a:ln w="9525">
            <a:solidFill>
              <a:schemeClr val="tx1"/>
            </a:solidFill>
          </a:ln>
        </p:spPr>
        <p:style>
          <a:lnRef idx="1">
            <a:schemeClr val="accent4"/>
          </a:lnRef>
          <a:fillRef idx="2">
            <a:schemeClr val="accent4"/>
          </a:fillRef>
          <a:effectRef idx="1">
            <a:schemeClr val="accent4"/>
          </a:effectRef>
          <a:fontRef idx="minor">
            <a:schemeClr val="dk1"/>
          </a:fontRef>
        </p:style>
        <p:txBody>
          <a:bodyPr wrap="square" lIns="36000" tIns="0" rIns="36000" bIns="0" rtlCol="0" anchor="ctr">
            <a:spAutoFit/>
          </a:bodyPr>
          <a:lstStyle/>
          <a:p>
            <a:pPr algn="ctr"/>
            <a:endParaRPr kumimoji="1" lang="ja-JP" altLang="en-US" sz="12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1813634"/>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tx1"/>
          </a:solidFill>
        </a:ln>
      </a:spPr>
      <a:bodyPr wrap="square" lIns="36000" tIns="0" rIns="36000" bIns="0" rtlCol="0" anchor="ctr">
        <a:spAutoFit/>
      </a:bodyPr>
      <a:lstStyle>
        <a:defPPr algn="ctr">
          <a:defRPr kumimoji="1" sz="1200" dirty="0" smtClean="0">
            <a:latin typeface="メイリオ" panose="020B0604030504040204" pitchFamily="50" charset="-128"/>
            <a:ea typeface="メイリオ" panose="020B0604030504040204" pitchFamily="50" charset="-128"/>
          </a:defRPr>
        </a:defPPr>
      </a:lstStyle>
      <a:style>
        <a:lnRef idx="1">
          <a:schemeClr val="accent4"/>
        </a:lnRef>
        <a:fillRef idx="2">
          <a:schemeClr val="accent4"/>
        </a:fillRef>
        <a:effectRef idx="1">
          <a:schemeClr val="accent4"/>
        </a:effectRef>
        <a:fontRef idx="minor">
          <a:schemeClr val="dk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53FDC13EFBA9B44AB7D538DA2F7F39B8" ma:contentTypeVersion="11" ma:contentTypeDescription="新しいドキュメントを作成します。" ma:contentTypeScope="" ma:versionID="f4e54de39f110e35e3548aac7aae077b">
  <xsd:schema xmlns:xsd="http://www.w3.org/2001/XMLSchema" xmlns:xs="http://www.w3.org/2001/XMLSchema" xmlns:p="http://schemas.microsoft.com/office/2006/metadata/properties" xmlns:ns2="1f2329dc-255c-44c7-bd47-dea4665a9ce1" xmlns:ns3="f1124bbb-6444-4cea-9238-d989d4f4cbdc" targetNamespace="http://schemas.microsoft.com/office/2006/metadata/properties" ma:root="true" ma:fieldsID="2f5f6ff42db344775455bd1b5281dee3" ns2:_="" ns3:_="">
    <xsd:import namespace="1f2329dc-255c-44c7-bd47-dea4665a9ce1"/>
    <xsd:import namespace="f1124bbb-6444-4cea-9238-d989d4f4cbd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f2329dc-255c-44c7-bd47-dea4665a9ce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1124bbb-6444-4cea-9238-d989d4f4cbdc" elementFormDefault="qualified">
    <xsd:import namespace="http://schemas.microsoft.com/office/2006/documentManagement/types"/>
    <xsd:import namespace="http://schemas.microsoft.com/office/infopath/2007/PartnerControls"/>
    <xsd:element name="SharedWithUsers" ma:index="16"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E4F45DA-BE91-4F32-9763-D4A244FB9FC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f2329dc-255c-44c7-bd47-dea4665a9ce1"/>
    <ds:schemaRef ds:uri="f1124bbb-6444-4cea-9238-d989d4f4cbd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7B67269-6EBC-46CD-ADE4-4207F3A6ABB9}">
  <ds:schemaRefs>
    <ds:schemaRef ds:uri="http://schemas.microsoft.com/sharepoint/v3/contenttype/forms"/>
  </ds:schemaRefs>
</ds:datastoreItem>
</file>

<file path=customXml/itemProps3.xml><?xml version="1.0" encoding="utf-8"?>
<ds:datastoreItem xmlns:ds="http://schemas.openxmlformats.org/officeDocument/2006/customXml" ds:itemID="{F42D946D-FEB4-4572-8958-3DCFE2AEAEE7}">
  <ds:schemaRefs>
    <ds:schemaRef ds:uri="1f2329dc-255c-44c7-bd47-dea4665a9ce1"/>
    <ds:schemaRef ds:uri="f1124bbb-6444-4cea-9238-d989d4f4cbdc"/>
    <ds:schemaRef ds:uri="http://purl.org/dc/elements/1.1/"/>
    <ds:schemaRef ds:uri="http://purl.org/dc/terms/"/>
    <ds:schemaRef ds:uri="http://schemas.openxmlformats.org/package/2006/metadata/core-properties"/>
    <ds:schemaRef ds:uri="http://schemas.microsoft.com/office/2006/metadata/properties"/>
    <ds:schemaRef ds:uri="http://schemas.microsoft.com/office/infopath/2007/PartnerControls"/>
    <ds:schemaRef ds:uri="http://schemas.microsoft.com/office/2006/documentManagement/typ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2437</TotalTime>
  <Words>3633</Words>
  <Application>Microsoft Office PowerPoint</Application>
  <PresentationFormat>A4 210 x 297 mm</PresentationFormat>
  <Paragraphs>480</Paragraphs>
  <Slides>26</Slides>
  <Notes>23</Notes>
  <HiddenSlides>2</HiddenSlides>
  <MMClips>0</MMClips>
  <ScaleCrop>false</ScaleCrop>
  <HeadingPairs>
    <vt:vector size="6" baseType="variant">
      <vt:variant>
        <vt:lpstr>使用されているフォント</vt:lpstr>
      </vt:variant>
      <vt:variant>
        <vt:i4>14</vt:i4>
      </vt:variant>
      <vt:variant>
        <vt:lpstr>テーマ</vt:lpstr>
      </vt:variant>
      <vt:variant>
        <vt:i4>1</vt:i4>
      </vt:variant>
      <vt:variant>
        <vt:lpstr>スライド タイトル</vt:lpstr>
      </vt:variant>
      <vt:variant>
        <vt:i4>26</vt:i4>
      </vt:variant>
    </vt:vector>
  </HeadingPairs>
  <TitlesOfParts>
    <vt:vector size="41" baseType="lpstr">
      <vt:lpstr>HGP創英角ｺﾞｼｯｸUB</vt:lpstr>
      <vt:lpstr>HGP創英角ﾎﾟｯﾌﾟ体</vt:lpstr>
      <vt:lpstr>HGSｺﾞｼｯｸE</vt:lpstr>
      <vt:lpstr>HGS創英角ｺﾞｼｯｸUB</vt:lpstr>
      <vt:lpstr>HG丸ｺﾞｼｯｸM-PRO</vt:lpstr>
      <vt:lpstr>Meiryo UI</vt:lpstr>
      <vt:lpstr>ＭＳ Ｐゴシック</vt:lpstr>
      <vt:lpstr>ＭＳ Ｐゴシック 本文</vt:lpstr>
      <vt:lpstr>ＭＳ ゴシック</vt:lpstr>
      <vt:lpstr>メイリオ</vt:lpstr>
      <vt:lpstr>游ゴシック</vt:lpstr>
      <vt:lpstr>Arial</vt:lpstr>
      <vt:lpstr>Calibri</vt:lpstr>
      <vt:lpstr>Calibri Light</vt:lpstr>
      <vt:lpstr>Office テーマ</vt:lpstr>
      <vt:lpstr>PowerPoint プレゼンテーション</vt:lpstr>
      <vt:lpstr>PowerPoint プレゼンテーション</vt:lpstr>
      <vt:lpstr>本日の説明メニュー</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revision>89</cp:revision>
  <cp:lastPrinted>2022-02-02T07:37:21Z</cp:lastPrinted>
  <dcterms:created xsi:type="dcterms:W3CDTF">2016-12-06T00:17:32Z</dcterms:created>
  <dcterms:modified xsi:type="dcterms:W3CDTF">2022-03-30T06:22:04Z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0x01010053FDC13EFBA9B44AB7D538DA2F7F39B8</vt:lpwstr>
  </property>
</Properties>
</file>