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8" r:id="rId4"/>
    <p:sldId id="257" r:id="rId5"/>
  </p:sldIdLst>
  <p:sldSz cx="6858000" cy="9906000" type="A4"/>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00AA"/>
    <a:srgbClr val="FF5050"/>
    <a:srgbClr val="FFE7E7"/>
    <a:srgbClr val="70AD47"/>
    <a:srgbClr val="700000"/>
    <a:srgbClr val="5B9BD5"/>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99" autoAdjust="0"/>
    <p:restoredTop sz="94660"/>
  </p:normalViewPr>
  <p:slideViewPr>
    <p:cSldViewPr snapToGrid="0">
      <p:cViewPr varScale="1">
        <p:scale>
          <a:sx n="88" d="100"/>
          <a:sy n="88" d="100"/>
        </p:scale>
        <p:origin x="289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AC545EEE-E601-4ED3-B6E4-905A7D8ED2E2}" type="datetimeFigureOut">
              <a:rPr kumimoji="1" lang="ja-JP" altLang="en-US" smtClean="0"/>
              <a:t>2020/4/2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16BCF0A-AC2A-4270-A9B9-9B02D5D8B22F}" type="slidenum">
              <a:rPr kumimoji="1" lang="ja-JP" altLang="en-US" smtClean="0"/>
              <a:t>‹#›</a:t>
            </a:fld>
            <a:endParaRPr kumimoji="1" lang="ja-JP" altLang="en-US"/>
          </a:p>
        </p:txBody>
      </p:sp>
    </p:spTree>
    <p:extLst>
      <p:ext uri="{BB962C8B-B14F-4D97-AF65-F5344CB8AC3E}">
        <p14:creationId xmlns:p14="http://schemas.microsoft.com/office/powerpoint/2010/main" val="145380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C545EEE-E601-4ED3-B6E4-905A7D8ED2E2}" type="datetimeFigureOut">
              <a:rPr kumimoji="1" lang="ja-JP" altLang="en-US" smtClean="0"/>
              <a:t>2020/4/2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16BCF0A-AC2A-4270-A9B9-9B02D5D8B22F}" type="slidenum">
              <a:rPr kumimoji="1" lang="ja-JP" altLang="en-US" smtClean="0"/>
              <a:t>‹#›</a:t>
            </a:fld>
            <a:endParaRPr kumimoji="1" lang="ja-JP" altLang="en-US"/>
          </a:p>
        </p:txBody>
      </p:sp>
    </p:spTree>
    <p:extLst>
      <p:ext uri="{BB962C8B-B14F-4D97-AF65-F5344CB8AC3E}">
        <p14:creationId xmlns:p14="http://schemas.microsoft.com/office/powerpoint/2010/main" val="3946670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C545EEE-E601-4ED3-B6E4-905A7D8ED2E2}" type="datetimeFigureOut">
              <a:rPr kumimoji="1" lang="ja-JP" altLang="en-US" smtClean="0"/>
              <a:t>2020/4/2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16BCF0A-AC2A-4270-A9B9-9B02D5D8B22F}" type="slidenum">
              <a:rPr kumimoji="1" lang="ja-JP" altLang="en-US" smtClean="0"/>
              <a:t>‹#›</a:t>
            </a:fld>
            <a:endParaRPr kumimoji="1" lang="ja-JP" altLang="en-US"/>
          </a:p>
        </p:txBody>
      </p:sp>
    </p:spTree>
    <p:extLst>
      <p:ext uri="{BB962C8B-B14F-4D97-AF65-F5344CB8AC3E}">
        <p14:creationId xmlns:p14="http://schemas.microsoft.com/office/powerpoint/2010/main" val="1962224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C545EEE-E601-4ED3-B6E4-905A7D8ED2E2}" type="datetimeFigureOut">
              <a:rPr kumimoji="1" lang="ja-JP" altLang="en-US" smtClean="0"/>
              <a:t>2020/4/2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16BCF0A-AC2A-4270-A9B9-9B02D5D8B22F}" type="slidenum">
              <a:rPr kumimoji="1" lang="ja-JP" altLang="en-US" smtClean="0"/>
              <a:t>‹#›</a:t>
            </a:fld>
            <a:endParaRPr kumimoji="1" lang="ja-JP" altLang="en-US"/>
          </a:p>
        </p:txBody>
      </p:sp>
    </p:spTree>
    <p:extLst>
      <p:ext uri="{BB962C8B-B14F-4D97-AF65-F5344CB8AC3E}">
        <p14:creationId xmlns:p14="http://schemas.microsoft.com/office/powerpoint/2010/main" val="2405493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AC545EEE-E601-4ED3-B6E4-905A7D8ED2E2}" type="datetimeFigureOut">
              <a:rPr kumimoji="1" lang="ja-JP" altLang="en-US" smtClean="0"/>
              <a:t>2020/4/2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16BCF0A-AC2A-4270-A9B9-9B02D5D8B22F}" type="slidenum">
              <a:rPr kumimoji="1" lang="ja-JP" altLang="en-US" smtClean="0"/>
              <a:t>‹#›</a:t>
            </a:fld>
            <a:endParaRPr kumimoji="1" lang="ja-JP" altLang="en-US"/>
          </a:p>
        </p:txBody>
      </p:sp>
    </p:spTree>
    <p:extLst>
      <p:ext uri="{BB962C8B-B14F-4D97-AF65-F5344CB8AC3E}">
        <p14:creationId xmlns:p14="http://schemas.microsoft.com/office/powerpoint/2010/main" val="2495647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AC545EEE-E601-4ED3-B6E4-905A7D8ED2E2}" type="datetimeFigureOut">
              <a:rPr kumimoji="1" lang="ja-JP" altLang="en-US" smtClean="0"/>
              <a:t>2020/4/2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16BCF0A-AC2A-4270-A9B9-9B02D5D8B22F}" type="slidenum">
              <a:rPr kumimoji="1" lang="ja-JP" altLang="en-US" smtClean="0"/>
              <a:t>‹#›</a:t>
            </a:fld>
            <a:endParaRPr kumimoji="1" lang="ja-JP" altLang="en-US"/>
          </a:p>
        </p:txBody>
      </p:sp>
    </p:spTree>
    <p:extLst>
      <p:ext uri="{BB962C8B-B14F-4D97-AF65-F5344CB8AC3E}">
        <p14:creationId xmlns:p14="http://schemas.microsoft.com/office/powerpoint/2010/main" val="382381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C545EEE-E601-4ED3-B6E4-905A7D8ED2E2}" type="datetimeFigureOut">
              <a:rPr kumimoji="1" lang="ja-JP" altLang="en-US" smtClean="0"/>
              <a:t>2020/4/2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16BCF0A-AC2A-4270-A9B9-9B02D5D8B22F}" type="slidenum">
              <a:rPr kumimoji="1" lang="ja-JP" altLang="en-US" smtClean="0"/>
              <a:t>‹#›</a:t>
            </a:fld>
            <a:endParaRPr kumimoji="1" lang="ja-JP" altLang="en-US"/>
          </a:p>
        </p:txBody>
      </p:sp>
    </p:spTree>
    <p:extLst>
      <p:ext uri="{BB962C8B-B14F-4D97-AF65-F5344CB8AC3E}">
        <p14:creationId xmlns:p14="http://schemas.microsoft.com/office/powerpoint/2010/main" val="1344291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AC545EEE-E601-4ED3-B6E4-905A7D8ED2E2}" type="datetimeFigureOut">
              <a:rPr kumimoji="1" lang="ja-JP" altLang="en-US" smtClean="0"/>
              <a:t>2020/4/2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16BCF0A-AC2A-4270-A9B9-9B02D5D8B22F}" type="slidenum">
              <a:rPr kumimoji="1" lang="ja-JP" altLang="en-US" smtClean="0"/>
              <a:t>‹#›</a:t>
            </a:fld>
            <a:endParaRPr kumimoji="1" lang="ja-JP" altLang="en-US"/>
          </a:p>
        </p:txBody>
      </p:sp>
    </p:spTree>
    <p:extLst>
      <p:ext uri="{BB962C8B-B14F-4D97-AF65-F5344CB8AC3E}">
        <p14:creationId xmlns:p14="http://schemas.microsoft.com/office/powerpoint/2010/main" val="350583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545EEE-E601-4ED3-B6E4-905A7D8ED2E2}" type="datetimeFigureOut">
              <a:rPr kumimoji="1" lang="ja-JP" altLang="en-US" smtClean="0"/>
              <a:t>2020/4/2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16BCF0A-AC2A-4270-A9B9-9B02D5D8B22F}" type="slidenum">
              <a:rPr kumimoji="1" lang="ja-JP" altLang="en-US" smtClean="0"/>
              <a:t>‹#›</a:t>
            </a:fld>
            <a:endParaRPr kumimoji="1" lang="ja-JP" altLang="en-US"/>
          </a:p>
        </p:txBody>
      </p:sp>
    </p:spTree>
    <p:extLst>
      <p:ext uri="{BB962C8B-B14F-4D97-AF65-F5344CB8AC3E}">
        <p14:creationId xmlns:p14="http://schemas.microsoft.com/office/powerpoint/2010/main" val="3342789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C545EEE-E601-4ED3-B6E4-905A7D8ED2E2}" type="datetimeFigureOut">
              <a:rPr kumimoji="1" lang="ja-JP" altLang="en-US" smtClean="0"/>
              <a:t>2020/4/2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16BCF0A-AC2A-4270-A9B9-9B02D5D8B22F}" type="slidenum">
              <a:rPr kumimoji="1" lang="ja-JP" altLang="en-US" smtClean="0"/>
              <a:t>‹#›</a:t>
            </a:fld>
            <a:endParaRPr kumimoji="1" lang="ja-JP" altLang="en-US"/>
          </a:p>
        </p:txBody>
      </p:sp>
    </p:spTree>
    <p:extLst>
      <p:ext uri="{BB962C8B-B14F-4D97-AF65-F5344CB8AC3E}">
        <p14:creationId xmlns:p14="http://schemas.microsoft.com/office/powerpoint/2010/main" val="4251669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C545EEE-E601-4ED3-B6E4-905A7D8ED2E2}" type="datetimeFigureOut">
              <a:rPr kumimoji="1" lang="ja-JP" altLang="en-US" smtClean="0"/>
              <a:t>2020/4/2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16BCF0A-AC2A-4270-A9B9-9B02D5D8B22F}" type="slidenum">
              <a:rPr kumimoji="1" lang="ja-JP" altLang="en-US" smtClean="0"/>
              <a:t>‹#›</a:t>
            </a:fld>
            <a:endParaRPr kumimoji="1" lang="ja-JP" altLang="en-US"/>
          </a:p>
        </p:txBody>
      </p:sp>
    </p:spTree>
    <p:extLst>
      <p:ext uri="{BB962C8B-B14F-4D97-AF65-F5344CB8AC3E}">
        <p14:creationId xmlns:p14="http://schemas.microsoft.com/office/powerpoint/2010/main" val="1708411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AC545EEE-E601-4ED3-B6E4-905A7D8ED2E2}" type="datetimeFigureOut">
              <a:rPr kumimoji="1" lang="ja-JP" altLang="en-US" smtClean="0"/>
              <a:t>2020/4/2</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16BCF0A-AC2A-4270-A9B9-9B02D5D8B22F}" type="slidenum">
              <a:rPr kumimoji="1" lang="ja-JP" altLang="en-US" smtClean="0"/>
              <a:t>‹#›</a:t>
            </a:fld>
            <a:endParaRPr kumimoji="1" lang="ja-JP" altLang="en-US"/>
          </a:p>
        </p:txBody>
      </p:sp>
    </p:spTree>
    <p:extLst>
      <p:ext uri="{BB962C8B-B14F-4D97-AF65-F5344CB8AC3E}">
        <p14:creationId xmlns:p14="http://schemas.microsoft.com/office/powerpoint/2010/main" val="5570602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 Id="rId9" Type="http://schemas.openxmlformats.org/officeDocument/2006/relationships/image" Target="../media/image8.emf"/></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7.emf"/><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角丸四角形 32"/>
          <p:cNvSpPr/>
          <p:nvPr/>
        </p:nvSpPr>
        <p:spPr>
          <a:xfrm>
            <a:off x="85308" y="1672338"/>
            <a:ext cx="6656972" cy="8001000"/>
          </a:xfrm>
          <a:prstGeom prst="roundRect">
            <a:avLst>
              <a:gd name="adj" fmla="val 2046"/>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34" name="テキスト ボックス 33">
            <a:extLst>
              <a:ext uri="{FF2B5EF4-FFF2-40B4-BE49-F238E27FC236}">
                <a16:creationId xmlns:a16="http://schemas.microsoft.com/office/drawing/2014/main" id="{A9C61116-3082-5A41-B894-B9AAC4177565}"/>
              </a:ext>
            </a:extLst>
          </p:cNvPr>
          <p:cNvSpPr txBox="1"/>
          <p:nvPr/>
        </p:nvSpPr>
        <p:spPr>
          <a:xfrm>
            <a:off x="227036" y="1781400"/>
            <a:ext cx="6630964" cy="338554"/>
          </a:xfrm>
          <a:prstGeom prst="rect">
            <a:avLst/>
          </a:prstGeom>
          <a:noFill/>
        </p:spPr>
        <p:txBody>
          <a:bodyPr wrap="square" rtlCol="0">
            <a:spAutoFit/>
          </a:bodyPr>
          <a:lstStyle/>
          <a:p>
            <a:pPr marL="10753" indent="-10753">
              <a:spcAft>
                <a:spcPts val="254"/>
              </a:spcAft>
            </a:pPr>
            <a:r>
              <a:rPr lang="ja-JP" altLang="en-US" sz="1600" b="1" dirty="0" smtClean="0">
                <a:latin typeface="HG丸ｺﾞｼｯｸM-PRO" panose="020F0600000000000000" pitchFamily="50" charset="-128"/>
                <a:ea typeface="HG丸ｺﾞｼｯｸM-PRO" panose="020F0600000000000000" pitchFamily="50" charset="-128"/>
              </a:rPr>
              <a:t>●</a:t>
            </a:r>
            <a:r>
              <a:rPr lang="ja-JP" altLang="en-US" sz="1600" b="1" dirty="0">
                <a:latin typeface="HG丸ｺﾞｼｯｸM-PRO" panose="020F0600000000000000" pitchFamily="50" charset="-128"/>
                <a:ea typeface="HG丸ｺﾞｼｯｸM-PRO" panose="020F0600000000000000" pitchFamily="50" charset="-128"/>
              </a:rPr>
              <a:t>あなたがとるべき避難行動は</a:t>
            </a:r>
            <a:r>
              <a:rPr lang="ja-JP" altLang="en-US" sz="1600" b="1" dirty="0" smtClean="0">
                <a:latin typeface="HG丸ｺﾞｼｯｸM-PRO" panose="020F0600000000000000" pitchFamily="50" charset="-128"/>
                <a:ea typeface="HG丸ｺﾞｼｯｸM-PRO" panose="020F0600000000000000" pitchFamily="50" charset="-128"/>
              </a:rPr>
              <a:t>？ </a:t>
            </a:r>
            <a:r>
              <a:rPr lang="en-US" altLang="ja-JP" sz="1600" b="1" spc="-100" dirty="0" smtClean="0">
                <a:solidFill>
                  <a:schemeClr val="accent2"/>
                </a:solidFill>
                <a:latin typeface="HG丸ｺﾞｼｯｸM-PRO" panose="020F0600000000000000" pitchFamily="50" charset="-128"/>
                <a:ea typeface="HG丸ｺﾞｼｯｸM-PRO" panose="020F0600000000000000" pitchFamily="50" charset="-128"/>
              </a:rPr>
              <a:t>&lt;</a:t>
            </a:r>
            <a:r>
              <a:rPr lang="ja-JP" altLang="en-US" sz="1600" b="1" u="sng" spc="-100" dirty="0" smtClean="0">
                <a:solidFill>
                  <a:schemeClr val="accent2"/>
                </a:solidFill>
                <a:latin typeface="HG丸ｺﾞｼｯｸM-PRO" panose="020F0600000000000000" pitchFamily="50" charset="-128"/>
                <a:ea typeface="HG丸ｺﾞｼｯｸM-PRO" panose="020F0600000000000000" pitchFamily="50" charset="-128"/>
              </a:rPr>
              <a:t>必ず取組みましょう</a:t>
            </a:r>
            <a:r>
              <a:rPr lang="en-US" altLang="ja-JP" sz="1600" b="1" spc="-100" dirty="0" smtClean="0">
                <a:solidFill>
                  <a:schemeClr val="accent2"/>
                </a:solidFill>
                <a:latin typeface="HG丸ｺﾞｼｯｸM-PRO" panose="020F0600000000000000" pitchFamily="50" charset="-128"/>
                <a:ea typeface="HG丸ｺﾞｼｯｸM-PRO" panose="020F0600000000000000" pitchFamily="50" charset="-128"/>
              </a:rPr>
              <a:t>&gt;</a:t>
            </a:r>
            <a:r>
              <a:rPr lang="en-US" altLang="ja-JP" sz="1600" b="1" dirty="0" smtClean="0">
                <a:solidFill>
                  <a:schemeClr val="accent2"/>
                </a:solidFill>
                <a:latin typeface="HG丸ｺﾞｼｯｸM-PRO" panose="020F0600000000000000" pitchFamily="50" charset="-128"/>
                <a:ea typeface="HG丸ｺﾞｼｯｸM-PRO" panose="020F0600000000000000" pitchFamily="50" charset="-128"/>
              </a:rPr>
              <a:t> </a:t>
            </a:r>
            <a:endParaRPr lang="ja-JP" altLang="en-US" sz="1600" b="1" dirty="0">
              <a:solidFill>
                <a:schemeClr val="accent2"/>
              </a:solidFill>
              <a:latin typeface="HG丸ｺﾞｼｯｸM-PRO" panose="020F0600000000000000" pitchFamily="50" charset="-128"/>
              <a:ea typeface="HG丸ｺﾞｼｯｸM-PRO" panose="020F0600000000000000" pitchFamily="50" charset="-128"/>
            </a:endParaRPr>
          </a:p>
        </p:txBody>
      </p:sp>
      <p:sp>
        <p:nvSpPr>
          <p:cNvPr id="36" name="角丸四角形 35"/>
          <p:cNvSpPr/>
          <p:nvPr/>
        </p:nvSpPr>
        <p:spPr>
          <a:xfrm>
            <a:off x="198858" y="2196011"/>
            <a:ext cx="2916000" cy="540000"/>
          </a:xfrm>
          <a:prstGeom prst="roundRect">
            <a:avLst/>
          </a:prstGeom>
          <a:solidFill>
            <a:sysClr val="window" lastClr="FFFFFF"/>
          </a:solidFill>
          <a:ln w="12700" cap="flat" cmpd="sng" algn="ctr">
            <a:solidFill>
              <a:srgbClr val="4472C4"/>
            </a:solidFill>
            <a:prstDash val="solid"/>
            <a:miter lim="800000"/>
          </a:ln>
          <a:effectLst/>
        </p:spPr>
        <p:txBody>
          <a:bodyPr lIns="180000" rtlCol="0" anchor="ctr"/>
          <a:lstStyle/>
          <a:p>
            <a:pPr defTabSz="914445">
              <a:defRPr/>
            </a:pPr>
            <a:r>
              <a:rPr lang="ja-JP" altLang="en-US" sz="1200" kern="0" dirty="0" smtClean="0">
                <a:solidFill>
                  <a:prstClr val="black"/>
                </a:solidFill>
                <a:latin typeface="HG丸ｺﾞｼｯｸM-PRO" panose="020F0600000000000000" pitchFamily="50" charset="-128"/>
                <a:ea typeface="HG丸ｺﾞｼｯｸM-PRO" panose="020F0600000000000000" pitchFamily="50" charset="-128"/>
              </a:rPr>
              <a:t>ハザードマップ</a:t>
            </a:r>
            <a:r>
              <a:rPr lang="en-US" altLang="ja-JP" sz="1200" kern="0" baseline="30000"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200" kern="0" dirty="0" smtClean="0">
                <a:solidFill>
                  <a:prstClr val="black"/>
                </a:solidFill>
                <a:latin typeface="HG丸ｺﾞｼｯｸM-PRO" panose="020F0600000000000000" pitchFamily="50" charset="-128"/>
                <a:ea typeface="HG丸ｺﾞｼｯｸM-PRO" panose="020F0600000000000000" pitchFamily="50" charset="-128"/>
              </a:rPr>
              <a:t>で</a:t>
            </a:r>
            <a:r>
              <a:rPr lang="ja-JP" altLang="en-US" sz="1200" kern="0" dirty="0">
                <a:solidFill>
                  <a:prstClr val="black"/>
                </a:solidFill>
                <a:latin typeface="HG丸ｺﾞｼｯｸM-PRO" panose="020F0600000000000000" pitchFamily="50" charset="-128"/>
                <a:ea typeface="HG丸ｺﾞｼｯｸM-PRO" panose="020F0600000000000000" pitchFamily="50" charset="-128"/>
              </a:rPr>
              <a:t>自分の家がどこ</a:t>
            </a:r>
            <a:r>
              <a:rPr lang="ja-JP" altLang="en-US" sz="1200" kern="0" dirty="0" smtClean="0">
                <a:solidFill>
                  <a:prstClr val="black"/>
                </a:solidFill>
                <a:latin typeface="HG丸ｺﾞｼｯｸM-PRO" panose="020F0600000000000000" pitchFamily="50" charset="-128"/>
                <a:ea typeface="HG丸ｺﾞｼｯｸM-PRO" panose="020F0600000000000000" pitchFamily="50" charset="-128"/>
              </a:rPr>
              <a:t>に　あるか</a:t>
            </a:r>
            <a:r>
              <a:rPr lang="ja-JP" altLang="en-US" sz="1200" kern="0" dirty="0">
                <a:solidFill>
                  <a:prstClr val="black"/>
                </a:solidFill>
                <a:latin typeface="HG丸ｺﾞｼｯｸM-PRO" panose="020F0600000000000000" pitchFamily="50" charset="-128"/>
                <a:ea typeface="HG丸ｺﾞｼｯｸM-PRO" panose="020F0600000000000000" pitchFamily="50" charset="-128"/>
              </a:rPr>
              <a:t>確認</a:t>
            </a:r>
            <a:r>
              <a:rPr lang="ja-JP" altLang="en-US" sz="1200" kern="0" dirty="0" smtClean="0">
                <a:solidFill>
                  <a:prstClr val="black"/>
                </a:solidFill>
                <a:latin typeface="HG丸ｺﾞｼｯｸM-PRO" panose="020F0600000000000000" pitchFamily="50" charset="-128"/>
                <a:ea typeface="HG丸ｺﾞｼｯｸM-PRO" panose="020F0600000000000000" pitchFamily="50" charset="-128"/>
              </a:rPr>
              <a:t>し、印をつけてみましょう。</a:t>
            </a:r>
            <a:endParaRPr lang="ja-JP" altLang="en-US" sz="1200" kern="0" dirty="0">
              <a:solidFill>
                <a:prstClr val="black"/>
              </a:solidFill>
              <a:latin typeface="HG丸ｺﾞｼｯｸM-PRO" panose="020F0600000000000000" pitchFamily="50" charset="-128"/>
              <a:ea typeface="HG丸ｺﾞｼｯｸM-PRO" panose="020F0600000000000000" pitchFamily="50" charset="-128"/>
            </a:endParaRPr>
          </a:p>
        </p:txBody>
      </p:sp>
      <p:sp>
        <p:nvSpPr>
          <p:cNvPr id="37" name="角丸四角形 36"/>
          <p:cNvSpPr/>
          <p:nvPr/>
        </p:nvSpPr>
        <p:spPr>
          <a:xfrm>
            <a:off x="202874" y="3092333"/>
            <a:ext cx="2916000" cy="360000"/>
          </a:xfrm>
          <a:prstGeom prst="roundRect">
            <a:avLst/>
          </a:prstGeom>
          <a:solidFill>
            <a:schemeClr val="bg1"/>
          </a:solidFill>
          <a:ln w="12700" cap="flat" cmpd="sng" algn="ctr">
            <a:solidFill>
              <a:srgbClr val="4472C4"/>
            </a:solidFill>
            <a:prstDash val="solid"/>
            <a:miter lim="800000"/>
          </a:ln>
          <a:effectLst/>
        </p:spPr>
        <p:txBody>
          <a:bodyPr lIns="36000" rIns="36000" rtlCol="0" anchor="ctr"/>
          <a:lstStyle/>
          <a:p>
            <a:pPr algn="ctr" defTabSz="914445">
              <a:defRPr/>
            </a:pPr>
            <a:r>
              <a:rPr lang="ja-JP" altLang="en-US" sz="1200" kern="0" dirty="0">
                <a:latin typeface="HG丸ｺﾞｼｯｸM-PRO" panose="020F0600000000000000" pitchFamily="50" charset="-128"/>
                <a:ea typeface="HG丸ｺﾞｼｯｸM-PRO" panose="020F0600000000000000" pitchFamily="50" charset="-128"/>
              </a:rPr>
              <a:t>家がある場所に色が塗られていますか？</a:t>
            </a:r>
          </a:p>
        </p:txBody>
      </p:sp>
      <p:sp>
        <p:nvSpPr>
          <p:cNvPr id="38" name="角丸四角形 37"/>
          <p:cNvSpPr/>
          <p:nvPr/>
        </p:nvSpPr>
        <p:spPr>
          <a:xfrm>
            <a:off x="3717325" y="2983084"/>
            <a:ext cx="2952396" cy="881670"/>
          </a:xfrm>
          <a:prstGeom prst="roundRect">
            <a:avLst/>
          </a:prstGeom>
          <a:solidFill>
            <a:sysClr val="window" lastClr="FFFFFF"/>
          </a:solidFill>
          <a:ln w="12700" cap="flat" cmpd="sng" algn="ctr">
            <a:solidFill>
              <a:srgbClr val="70AD47"/>
            </a:solidFill>
            <a:prstDash val="solid"/>
            <a:miter lim="800000"/>
          </a:ln>
          <a:effectLst/>
        </p:spPr>
        <p:txBody>
          <a:bodyPr lIns="36000" rIns="36000" rtlCol="0" anchor="ctr"/>
          <a:lstStyle/>
          <a:p>
            <a:r>
              <a:rPr kumimoji="1" lang="ja-JP" altLang="en-US" sz="1200" dirty="0">
                <a:latin typeface="HG丸ｺﾞｼｯｸM-PRO" panose="020F0600000000000000" pitchFamily="50" charset="-128"/>
                <a:ea typeface="HG丸ｺﾞｼｯｸM-PRO" panose="020F0600000000000000" pitchFamily="50" charset="-128"/>
              </a:rPr>
              <a:t>色が塗られていなくて</a:t>
            </a:r>
            <a:r>
              <a:rPr kumimoji="1" lang="ja-JP" altLang="en-US" sz="1200" dirty="0" smtClean="0">
                <a:latin typeface="HG丸ｺﾞｼｯｸM-PRO" panose="020F0600000000000000" pitchFamily="50" charset="-128"/>
                <a:ea typeface="HG丸ｺﾞｼｯｸM-PRO" panose="020F0600000000000000" pitchFamily="50" charset="-128"/>
              </a:rPr>
              <a:t>も、周り</a:t>
            </a:r>
            <a:r>
              <a:rPr kumimoji="1" lang="ja-JP" altLang="en-US" sz="1200" dirty="0">
                <a:latin typeface="HG丸ｺﾞｼｯｸM-PRO" panose="020F0600000000000000" pitchFamily="50" charset="-128"/>
                <a:ea typeface="HG丸ｺﾞｼｯｸM-PRO" panose="020F0600000000000000" pitchFamily="50" charset="-128"/>
              </a:rPr>
              <a:t>と比べて低い土地や崖のそばなどにお住まいの方は</a:t>
            </a:r>
            <a:r>
              <a:rPr kumimoji="1" lang="ja-JP" altLang="en-US" sz="1200" dirty="0" smtClean="0">
                <a:latin typeface="HG丸ｺﾞｼｯｸM-PRO" panose="020F0600000000000000" pitchFamily="50" charset="-128"/>
                <a:ea typeface="HG丸ｺﾞｼｯｸM-PRO" panose="020F0600000000000000" pitchFamily="50" charset="-128"/>
              </a:rPr>
              <a:t>、市区町村からの避難情報を</a:t>
            </a:r>
            <a:r>
              <a:rPr kumimoji="1" lang="ja-JP" altLang="en-US" sz="1200" dirty="0">
                <a:latin typeface="HG丸ｺﾞｼｯｸM-PRO" panose="020F0600000000000000" pitchFamily="50" charset="-128"/>
                <a:ea typeface="HG丸ｺﾞｼｯｸM-PRO" panose="020F0600000000000000" pitchFamily="50" charset="-128"/>
              </a:rPr>
              <a:t>参考</a:t>
            </a:r>
            <a:r>
              <a:rPr kumimoji="1" lang="ja-JP" altLang="en-US" sz="1200" dirty="0" smtClean="0">
                <a:latin typeface="HG丸ｺﾞｼｯｸM-PRO" panose="020F0600000000000000" pitchFamily="50" charset="-128"/>
                <a:ea typeface="HG丸ｺﾞｼｯｸM-PRO" panose="020F0600000000000000" pitchFamily="50" charset="-128"/>
              </a:rPr>
              <a:t>に　必要に応じて避難してください</a:t>
            </a:r>
            <a:endParaRPr kumimoji="1" lang="en-US" altLang="ja-JP" sz="1200" dirty="0">
              <a:latin typeface="HG丸ｺﾞｼｯｸM-PRO" panose="020F0600000000000000" pitchFamily="50" charset="-128"/>
              <a:ea typeface="HG丸ｺﾞｼｯｸM-PRO" panose="020F0600000000000000" pitchFamily="50" charset="-128"/>
            </a:endParaRPr>
          </a:p>
        </p:txBody>
      </p:sp>
      <p:sp>
        <p:nvSpPr>
          <p:cNvPr id="39" name="角丸四角形 38"/>
          <p:cNvSpPr/>
          <p:nvPr/>
        </p:nvSpPr>
        <p:spPr>
          <a:xfrm>
            <a:off x="206922" y="4827375"/>
            <a:ext cx="2916000" cy="540000"/>
          </a:xfrm>
          <a:prstGeom prst="roundRect">
            <a:avLst/>
          </a:prstGeom>
          <a:solidFill>
            <a:schemeClr val="accent4">
              <a:lumMod val="20000"/>
              <a:lumOff val="80000"/>
            </a:schemeClr>
          </a:solidFill>
          <a:ln w="28575" cap="flat" cmpd="sng" algn="ctr">
            <a:solidFill>
              <a:schemeClr val="accent2"/>
            </a:solidFill>
            <a:prstDash val="solid"/>
            <a:miter lim="800000"/>
          </a:ln>
          <a:effectLst/>
        </p:spPr>
        <p:txBody>
          <a:bodyPr lIns="180000" rtlCol="0" anchor="ctr"/>
          <a:lstStyle/>
          <a:p>
            <a:pPr defTabSz="914445">
              <a:defRPr/>
            </a:pPr>
            <a:r>
              <a:rPr lang="ja-JP" altLang="en-US" sz="1200" kern="0" dirty="0" smtClean="0">
                <a:solidFill>
                  <a:prstClr val="black"/>
                </a:solidFill>
                <a:latin typeface="HG丸ｺﾞｼｯｸM-PRO" panose="020F0600000000000000" pitchFamily="50" charset="-128"/>
                <a:ea typeface="HG丸ｺﾞｼｯｸM-PRO" panose="020F0600000000000000" pitchFamily="50" charset="-128"/>
              </a:rPr>
              <a:t>災害の危険があるので、</a:t>
            </a:r>
            <a:r>
              <a:rPr lang="ja-JP" altLang="en-US" sz="1200" u="sng" kern="0" dirty="0" smtClean="0">
                <a:solidFill>
                  <a:prstClr val="black"/>
                </a:solidFill>
                <a:latin typeface="HG丸ｺﾞｼｯｸM-PRO" panose="020F0600000000000000" pitchFamily="50" charset="-128"/>
                <a:ea typeface="HG丸ｺﾞｼｯｸM-PRO" panose="020F0600000000000000" pitchFamily="50" charset="-128"/>
              </a:rPr>
              <a:t>原則として</a:t>
            </a:r>
            <a:r>
              <a:rPr lang="en-US" altLang="ja-JP" sz="1200" u="sng" kern="0" baseline="30000"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200" kern="0" dirty="0" err="1" smtClean="0">
                <a:solidFill>
                  <a:prstClr val="black"/>
                </a:solidFill>
                <a:latin typeface="HG丸ｺﾞｼｯｸM-PRO" panose="020F0600000000000000" pitchFamily="50" charset="-128"/>
                <a:ea typeface="HG丸ｺﾞｼｯｸM-PRO" panose="020F0600000000000000" pitchFamily="50" charset="-128"/>
              </a:rPr>
              <a:t>、</a:t>
            </a:r>
            <a:r>
              <a:rPr lang="ja-JP" altLang="en-US" sz="1200" kern="0" dirty="0" smtClean="0">
                <a:solidFill>
                  <a:prstClr val="black"/>
                </a:solidFill>
                <a:latin typeface="HG丸ｺﾞｼｯｸM-PRO" panose="020F0600000000000000" pitchFamily="50" charset="-128"/>
                <a:ea typeface="HG丸ｺﾞｼｯｸM-PRO" panose="020F0600000000000000" pitchFamily="50" charset="-128"/>
              </a:rPr>
              <a:t>自宅</a:t>
            </a:r>
            <a:r>
              <a:rPr lang="ja-JP" altLang="en-US" sz="1200" kern="0" dirty="0">
                <a:solidFill>
                  <a:prstClr val="black"/>
                </a:solidFill>
                <a:latin typeface="HG丸ｺﾞｼｯｸM-PRO" panose="020F0600000000000000" pitchFamily="50" charset="-128"/>
                <a:ea typeface="HG丸ｺﾞｼｯｸM-PRO" panose="020F0600000000000000" pitchFamily="50" charset="-128"/>
              </a:rPr>
              <a:t>の外</a:t>
            </a:r>
            <a:r>
              <a:rPr lang="ja-JP" altLang="en-US" sz="1200" kern="0" dirty="0" smtClean="0">
                <a:solidFill>
                  <a:prstClr val="black"/>
                </a:solidFill>
                <a:latin typeface="HG丸ｺﾞｼｯｸM-PRO" panose="020F0600000000000000" pitchFamily="50" charset="-128"/>
                <a:ea typeface="HG丸ｺﾞｼｯｸM-PRO" panose="020F0600000000000000" pitchFamily="50" charset="-128"/>
              </a:rPr>
              <a:t>に避難が必要です。</a:t>
            </a:r>
            <a:endParaRPr lang="ja-JP" altLang="en-US" sz="1200" kern="0" dirty="0">
              <a:solidFill>
                <a:prstClr val="black"/>
              </a:solidFill>
              <a:latin typeface="HG丸ｺﾞｼｯｸM-PRO" panose="020F0600000000000000" pitchFamily="50" charset="-128"/>
              <a:ea typeface="HG丸ｺﾞｼｯｸM-PRO" panose="020F0600000000000000" pitchFamily="50" charset="-128"/>
            </a:endParaRPr>
          </a:p>
        </p:txBody>
      </p:sp>
      <p:sp>
        <p:nvSpPr>
          <p:cNvPr id="40" name="下矢印 39"/>
          <p:cNvSpPr/>
          <p:nvPr/>
        </p:nvSpPr>
        <p:spPr>
          <a:xfrm>
            <a:off x="1512167" y="2786382"/>
            <a:ext cx="270000" cy="270000"/>
          </a:xfrm>
          <a:prstGeom prst="downArrow">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45">
              <a:defRPr/>
            </a:pPr>
            <a:endParaRPr lang="ja-JP" altLang="en-US" kern="0">
              <a:solidFill>
                <a:prstClr val="white"/>
              </a:solidFill>
              <a:latin typeface="HG丸ｺﾞｼｯｸM-PRO" panose="020F0600000000000000" pitchFamily="50" charset="-128"/>
              <a:ea typeface="HG丸ｺﾞｼｯｸM-PRO" panose="020F0600000000000000" pitchFamily="50" charset="-128"/>
            </a:endParaRPr>
          </a:p>
        </p:txBody>
      </p:sp>
      <p:sp>
        <p:nvSpPr>
          <p:cNvPr id="41" name="テキスト ボックス 40"/>
          <p:cNvSpPr txBox="1"/>
          <p:nvPr/>
        </p:nvSpPr>
        <p:spPr>
          <a:xfrm>
            <a:off x="2976773" y="2856999"/>
            <a:ext cx="874465" cy="276999"/>
          </a:xfrm>
          <a:prstGeom prst="rect">
            <a:avLst/>
          </a:prstGeom>
          <a:noFill/>
        </p:spPr>
        <p:txBody>
          <a:bodyPr wrap="square" rtlCol="0">
            <a:spAutoFit/>
          </a:bodyPr>
          <a:lstStyle/>
          <a:p>
            <a:pPr algn="ctr" defTabSz="914445"/>
            <a:r>
              <a:rPr kumimoji="1" lang="ja-JP" altLang="en-US" sz="1200" dirty="0" smtClean="0">
                <a:solidFill>
                  <a:prstClr val="black"/>
                </a:solidFill>
                <a:latin typeface="HG丸ｺﾞｼｯｸM-PRO" panose="020F0600000000000000" pitchFamily="50" charset="-128"/>
                <a:ea typeface="HG丸ｺﾞｼｯｸM-PRO" panose="020F0600000000000000" pitchFamily="50" charset="-128"/>
              </a:rPr>
              <a:t>いいえ</a:t>
            </a:r>
            <a:endParaRPr kumimoji="1"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42" name="角丸四角形 41"/>
          <p:cNvSpPr/>
          <p:nvPr/>
        </p:nvSpPr>
        <p:spPr>
          <a:xfrm>
            <a:off x="222574" y="6814640"/>
            <a:ext cx="2916000" cy="540000"/>
          </a:xfrm>
          <a:prstGeom prst="roundRect">
            <a:avLst/>
          </a:prstGeom>
          <a:solidFill>
            <a:schemeClr val="bg1"/>
          </a:solidFill>
          <a:ln w="12700" cap="flat" cmpd="sng" algn="ctr">
            <a:solidFill>
              <a:srgbClr val="4472C4"/>
            </a:solidFill>
            <a:prstDash val="solid"/>
            <a:miter lim="800000"/>
          </a:ln>
          <a:effectLst/>
        </p:spPr>
        <p:txBody>
          <a:bodyPr lIns="180000" rIns="72000" rtlCol="0" anchor="ctr"/>
          <a:lstStyle/>
          <a:p>
            <a:pPr defTabSz="914445">
              <a:defRPr/>
            </a:pPr>
            <a:r>
              <a:rPr lang="ja-JP" altLang="en-US" sz="1200" kern="0" dirty="0">
                <a:solidFill>
                  <a:prstClr val="black"/>
                </a:solidFill>
                <a:latin typeface="HG丸ｺﾞｼｯｸM-PRO" panose="020F0600000000000000" pitchFamily="50" charset="-128"/>
                <a:ea typeface="HG丸ｺﾞｼｯｸM-PRO" panose="020F0600000000000000" pitchFamily="50" charset="-128"/>
              </a:rPr>
              <a:t> </a:t>
            </a:r>
            <a:r>
              <a:rPr lang="ja-JP" altLang="en-US" sz="1200" kern="0" dirty="0" smtClean="0">
                <a:solidFill>
                  <a:prstClr val="black"/>
                </a:solidFill>
                <a:latin typeface="HG丸ｺﾞｼｯｸM-PRO" panose="020F0600000000000000" pitchFamily="50" charset="-128"/>
                <a:ea typeface="HG丸ｺﾞｼｯｸM-PRO" panose="020F0600000000000000" pitchFamily="50" charset="-128"/>
              </a:rPr>
              <a:t>ご自身または一緒に避難する方は</a:t>
            </a:r>
            <a:endParaRPr lang="en-US" altLang="ja-JP" sz="1200" kern="0" dirty="0" smtClean="0">
              <a:solidFill>
                <a:prstClr val="black"/>
              </a:solidFill>
              <a:latin typeface="HG丸ｺﾞｼｯｸM-PRO" panose="020F0600000000000000" pitchFamily="50" charset="-128"/>
              <a:ea typeface="HG丸ｺﾞｼｯｸM-PRO" panose="020F0600000000000000" pitchFamily="50" charset="-128"/>
            </a:endParaRPr>
          </a:p>
          <a:p>
            <a:pPr defTabSz="914445">
              <a:defRPr/>
            </a:pPr>
            <a:r>
              <a:rPr lang="ja-JP" altLang="en-US" sz="1200" kern="0" dirty="0" smtClean="0">
                <a:solidFill>
                  <a:prstClr val="black"/>
                </a:solidFill>
                <a:latin typeface="HG丸ｺﾞｼｯｸM-PRO" panose="020F0600000000000000" pitchFamily="50" charset="-128"/>
                <a:ea typeface="HG丸ｺﾞｼｯｸM-PRO" panose="020F0600000000000000" pitchFamily="50" charset="-128"/>
              </a:rPr>
              <a:t>  避難に時間がかかりますか？</a:t>
            </a:r>
            <a:endParaRPr lang="ja-JP" altLang="en-US" sz="1200" kern="0" dirty="0">
              <a:solidFill>
                <a:prstClr val="black"/>
              </a:solidFill>
              <a:latin typeface="HG丸ｺﾞｼｯｸM-PRO" panose="020F0600000000000000" pitchFamily="50" charset="-128"/>
              <a:ea typeface="HG丸ｺﾞｼｯｸM-PRO" panose="020F0600000000000000" pitchFamily="50" charset="-128"/>
            </a:endParaRPr>
          </a:p>
        </p:txBody>
      </p:sp>
      <p:sp>
        <p:nvSpPr>
          <p:cNvPr id="44" name="角丸四角形 43"/>
          <p:cNvSpPr/>
          <p:nvPr/>
        </p:nvSpPr>
        <p:spPr>
          <a:xfrm>
            <a:off x="5101991" y="8585194"/>
            <a:ext cx="1577233" cy="980033"/>
          </a:xfrm>
          <a:prstGeom prst="roundRect">
            <a:avLst/>
          </a:prstGeom>
          <a:solidFill>
            <a:sysClr val="window" lastClr="FFFFFF"/>
          </a:solidFill>
          <a:ln w="12700" cap="flat" cmpd="sng" algn="ctr">
            <a:solidFill>
              <a:srgbClr val="4472C4"/>
            </a:solidFill>
            <a:prstDash val="solid"/>
            <a:miter lim="800000"/>
          </a:ln>
          <a:effectLst/>
        </p:spPr>
        <p:txBody>
          <a:bodyPr lIns="72000" rIns="36000" rtlCol="0" anchor="ctr"/>
          <a:lstStyle/>
          <a:p>
            <a:pPr defTabSz="914445">
              <a:defRPr/>
            </a:pPr>
            <a:r>
              <a:rPr lang="ja-JP" altLang="en-US" sz="1200" kern="0" dirty="0" smtClean="0">
                <a:solidFill>
                  <a:prstClr val="black"/>
                </a:solidFill>
                <a:latin typeface="HG丸ｺﾞｼｯｸM-PRO" panose="020F0600000000000000" pitchFamily="50" charset="-128"/>
                <a:ea typeface="HG丸ｺﾞｼｯｸM-PRO" panose="020F0600000000000000" pitchFamily="50" charset="-128"/>
              </a:rPr>
              <a:t>警戒レベル</a:t>
            </a:r>
            <a:r>
              <a:rPr lang="ja-JP" altLang="en-US" sz="1200" b="1" kern="0" dirty="0" smtClean="0">
                <a:solidFill>
                  <a:srgbClr val="AA00AA"/>
                </a:solidFill>
                <a:latin typeface="HG丸ｺﾞｼｯｸM-PRO" panose="020F0600000000000000" pitchFamily="50" charset="-128"/>
                <a:ea typeface="HG丸ｺﾞｼｯｸM-PRO" panose="020F0600000000000000" pitchFamily="50" charset="-128"/>
              </a:rPr>
              <a:t>４</a:t>
            </a:r>
            <a:r>
              <a:rPr lang="ja-JP" altLang="en-US" sz="1200" kern="0" dirty="0" smtClean="0">
                <a:solidFill>
                  <a:prstClr val="black"/>
                </a:solidFill>
                <a:latin typeface="HG丸ｺﾞｼｯｸM-PRO" panose="020F0600000000000000" pitchFamily="50" charset="-128"/>
                <a:ea typeface="HG丸ｺﾞｼｯｸM-PRO" panose="020F0600000000000000" pitchFamily="50" charset="-128"/>
              </a:rPr>
              <a:t>が</a:t>
            </a:r>
            <a:r>
              <a:rPr lang="ja-JP" altLang="en-US" sz="1200" kern="0" dirty="0">
                <a:solidFill>
                  <a:prstClr val="black"/>
                </a:solidFill>
                <a:latin typeface="HG丸ｺﾞｼｯｸM-PRO" panose="020F0600000000000000" pitchFamily="50" charset="-128"/>
                <a:ea typeface="HG丸ｺﾞｼｯｸM-PRO" panose="020F0600000000000000" pitchFamily="50" charset="-128"/>
              </a:rPr>
              <a:t>出たら、市区町村が指定して</a:t>
            </a:r>
            <a:r>
              <a:rPr lang="ja-JP" altLang="en-US" sz="1200" kern="0" dirty="0" smtClean="0">
                <a:solidFill>
                  <a:prstClr val="black"/>
                </a:solidFill>
                <a:latin typeface="HG丸ｺﾞｼｯｸM-PRO" panose="020F0600000000000000" pitchFamily="50" charset="-128"/>
                <a:ea typeface="HG丸ｺﾞｼｯｸM-PRO" panose="020F0600000000000000" pitchFamily="50" charset="-128"/>
              </a:rPr>
              <a:t>いる</a:t>
            </a:r>
            <a:r>
              <a:rPr lang="ja-JP" altLang="en-US" sz="1200" b="1" u="sng" kern="0" dirty="0" smtClean="0">
                <a:solidFill>
                  <a:srgbClr val="AA00AA"/>
                </a:solidFill>
                <a:latin typeface="HG丸ｺﾞｼｯｸM-PRO" panose="020F0600000000000000" pitchFamily="50" charset="-128"/>
                <a:ea typeface="HG丸ｺﾞｼｯｸM-PRO" panose="020F0600000000000000" pitchFamily="50" charset="-128"/>
              </a:rPr>
              <a:t>指定緊急避難</a:t>
            </a:r>
            <a:r>
              <a:rPr lang="ja-JP" altLang="en-US" sz="1200" b="1" u="sng" kern="0" dirty="0">
                <a:solidFill>
                  <a:srgbClr val="AA00AA"/>
                </a:solidFill>
                <a:latin typeface="HG丸ｺﾞｼｯｸM-PRO" panose="020F0600000000000000" pitchFamily="50" charset="-128"/>
                <a:ea typeface="HG丸ｺﾞｼｯｸM-PRO" panose="020F0600000000000000" pitchFamily="50" charset="-128"/>
              </a:rPr>
              <a:t>場所に</a:t>
            </a:r>
            <a:r>
              <a:rPr lang="ja-JP" altLang="en-US" sz="1200" b="1" u="sng" kern="0" dirty="0" smtClean="0">
                <a:solidFill>
                  <a:srgbClr val="AA00AA"/>
                </a:solidFill>
                <a:latin typeface="HG丸ｺﾞｼｯｸM-PRO" panose="020F0600000000000000" pitchFamily="50" charset="-128"/>
                <a:ea typeface="HG丸ｺﾞｼｯｸM-PRO" panose="020F0600000000000000" pitchFamily="50" charset="-128"/>
              </a:rPr>
              <a:t>避難</a:t>
            </a:r>
            <a:r>
              <a:rPr lang="ja-JP" altLang="en-US" sz="1200" kern="0" dirty="0" smtClean="0">
                <a:solidFill>
                  <a:prstClr val="black"/>
                </a:solidFill>
                <a:latin typeface="HG丸ｺﾞｼｯｸM-PRO" panose="020F0600000000000000" pitchFamily="50" charset="-128"/>
                <a:ea typeface="HG丸ｺﾞｼｯｸM-PRO" panose="020F0600000000000000" pitchFamily="50" charset="-128"/>
              </a:rPr>
              <a:t>しましょう</a:t>
            </a:r>
            <a:endParaRPr lang="ja-JP" altLang="en-US" sz="1200" kern="0" dirty="0">
              <a:solidFill>
                <a:prstClr val="black"/>
              </a:solidFill>
              <a:latin typeface="HG丸ｺﾞｼｯｸM-PRO" panose="020F0600000000000000" pitchFamily="50" charset="-128"/>
              <a:ea typeface="HG丸ｺﾞｼｯｸM-PRO" panose="020F0600000000000000" pitchFamily="50" charset="-128"/>
            </a:endParaRPr>
          </a:p>
        </p:txBody>
      </p:sp>
      <p:sp>
        <p:nvSpPr>
          <p:cNvPr id="45" name="テキスト ボックス 44"/>
          <p:cNvSpPr txBox="1"/>
          <p:nvPr/>
        </p:nvSpPr>
        <p:spPr>
          <a:xfrm>
            <a:off x="752678" y="7402361"/>
            <a:ext cx="1200752" cy="276999"/>
          </a:xfrm>
          <a:prstGeom prst="rect">
            <a:avLst/>
          </a:prstGeom>
          <a:noFill/>
        </p:spPr>
        <p:txBody>
          <a:bodyPr wrap="square" rtlCol="0">
            <a:spAutoFit/>
          </a:bodyPr>
          <a:lstStyle/>
          <a:p>
            <a:pPr algn="ctr" defTabSz="914445"/>
            <a:r>
              <a:rPr kumimoji="1" lang="ja-JP" altLang="en-US" sz="1200" dirty="0">
                <a:solidFill>
                  <a:prstClr val="black"/>
                </a:solidFill>
                <a:latin typeface="HG丸ｺﾞｼｯｸM-PRO" panose="020F0600000000000000" pitchFamily="50" charset="-128"/>
                <a:ea typeface="HG丸ｺﾞｼｯｸM-PRO" panose="020F0600000000000000" pitchFamily="50" charset="-128"/>
              </a:rPr>
              <a:t>はい</a:t>
            </a:r>
            <a:endParaRPr kumimoji="1"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47" name="下矢印 46"/>
          <p:cNvSpPr/>
          <p:nvPr/>
        </p:nvSpPr>
        <p:spPr>
          <a:xfrm>
            <a:off x="1516938" y="3500480"/>
            <a:ext cx="270000" cy="1253220"/>
          </a:xfrm>
          <a:prstGeom prst="downArrow">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45">
              <a:defRPr/>
            </a:pPr>
            <a:endParaRPr lang="ja-JP" altLang="en-US" kern="0">
              <a:solidFill>
                <a:prstClr val="white"/>
              </a:solidFill>
              <a:latin typeface="HG丸ｺﾞｼｯｸM-PRO" panose="020F0600000000000000" pitchFamily="50" charset="-128"/>
              <a:ea typeface="HG丸ｺﾞｼｯｸM-PRO" panose="020F0600000000000000" pitchFamily="50" charset="-128"/>
            </a:endParaRPr>
          </a:p>
        </p:txBody>
      </p:sp>
      <p:sp>
        <p:nvSpPr>
          <p:cNvPr id="48" name="下矢印 47"/>
          <p:cNvSpPr/>
          <p:nvPr/>
        </p:nvSpPr>
        <p:spPr>
          <a:xfrm rot="18861567">
            <a:off x="3009379" y="7415678"/>
            <a:ext cx="270000" cy="270000"/>
          </a:xfrm>
          <a:prstGeom prst="downArrow">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45">
              <a:defRPr/>
            </a:pPr>
            <a:endParaRPr lang="ja-JP" altLang="en-US" kern="0">
              <a:solidFill>
                <a:prstClr val="white"/>
              </a:solidFill>
              <a:latin typeface="HG丸ｺﾞｼｯｸM-PRO" panose="020F0600000000000000" pitchFamily="50" charset="-128"/>
              <a:ea typeface="HG丸ｺﾞｼｯｸM-PRO" panose="020F0600000000000000" pitchFamily="50" charset="-128"/>
            </a:endParaRPr>
          </a:p>
        </p:txBody>
      </p:sp>
      <p:sp>
        <p:nvSpPr>
          <p:cNvPr id="49" name="下矢印 48"/>
          <p:cNvSpPr/>
          <p:nvPr/>
        </p:nvSpPr>
        <p:spPr>
          <a:xfrm rot="16200000">
            <a:off x="3279006" y="3136647"/>
            <a:ext cx="270000" cy="270000"/>
          </a:xfrm>
          <a:prstGeom prst="downArrow">
            <a:avLst/>
          </a:prstGeom>
          <a:solidFill>
            <a:srgbClr val="70AD47"/>
          </a:solidFill>
          <a:ln w="12700" cap="flat" cmpd="sng" algn="ctr">
            <a:solidFill>
              <a:srgbClr val="70AD47"/>
            </a:solidFill>
            <a:prstDash val="solid"/>
            <a:miter lim="800000"/>
          </a:ln>
          <a:effectLst/>
        </p:spPr>
        <p:txBody>
          <a:bodyPr rtlCol="0" anchor="ctr"/>
          <a:lstStyle/>
          <a:p>
            <a:pPr algn="ctr" defTabSz="914445">
              <a:defRPr/>
            </a:pPr>
            <a:endParaRPr lang="ja-JP" altLang="en-US" kern="0">
              <a:solidFill>
                <a:prstClr val="white"/>
              </a:solidFill>
              <a:latin typeface="HG丸ｺﾞｼｯｸM-PRO" panose="020F0600000000000000" pitchFamily="50" charset="-128"/>
              <a:ea typeface="HG丸ｺﾞｼｯｸM-PRO" panose="020F0600000000000000" pitchFamily="50" charset="-128"/>
            </a:endParaRPr>
          </a:p>
        </p:txBody>
      </p:sp>
      <p:sp>
        <p:nvSpPr>
          <p:cNvPr id="50" name="下矢印 49"/>
          <p:cNvSpPr/>
          <p:nvPr/>
        </p:nvSpPr>
        <p:spPr>
          <a:xfrm>
            <a:off x="1516938" y="5423877"/>
            <a:ext cx="270000" cy="1317088"/>
          </a:xfrm>
          <a:prstGeom prst="downArrow">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45">
              <a:defRPr/>
            </a:pPr>
            <a:endParaRPr lang="ja-JP" altLang="en-US" kern="0">
              <a:solidFill>
                <a:prstClr val="white"/>
              </a:solidFill>
              <a:latin typeface="HG丸ｺﾞｼｯｸM-PRO" panose="020F0600000000000000" pitchFamily="50" charset="-128"/>
              <a:ea typeface="HG丸ｺﾞｼｯｸM-PRO" panose="020F0600000000000000" pitchFamily="50" charset="-128"/>
            </a:endParaRPr>
          </a:p>
        </p:txBody>
      </p:sp>
      <p:sp>
        <p:nvSpPr>
          <p:cNvPr id="51" name="テキスト ボックス 50"/>
          <p:cNvSpPr txBox="1"/>
          <p:nvPr/>
        </p:nvSpPr>
        <p:spPr>
          <a:xfrm>
            <a:off x="1611082" y="3738747"/>
            <a:ext cx="712041" cy="360000"/>
          </a:xfrm>
          <a:prstGeom prst="rect">
            <a:avLst/>
          </a:prstGeom>
          <a:noFill/>
        </p:spPr>
        <p:txBody>
          <a:bodyPr wrap="square" rtlCol="0">
            <a:spAutoFit/>
          </a:bodyPr>
          <a:lstStyle/>
          <a:p>
            <a:pPr algn="ctr" defTabSz="914445"/>
            <a:r>
              <a:rPr kumimoji="1" lang="ja-JP" altLang="en-US" sz="1200" dirty="0">
                <a:solidFill>
                  <a:prstClr val="black"/>
                </a:solidFill>
                <a:latin typeface="HG丸ｺﾞｼｯｸM-PRO" panose="020F0600000000000000" pitchFamily="50" charset="-128"/>
                <a:ea typeface="HG丸ｺﾞｼｯｸM-PRO" panose="020F0600000000000000" pitchFamily="50" charset="-128"/>
              </a:rPr>
              <a:t>はい</a:t>
            </a:r>
          </a:p>
        </p:txBody>
      </p:sp>
      <p:sp>
        <p:nvSpPr>
          <p:cNvPr id="55" name="正方形/長方形 54"/>
          <p:cNvSpPr/>
          <p:nvPr/>
        </p:nvSpPr>
        <p:spPr>
          <a:xfrm>
            <a:off x="2266746" y="1265195"/>
            <a:ext cx="2276585" cy="369332"/>
          </a:xfrm>
          <a:prstGeom prst="rect">
            <a:avLst/>
          </a:prstGeom>
        </p:spPr>
        <p:txBody>
          <a:bodyPr wrap="none">
            <a:spAutoFit/>
          </a:bodyPr>
          <a:lstStyle/>
          <a:p>
            <a:r>
              <a:rPr lang="ja-JP" altLang="en-US" b="1" dirty="0" smtClean="0">
                <a:latin typeface="HG丸ｺﾞｼｯｸM-PRO" panose="020F0600000000000000" pitchFamily="50" charset="-128"/>
                <a:ea typeface="HG丸ｺﾞｼｯｸM-PRO" panose="020F0600000000000000" pitchFamily="50" charset="-128"/>
              </a:rPr>
              <a:t>避難</a:t>
            </a:r>
            <a:r>
              <a:rPr lang="ja-JP" altLang="en-US" b="1" dirty="0">
                <a:latin typeface="HG丸ｺﾞｼｯｸM-PRO" panose="020F0600000000000000" pitchFamily="50" charset="-128"/>
                <a:ea typeface="HG丸ｺﾞｼｯｸM-PRO" panose="020F0600000000000000" pitchFamily="50" charset="-128"/>
              </a:rPr>
              <a:t>行動判定</a:t>
            </a:r>
            <a:r>
              <a:rPr lang="ja-JP" altLang="en-US" b="1" dirty="0" smtClean="0">
                <a:latin typeface="HG丸ｺﾞｼｯｸM-PRO" panose="020F0600000000000000" pitchFamily="50" charset="-128"/>
                <a:ea typeface="HG丸ｺﾞｼｯｸM-PRO" panose="020F0600000000000000" pitchFamily="50" charset="-128"/>
              </a:rPr>
              <a:t>フロー</a:t>
            </a:r>
            <a:endParaRPr lang="ja-JP" altLang="en-US" dirty="0">
              <a:latin typeface="HG丸ｺﾞｼｯｸM-PRO" panose="020F0600000000000000" pitchFamily="50" charset="-128"/>
              <a:ea typeface="HG丸ｺﾞｼｯｸM-PRO" panose="020F0600000000000000" pitchFamily="50" charset="-128"/>
            </a:endParaRPr>
          </a:p>
        </p:txBody>
      </p:sp>
      <p:sp>
        <p:nvSpPr>
          <p:cNvPr id="57" name="角丸四角形 56"/>
          <p:cNvSpPr/>
          <p:nvPr/>
        </p:nvSpPr>
        <p:spPr>
          <a:xfrm>
            <a:off x="326584" y="1427002"/>
            <a:ext cx="1902887" cy="4571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58" name="角丸四角形 57"/>
          <p:cNvSpPr/>
          <p:nvPr/>
        </p:nvSpPr>
        <p:spPr>
          <a:xfrm>
            <a:off x="4613576" y="1427002"/>
            <a:ext cx="1902887" cy="4571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59" name="下矢印 58"/>
          <p:cNvSpPr/>
          <p:nvPr/>
        </p:nvSpPr>
        <p:spPr>
          <a:xfrm>
            <a:off x="1516938" y="7409405"/>
            <a:ext cx="270000" cy="270000"/>
          </a:xfrm>
          <a:prstGeom prst="downArrow">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45">
              <a:defRPr/>
            </a:pPr>
            <a:endParaRPr lang="ja-JP" altLang="en-US" kern="0">
              <a:solidFill>
                <a:prstClr val="white"/>
              </a:solidFill>
              <a:latin typeface="HG丸ｺﾞｼｯｸM-PRO" panose="020F0600000000000000" pitchFamily="50" charset="-128"/>
              <a:ea typeface="HG丸ｺﾞｼｯｸM-PRO" panose="020F0600000000000000" pitchFamily="50" charset="-128"/>
            </a:endParaRPr>
          </a:p>
        </p:txBody>
      </p:sp>
      <p:sp>
        <p:nvSpPr>
          <p:cNvPr id="60" name="テキスト ボックス 59"/>
          <p:cNvSpPr txBox="1"/>
          <p:nvPr/>
        </p:nvSpPr>
        <p:spPr>
          <a:xfrm>
            <a:off x="77344" y="119840"/>
            <a:ext cx="6655385" cy="292388"/>
          </a:xfrm>
          <a:prstGeom prst="rect">
            <a:avLst/>
          </a:prstGeom>
          <a:solidFill>
            <a:srgbClr val="0070C0"/>
          </a:solidFill>
          <a:ln>
            <a:solidFill>
              <a:srgbClr val="0070C0"/>
            </a:solidFill>
          </a:ln>
        </p:spPr>
        <p:txBody>
          <a:bodyPr wrap="square" rIns="36000" rtlCol="0" anchor="b">
            <a:spAutoFit/>
          </a:bodyPr>
          <a:lstStyle/>
          <a:p>
            <a:pPr algn="ctr"/>
            <a:r>
              <a:rPr kumimoji="1" lang="ja-JP" altLang="en-US" sz="1300" b="1" spc="-60" dirty="0">
                <a:solidFill>
                  <a:schemeClr val="bg1"/>
                </a:solidFill>
                <a:latin typeface="HG丸ｺﾞｼｯｸM-PRO" panose="020F0600000000000000" pitchFamily="50" charset="-128"/>
                <a:ea typeface="HG丸ｺﾞｼｯｸM-PRO" panose="020F0600000000000000" pitchFamily="50" charset="-128"/>
              </a:rPr>
              <a:t>台風</a:t>
            </a:r>
            <a:r>
              <a:rPr kumimoji="1" lang="ja-JP" altLang="en-US" sz="1300" b="1" spc="-160" dirty="0">
                <a:solidFill>
                  <a:schemeClr val="bg1"/>
                </a:solidFill>
                <a:latin typeface="HG丸ｺﾞｼｯｸM-PRO" panose="020F0600000000000000" pitchFamily="50" charset="-128"/>
                <a:ea typeface="HG丸ｺﾞｼｯｸM-PRO" panose="020F0600000000000000" pitchFamily="50" charset="-128"/>
              </a:rPr>
              <a:t>・</a:t>
            </a:r>
            <a:r>
              <a:rPr kumimoji="1" lang="ja-JP" altLang="en-US" sz="1300" b="1" spc="-60" dirty="0">
                <a:solidFill>
                  <a:schemeClr val="bg1"/>
                </a:solidFill>
                <a:latin typeface="HG丸ｺﾞｼｯｸM-PRO" panose="020F0600000000000000" pitchFamily="50" charset="-128"/>
                <a:ea typeface="HG丸ｺﾞｼｯｸM-PRO" panose="020F0600000000000000" pitchFamily="50" charset="-128"/>
              </a:rPr>
              <a:t>豪雨時に備えてハザードマップ</a:t>
            </a:r>
            <a:r>
              <a:rPr kumimoji="1" lang="ja-JP" altLang="en-US" sz="1300" b="1" spc="-60" dirty="0" smtClean="0">
                <a:solidFill>
                  <a:schemeClr val="bg1"/>
                </a:solidFill>
                <a:latin typeface="HG丸ｺﾞｼｯｸM-PRO" panose="020F0600000000000000" pitchFamily="50" charset="-128"/>
                <a:ea typeface="HG丸ｺﾞｼｯｸM-PRO" panose="020F0600000000000000" pitchFamily="50" charset="-128"/>
              </a:rPr>
              <a:t>と一緒に「避難行動判定フロー」を確認しましょう</a:t>
            </a:r>
            <a:endParaRPr kumimoji="1" lang="ja-JP" altLang="en-US" sz="1300" b="1" spc="-60" dirty="0">
              <a:solidFill>
                <a:schemeClr val="bg1"/>
              </a:solidFill>
              <a:latin typeface="HG丸ｺﾞｼｯｸM-PRO" panose="020F0600000000000000" pitchFamily="50" charset="-128"/>
              <a:ea typeface="HG丸ｺﾞｼｯｸM-PRO" panose="020F0600000000000000" pitchFamily="50" charset="-128"/>
            </a:endParaRPr>
          </a:p>
        </p:txBody>
      </p:sp>
      <p:grpSp>
        <p:nvGrpSpPr>
          <p:cNvPr id="61" name="グループ化 60"/>
          <p:cNvGrpSpPr/>
          <p:nvPr/>
        </p:nvGrpSpPr>
        <p:grpSpPr>
          <a:xfrm>
            <a:off x="3331722" y="2032950"/>
            <a:ext cx="3300221" cy="830997"/>
            <a:chOff x="3421734" y="2136784"/>
            <a:chExt cx="3300221" cy="830997"/>
          </a:xfrm>
        </p:grpSpPr>
        <p:sp>
          <p:nvSpPr>
            <p:cNvPr id="62" name="テキスト ボックス 61">
              <a:extLst>
                <a:ext uri="{FF2B5EF4-FFF2-40B4-BE49-F238E27FC236}">
                  <a16:creationId xmlns:a16="http://schemas.microsoft.com/office/drawing/2014/main" id="{8487B053-0D5A-9D42-A63B-74DB59BB97F1}"/>
                </a:ext>
              </a:extLst>
            </p:cNvPr>
            <p:cNvSpPr txBox="1"/>
            <p:nvPr/>
          </p:nvSpPr>
          <p:spPr>
            <a:xfrm>
              <a:off x="3670376" y="2136784"/>
              <a:ext cx="3051579" cy="830997"/>
            </a:xfrm>
            <a:prstGeom prst="rect">
              <a:avLst/>
            </a:prstGeom>
            <a:noFill/>
          </p:spPr>
          <p:txBody>
            <a:bodyPr wrap="square" rtlCol="0">
              <a:spAutoFit/>
            </a:bodyPr>
            <a:lstStyle/>
            <a:p>
              <a:pPr indent="-120978">
                <a:spcAft>
                  <a:spcPts val="254"/>
                </a:spcAft>
              </a:pPr>
              <a:r>
                <a:rPr lang="ja-JP" altLang="en-US" sz="1200" dirty="0" smtClean="0">
                  <a:latin typeface="HG丸ｺﾞｼｯｸM-PRO" panose="020F0600000000000000" pitchFamily="50" charset="-128"/>
                  <a:ea typeface="HG丸ｺﾞｼｯｸM-PRO" panose="020F0600000000000000" pitchFamily="50" charset="-128"/>
                </a:rPr>
                <a:t>ハザードマップ</a:t>
              </a:r>
              <a:r>
                <a:rPr lang="ja-JP" altLang="en-US" sz="1200" dirty="0">
                  <a:latin typeface="HG丸ｺﾞｼｯｸM-PRO" panose="020F0600000000000000" pitchFamily="50" charset="-128"/>
                  <a:ea typeface="HG丸ｺﾞｼｯｸM-PRO" panose="020F0600000000000000" pitchFamily="50" charset="-128"/>
                </a:rPr>
                <a:t>は浸水や土砂災害が</a:t>
              </a:r>
              <a:r>
                <a:rPr lang="ja-JP" altLang="en-US" sz="1200" dirty="0" smtClean="0">
                  <a:latin typeface="HG丸ｺﾞｼｯｸM-PRO" panose="020F0600000000000000" pitchFamily="50" charset="-128"/>
                  <a:ea typeface="HG丸ｺﾞｼｯｸM-PRO" panose="020F0600000000000000" pitchFamily="50" charset="-128"/>
                </a:rPr>
                <a:t>発生　</a:t>
              </a:r>
              <a:r>
                <a:rPr lang="ja-JP" altLang="en-US" sz="1200" spc="-40" dirty="0" smtClean="0">
                  <a:latin typeface="HG丸ｺﾞｼｯｸM-PRO" panose="020F0600000000000000" pitchFamily="50" charset="-128"/>
                  <a:ea typeface="HG丸ｺﾞｼｯｸM-PRO" panose="020F0600000000000000" pitchFamily="50" charset="-128"/>
                </a:rPr>
                <a:t>する</a:t>
              </a:r>
              <a:r>
                <a:rPr lang="ja-JP" altLang="en-US" sz="1200" spc="-40" dirty="0">
                  <a:latin typeface="HG丸ｺﾞｼｯｸM-PRO" panose="020F0600000000000000" pitchFamily="50" charset="-128"/>
                  <a:ea typeface="HG丸ｺﾞｼｯｸM-PRO" panose="020F0600000000000000" pitchFamily="50" charset="-128"/>
                </a:rPr>
                <a:t>おそれの高い区域を着色</a:t>
              </a:r>
              <a:r>
                <a:rPr lang="ja-JP" altLang="en-US" sz="1200" spc="-40" dirty="0" smtClean="0">
                  <a:latin typeface="HG丸ｺﾞｼｯｸM-PRO" panose="020F0600000000000000" pitchFamily="50" charset="-128"/>
                  <a:ea typeface="HG丸ｺﾞｼｯｸM-PRO" panose="020F0600000000000000" pitchFamily="50" charset="-128"/>
                </a:rPr>
                <a:t>した</a:t>
              </a:r>
              <a:r>
                <a:rPr lang="ja-JP" altLang="en-US" sz="1200" spc="-40" dirty="0">
                  <a:latin typeface="HG丸ｺﾞｼｯｸM-PRO" panose="020F0600000000000000" pitchFamily="50" charset="-128"/>
                  <a:ea typeface="HG丸ｺﾞｼｯｸM-PRO" panose="020F0600000000000000" pitchFamily="50" charset="-128"/>
                </a:rPr>
                <a:t>地図</a:t>
              </a:r>
              <a:r>
                <a:rPr lang="ja-JP" altLang="en-US" sz="1200" spc="-40" dirty="0" smtClean="0">
                  <a:latin typeface="HG丸ｺﾞｼｯｸM-PRO" panose="020F0600000000000000" pitchFamily="50" charset="-128"/>
                  <a:ea typeface="HG丸ｺﾞｼｯｸM-PRO" panose="020F0600000000000000" pitchFamily="50" charset="-128"/>
                </a:rPr>
                <a:t>です。着色されていないところでも災害が起こる可能性があります。</a:t>
              </a:r>
              <a:endParaRPr lang="en-US" altLang="ja-JP" sz="1200" spc="-40" dirty="0" smtClean="0">
                <a:latin typeface="HG丸ｺﾞｼｯｸM-PRO" panose="020F0600000000000000" pitchFamily="50" charset="-128"/>
                <a:ea typeface="HG丸ｺﾞｼｯｸM-PRO" panose="020F0600000000000000" pitchFamily="50" charset="-128"/>
              </a:endParaRPr>
            </a:p>
          </p:txBody>
        </p:sp>
        <p:sp>
          <p:nvSpPr>
            <p:cNvPr id="63" name="テキスト ボックス 62">
              <a:extLst>
                <a:ext uri="{FF2B5EF4-FFF2-40B4-BE49-F238E27FC236}">
                  <a16:creationId xmlns:a16="http://schemas.microsoft.com/office/drawing/2014/main" id="{8487B053-0D5A-9D42-A63B-74DB59BB97F1}"/>
                </a:ext>
              </a:extLst>
            </p:cNvPr>
            <p:cNvSpPr txBox="1"/>
            <p:nvPr/>
          </p:nvSpPr>
          <p:spPr>
            <a:xfrm>
              <a:off x="3421734" y="2147264"/>
              <a:ext cx="406400" cy="276999"/>
            </a:xfrm>
            <a:prstGeom prst="rect">
              <a:avLst/>
            </a:prstGeom>
            <a:noFill/>
          </p:spPr>
          <p:txBody>
            <a:bodyPr wrap="square" rtlCol="0">
              <a:spAutoFit/>
            </a:bodyPr>
            <a:lstStyle/>
            <a:p>
              <a:pPr indent="-120978">
                <a:spcAft>
                  <a:spcPts val="254"/>
                </a:spcAft>
              </a:pPr>
              <a:r>
                <a:rPr lang="en-US" altLang="ja-JP" sz="1200" dirty="0" smtClean="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grpSp>
      <p:sp>
        <p:nvSpPr>
          <p:cNvPr id="64" name="コンテンツ プレースホルダー 2"/>
          <p:cNvSpPr txBox="1">
            <a:spLocks/>
          </p:cNvSpPr>
          <p:nvPr/>
        </p:nvSpPr>
        <p:spPr>
          <a:xfrm>
            <a:off x="-19067" y="626571"/>
            <a:ext cx="6761347" cy="459916"/>
          </a:xfrm>
          <a:prstGeom prst="rect">
            <a:avLst/>
          </a:prstGeom>
        </p:spPr>
        <p:txBody>
          <a:bodyPr vert="horz" lIns="91440" tIns="45720" rIns="91440" bIns="45720" rtlCol="0">
            <a:noAutofit/>
          </a:bodyPr>
          <a:lst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ja-JP" altLang="en-US" sz="1400" dirty="0" smtClean="0">
                <a:latin typeface="HG丸ｺﾞｼｯｸM-PRO" panose="020F0600000000000000" pitchFamily="50" charset="-128"/>
                <a:ea typeface="HG丸ｺﾞｼｯｸM-PRO" panose="020F0600000000000000" pitchFamily="50" charset="-128"/>
              </a:rPr>
              <a:t>●</a:t>
            </a:r>
            <a:r>
              <a:rPr lang="ja-JP" altLang="en-US" sz="1400" b="1" u="sng" dirty="0" smtClean="0">
                <a:latin typeface="HG丸ｺﾞｼｯｸM-PRO" panose="020F0600000000000000" pitchFamily="50" charset="-128"/>
                <a:ea typeface="HG丸ｺﾞｼｯｸM-PRO" panose="020F0600000000000000" pitchFamily="50" charset="-128"/>
              </a:rPr>
              <a:t>「自らの命は自らが守る」意識を持ち、</a:t>
            </a:r>
            <a:endParaRPr lang="en-US" altLang="ja-JP" sz="1400" b="1" u="sng" dirty="0" smtClean="0">
              <a:latin typeface="HG丸ｺﾞｼｯｸM-PRO" panose="020F0600000000000000" pitchFamily="50" charset="-128"/>
              <a:ea typeface="HG丸ｺﾞｼｯｸM-PRO" panose="020F0600000000000000" pitchFamily="50" charset="-128"/>
            </a:endParaRPr>
          </a:p>
          <a:p>
            <a:pPr marL="0" indent="0">
              <a:lnSpc>
                <a:spcPct val="100000"/>
              </a:lnSpc>
              <a:spcBef>
                <a:spcPts val="0"/>
              </a:spcBef>
              <a:buFont typeface="Arial" panose="020B0604020202020204" pitchFamily="34" charset="0"/>
              <a:buNone/>
            </a:pPr>
            <a:r>
              <a:rPr lang="ja-JP" altLang="en-US" sz="1400" b="1" dirty="0">
                <a:latin typeface="HG丸ｺﾞｼｯｸM-PRO" panose="020F0600000000000000" pitchFamily="50" charset="-128"/>
                <a:ea typeface="HG丸ｺﾞｼｯｸM-PRO" panose="020F0600000000000000" pitchFamily="50" charset="-128"/>
              </a:rPr>
              <a:t>　</a:t>
            </a:r>
            <a:r>
              <a:rPr lang="ja-JP" altLang="en-US" sz="1400" b="1" dirty="0" smtClean="0">
                <a:latin typeface="HG丸ｺﾞｼｯｸM-PRO" panose="020F0600000000000000" pitchFamily="50" charset="-128"/>
                <a:ea typeface="HG丸ｺﾞｼｯｸM-PRO" panose="020F0600000000000000" pitchFamily="50" charset="-128"/>
              </a:rPr>
              <a:t>　　　　　　　</a:t>
            </a:r>
            <a:r>
              <a:rPr lang="ja-JP" altLang="en-US" sz="1400" b="1" u="sng" dirty="0" smtClean="0">
                <a:latin typeface="HG丸ｺﾞｼｯｸM-PRO" panose="020F0600000000000000" pitchFamily="50" charset="-128"/>
                <a:ea typeface="HG丸ｺﾞｼｯｸM-PRO" panose="020F0600000000000000" pitchFamily="50" charset="-128"/>
              </a:rPr>
              <a:t>自宅の災害リスクととるべき行動を確認しましょう</a:t>
            </a:r>
            <a:r>
              <a:rPr lang="ja-JP" altLang="en-US" sz="1400" dirty="0" smtClean="0">
                <a:latin typeface="HG丸ｺﾞｼｯｸM-PRO" panose="020F0600000000000000" pitchFamily="50" charset="-128"/>
                <a:ea typeface="HG丸ｺﾞｼｯｸM-PRO" panose="020F0600000000000000" pitchFamily="50" charset="-128"/>
              </a:rPr>
              <a:t>。</a:t>
            </a:r>
            <a:endParaRPr lang="en-US" altLang="ja-JP" sz="1400" dirty="0">
              <a:latin typeface="HG丸ｺﾞｼｯｸM-PRO" panose="020F0600000000000000" pitchFamily="50" charset="-128"/>
              <a:ea typeface="HG丸ｺﾞｼｯｸM-PRO" panose="020F0600000000000000" pitchFamily="50" charset="-128"/>
            </a:endParaRPr>
          </a:p>
        </p:txBody>
      </p:sp>
      <p:sp>
        <p:nvSpPr>
          <p:cNvPr id="66" name="角丸四角形 65"/>
          <p:cNvSpPr/>
          <p:nvPr/>
        </p:nvSpPr>
        <p:spPr>
          <a:xfrm>
            <a:off x="198858" y="7720560"/>
            <a:ext cx="2916000" cy="540000"/>
          </a:xfrm>
          <a:prstGeom prst="roundRect">
            <a:avLst/>
          </a:prstGeom>
          <a:solidFill>
            <a:schemeClr val="bg1"/>
          </a:solidFill>
          <a:ln w="12700" cap="flat" cmpd="sng" algn="ctr">
            <a:solidFill>
              <a:srgbClr val="4472C4"/>
            </a:solidFill>
            <a:prstDash val="solid"/>
            <a:miter lim="800000"/>
          </a:ln>
          <a:effectLst/>
        </p:spPr>
        <p:txBody>
          <a:bodyPr lIns="180000" rIns="72000" rtlCol="0" anchor="ctr"/>
          <a:lstStyle/>
          <a:p>
            <a:pPr defTabSz="914445">
              <a:defRPr/>
            </a:pPr>
            <a:r>
              <a:rPr lang="ja-JP" altLang="en-US" sz="1200" kern="0" dirty="0" smtClean="0">
                <a:solidFill>
                  <a:prstClr val="black"/>
                </a:solidFill>
                <a:latin typeface="HG丸ｺﾞｼｯｸM-PRO" panose="020F0600000000000000" pitchFamily="50" charset="-128"/>
                <a:ea typeface="HG丸ｺﾞｼｯｸM-PRO" panose="020F0600000000000000" pitchFamily="50" charset="-128"/>
              </a:rPr>
              <a:t>安全な場所に住んでいて身を寄せられる親戚や知人はいますか？</a:t>
            </a:r>
            <a:endParaRPr lang="ja-JP" altLang="en-US" sz="1200" kern="0" dirty="0">
              <a:solidFill>
                <a:prstClr val="black"/>
              </a:solidFill>
              <a:latin typeface="HG丸ｺﾞｼｯｸM-PRO" panose="020F0600000000000000" pitchFamily="50" charset="-128"/>
              <a:ea typeface="HG丸ｺﾞｼｯｸM-PRO" panose="020F0600000000000000" pitchFamily="50" charset="-128"/>
            </a:endParaRPr>
          </a:p>
        </p:txBody>
      </p:sp>
      <p:sp>
        <p:nvSpPr>
          <p:cNvPr id="68" name="角丸四角形 67"/>
          <p:cNvSpPr/>
          <p:nvPr/>
        </p:nvSpPr>
        <p:spPr>
          <a:xfrm>
            <a:off x="3514635" y="7720560"/>
            <a:ext cx="2880000" cy="540000"/>
          </a:xfrm>
          <a:prstGeom prst="roundRect">
            <a:avLst/>
          </a:prstGeom>
          <a:solidFill>
            <a:schemeClr val="bg1"/>
          </a:solidFill>
          <a:ln w="12700" cap="flat" cmpd="sng" algn="ctr">
            <a:solidFill>
              <a:srgbClr val="4472C4"/>
            </a:solidFill>
            <a:prstDash val="solid"/>
            <a:miter lim="800000"/>
          </a:ln>
          <a:effectLst/>
        </p:spPr>
        <p:txBody>
          <a:bodyPr lIns="180000" rIns="72000" rtlCol="0" anchor="ctr"/>
          <a:lstStyle/>
          <a:p>
            <a:pPr defTabSz="914445">
              <a:defRPr/>
            </a:pPr>
            <a:r>
              <a:rPr lang="ja-JP" altLang="en-US" sz="1200" kern="0" dirty="0" smtClean="0">
                <a:solidFill>
                  <a:prstClr val="black"/>
                </a:solidFill>
                <a:latin typeface="HG丸ｺﾞｼｯｸM-PRO" panose="020F0600000000000000" pitchFamily="50" charset="-128"/>
                <a:ea typeface="HG丸ｺﾞｼｯｸM-PRO" panose="020F0600000000000000" pitchFamily="50" charset="-128"/>
              </a:rPr>
              <a:t>安全な場所に住んでいて身を寄せられる親戚や知人はいますか？</a:t>
            </a:r>
            <a:endParaRPr lang="ja-JP" altLang="en-US" sz="1200" kern="0" dirty="0">
              <a:solidFill>
                <a:prstClr val="black"/>
              </a:solidFill>
              <a:latin typeface="HG丸ｺﾞｼｯｸM-PRO" panose="020F0600000000000000" pitchFamily="50" charset="-128"/>
              <a:ea typeface="HG丸ｺﾞｼｯｸM-PRO" panose="020F0600000000000000" pitchFamily="50" charset="-128"/>
            </a:endParaRPr>
          </a:p>
        </p:txBody>
      </p:sp>
      <p:sp>
        <p:nvSpPr>
          <p:cNvPr id="69" name="下矢印 68"/>
          <p:cNvSpPr/>
          <p:nvPr/>
        </p:nvSpPr>
        <p:spPr>
          <a:xfrm rot="2712028">
            <a:off x="1322577" y="8314188"/>
            <a:ext cx="270000" cy="270000"/>
          </a:xfrm>
          <a:prstGeom prst="downArrow">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45">
              <a:defRPr/>
            </a:pPr>
            <a:endParaRPr lang="ja-JP" altLang="en-US" kern="0">
              <a:solidFill>
                <a:prstClr val="white"/>
              </a:solidFill>
              <a:latin typeface="HG丸ｺﾞｼｯｸM-PRO" panose="020F0600000000000000" pitchFamily="50" charset="-128"/>
              <a:ea typeface="HG丸ｺﾞｼｯｸM-PRO" panose="020F0600000000000000" pitchFamily="50" charset="-128"/>
            </a:endParaRPr>
          </a:p>
        </p:txBody>
      </p:sp>
      <p:sp>
        <p:nvSpPr>
          <p:cNvPr id="70" name="下矢印 69"/>
          <p:cNvSpPr/>
          <p:nvPr/>
        </p:nvSpPr>
        <p:spPr>
          <a:xfrm rot="18861567">
            <a:off x="1972468" y="8310254"/>
            <a:ext cx="270000" cy="270000"/>
          </a:xfrm>
          <a:prstGeom prst="downArrow">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45">
              <a:defRPr/>
            </a:pPr>
            <a:endParaRPr lang="ja-JP" altLang="en-US" kern="0">
              <a:solidFill>
                <a:prstClr val="white"/>
              </a:solidFill>
              <a:latin typeface="HG丸ｺﾞｼｯｸM-PRO" panose="020F0600000000000000" pitchFamily="50" charset="-128"/>
              <a:ea typeface="HG丸ｺﾞｼｯｸM-PRO" panose="020F0600000000000000" pitchFamily="50" charset="-128"/>
            </a:endParaRPr>
          </a:p>
        </p:txBody>
      </p:sp>
      <p:sp>
        <p:nvSpPr>
          <p:cNvPr id="71" name="下矢印 70"/>
          <p:cNvSpPr/>
          <p:nvPr/>
        </p:nvSpPr>
        <p:spPr>
          <a:xfrm rot="2740185">
            <a:off x="4599540" y="8314189"/>
            <a:ext cx="270000" cy="270000"/>
          </a:xfrm>
          <a:prstGeom prst="downArrow">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45">
              <a:defRPr/>
            </a:pPr>
            <a:endParaRPr lang="ja-JP" altLang="en-US" kern="0">
              <a:solidFill>
                <a:prstClr val="white"/>
              </a:solidFill>
              <a:latin typeface="HG丸ｺﾞｼｯｸM-PRO" panose="020F0600000000000000" pitchFamily="50" charset="-128"/>
              <a:ea typeface="HG丸ｺﾞｼｯｸM-PRO" panose="020F0600000000000000" pitchFamily="50" charset="-128"/>
            </a:endParaRPr>
          </a:p>
        </p:txBody>
      </p:sp>
      <p:sp>
        <p:nvSpPr>
          <p:cNvPr id="72" name="下矢印 71"/>
          <p:cNvSpPr/>
          <p:nvPr/>
        </p:nvSpPr>
        <p:spPr>
          <a:xfrm rot="18861567">
            <a:off x="5249430" y="8310255"/>
            <a:ext cx="270000" cy="270000"/>
          </a:xfrm>
          <a:prstGeom prst="downArrow">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45">
              <a:defRPr/>
            </a:pPr>
            <a:endParaRPr lang="ja-JP" altLang="en-US" kern="0">
              <a:solidFill>
                <a:prstClr val="white"/>
              </a:solidFill>
              <a:latin typeface="HG丸ｺﾞｼｯｸM-PRO" panose="020F0600000000000000" pitchFamily="50" charset="-128"/>
              <a:ea typeface="HG丸ｺﾞｼｯｸM-PRO" panose="020F0600000000000000" pitchFamily="50" charset="-128"/>
            </a:endParaRPr>
          </a:p>
        </p:txBody>
      </p:sp>
      <p:sp>
        <p:nvSpPr>
          <p:cNvPr id="73" name="テキスト ボックス 72"/>
          <p:cNvSpPr txBox="1"/>
          <p:nvPr/>
        </p:nvSpPr>
        <p:spPr>
          <a:xfrm>
            <a:off x="493794" y="8273489"/>
            <a:ext cx="1200752" cy="276999"/>
          </a:xfrm>
          <a:prstGeom prst="rect">
            <a:avLst/>
          </a:prstGeom>
          <a:noFill/>
        </p:spPr>
        <p:txBody>
          <a:bodyPr wrap="square" rtlCol="0">
            <a:spAutoFit/>
          </a:bodyPr>
          <a:lstStyle/>
          <a:p>
            <a:pPr algn="ctr" defTabSz="914445"/>
            <a:r>
              <a:rPr kumimoji="1" lang="ja-JP" altLang="en-US" sz="1200" dirty="0">
                <a:solidFill>
                  <a:prstClr val="black"/>
                </a:solidFill>
                <a:latin typeface="HG丸ｺﾞｼｯｸM-PRO" panose="020F0600000000000000" pitchFamily="50" charset="-128"/>
                <a:ea typeface="HG丸ｺﾞｼｯｸM-PRO" panose="020F0600000000000000" pitchFamily="50" charset="-128"/>
              </a:rPr>
              <a:t>はい</a:t>
            </a:r>
            <a:endParaRPr kumimoji="1"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74" name="テキスト ボックス 73"/>
          <p:cNvSpPr txBox="1"/>
          <p:nvPr/>
        </p:nvSpPr>
        <p:spPr>
          <a:xfrm>
            <a:off x="1928679" y="8275879"/>
            <a:ext cx="1200752" cy="276999"/>
          </a:xfrm>
          <a:prstGeom prst="rect">
            <a:avLst/>
          </a:prstGeom>
          <a:noFill/>
        </p:spPr>
        <p:txBody>
          <a:bodyPr wrap="square" rtlCol="0">
            <a:spAutoFit/>
          </a:bodyPr>
          <a:lstStyle/>
          <a:p>
            <a:pPr algn="ctr" defTabSz="914445"/>
            <a:r>
              <a:rPr kumimoji="1" lang="ja-JP" altLang="en-US" sz="1200" dirty="0">
                <a:solidFill>
                  <a:prstClr val="black"/>
                </a:solidFill>
                <a:latin typeface="HG丸ｺﾞｼｯｸM-PRO" panose="020F0600000000000000" pitchFamily="50" charset="-128"/>
                <a:ea typeface="HG丸ｺﾞｼｯｸM-PRO" panose="020F0600000000000000" pitchFamily="50" charset="-128"/>
              </a:rPr>
              <a:t>いいえ</a:t>
            </a:r>
            <a:endParaRPr kumimoji="1"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75" name="テキスト ボックス 74"/>
          <p:cNvSpPr txBox="1"/>
          <p:nvPr/>
        </p:nvSpPr>
        <p:spPr>
          <a:xfrm>
            <a:off x="2813631" y="7146685"/>
            <a:ext cx="1200752" cy="276999"/>
          </a:xfrm>
          <a:prstGeom prst="rect">
            <a:avLst/>
          </a:prstGeom>
          <a:noFill/>
        </p:spPr>
        <p:txBody>
          <a:bodyPr wrap="square" rtlCol="0">
            <a:spAutoFit/>
          </a:bodyPr>
          <a:lstStyle/>
          <a:p>
            <a:pPr algn="ctr" defTabSz="914445"/>
            <a:r>
              <a:rPr kumimoji="1" lang="ja-JP" altLang="en-US" sz="1200" dirty="0">
                <a:solidFill>
                  <a:prstClr val="black"/>
                </a:solidFill>
                <a:latin typeface="HG丸ｺﾞｼｯｸM-PRO" panose="020F0600000000000000" pitchFamily="50" charset="-128"/>
                <a:ea typeface="HG丸ｺﾞｼｯｸM-PRO" panose="020F0600000000000000" pitchFamily="50" charset="-128"/>
              </a:rPr>
              <a:t>いいえ</a:t>
            </a:r>
            <a:endParaRPr kumimoji="1"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76" name="テキスト ボックス 75"/>
          <p:cNvSpPr txBox="1"/>
          <p:nvPr/>
        </p:nvSpPr>
        <p:spPr>
          <a:xfrm>
            <a:off x="3996789" y="8270911"/>
            <a:ext cx="720347" cy="276999"/>
          </a:xfrm>
          <a:prstGeom prst="rect">
            <a:avLst/>
          </a:prstGeom>
          <a:noFill/>
        </p:spPr>
        <p:txBody>
          <a:bodyPr wrap="square" rtlCol="0">
            <a:spAutoFit/>
          </a:bodyPr>
          <a:lstStyle/>
          <a:p>
            <a:pPr algn="ctr" defTabSz="914445"/>
            <a:r>
              <a:rPr kumimoji="1" lang="ja-JP" altLang="en-US" sz="1200" dirty="0">
                <a:solidFill>
                  <a:prstClr val="black"/>
                </a:solidFill>
                <a:latin typeface="HG丸ｺﾞｼｯｸM-PRO" panose="020F0600000000000000" pitchFamily="50" charset="-128"/>
                <a:ea typeface="HG丸ｺﾞｼｯｸM-PRO" panose="020F0600000000000000" pitchFamily="50" charset="-128"/>
              </a:rPr>
              <a:t>はい</a:t>
            </a:r>
            <a:endParaRPr kumimoji="1"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77" name="テキスト ボックス 76"/>
          <p:cNvSpPr txBox="1"/>
          <p:nvPr/>
        </p:nvSpPr>
        <p:spPr>
          <a:xfrm>
            <a:off x="5430061" y="8277358"/>
            <a:ext cx="753985" cy="276999"/>
          </a:xfrm>
          <a:prstGeom prst="rect">
            <a:avLst/>
          </a:prstGeom>
          <a:noFill/>
        </p:spPr>
        <p:txBody>
          <a:bodyPr wrap="square" rtlCol="0">
            <a:spAutoFit/>
          </a:bodyPr>
          <a:lstStyle/>
          <a:p>
            <a:pPr algn="ctr" defTabSz="914445"/>
            <a:r>
              <a:rPr kumimoji="1" lang="ja-JP" altLang="en-US" sz="1200" dirty="0">
                <a:solidFill>
                  <a:prstClr val="black"/>
                </a:solidFill>
                <a:latin typeface="HG丸ｺﾞｼｯｸM-PRO" panose="020F0600000000000000" pitchFamily="50" charset="-128"/>
                <a:ea typeface="HG丸ｺﾞｼｯｸM-PRO" panose="020F0600000000000000" pitchFamily="50" charset="-128"/>
              </a:rPr>
              <a:t>いいえ</a:t>
            </a:r>
            <a:endParaRPr kumimoji="1"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79" name="角丸四角形 78"/>
          <p:cNvSpPr/>
          <p:nvPr/>
        </p:nvSpPr>
        <p:spPr>
          <a:xfrm>
            <a:off x="3459419" y="8595412"/>
            <a:ext cx="1577233" cy="980033"/>
          </a:xfrm>
          <a:prstGeom prst="roundRect">
            <a:avLst/>
          </a:prstGeom>
          <a:solidFill>
            <a:sysClr val="window" lastClr="FFFFFF"/>
          </a:solidFill>
          <a:ln w="12700" cap="flat" cmpd="sng" algn="ctr">
            <a:solidFill>
              <a:srgbClr val="4472C4"/>
            </a:solidFill>
            <a:prstDash val="solid"/>
            <a:miter lim="800000"/>
          </a:ln>
          <a:effectLst/>
        </p:spPr>
        <p:txBody>
          <a:bodyPr lIns="72000" rIns="36000" rtlCol="0" anchor="ctr"/>
          <a:lstStyle/>
          <a:p>
            <a:pPr defTabSz="914445">
              <a:defRPr/>
            </a:pPr>
            <a:r>
              <a:rPr lang="ja-JP" altLang="en-US" sz="1200" kern="0" dirty="0" smtClean="0">
                <a:solidFill>
                  <a:prstClr val="black"/>
                </a:solidFill>
                <a:latin typeface="HG丸ｺﾞｼｯｸM-PRO" panose="020F0600000000000000" pitchFamily="50" charset="-128"/>
                <a:ea typeface="HG丸ｺﾞｼｯｸM-PRO" panose="020F0600000000000000" pitchFamily="50" charset="-128"/>
              </a:rPr>
              <a:t>警戒レベル</a:t>
            </a:r>
            <a:r>
              <a:rPr lang="ja-JP" altLang="en-US" sz="1200" b="1" kern="0" dirty="0" smtClean="0">
                <a:solidFill>
                  <a:srgbClr val="AA00AA"/>
                </a:solidFill>
                <a:latin typeface="HG丸ｺﾞｼｯｸM-PRO" panose="020F0600000000000000" pitchFamily="50" charset="-128"/>
                <a:ea typeface="HG丸ｺﾞｼｯｸM-PRO" panose="020F0600000000000000" pitchFamily="50" charset="-128"/>
              </a:rPr>
              <a:t>４</a:t>
            </a:r>
            <a:r>
              <a:rPr lang="ja-JP" altLang="en-US" sz="1200" kern="0" dirty="0" smtClean="0">
                <a:solidFill>
                  <a:prstClr val="black"/>
                </a:solidFill>
                <a:latin typeface="HG丸ｺﾞｼｯｸM-PRO" panose="020F0600000000000000" pitchFamily="50" charset="-128"/>
                <a:ea typeface="HG丸ｺﾞｼｯｸM-PRO" panose="020F0600000000000000" pitchFamily="50" charset="-128"/>
              </a:rPr>
              <a:t>が</a:t>
            </a:r>
            <a:r>
              <a:rPr lang="ja-JP" altLang="en-US" sz="1200" kern="0" dirty="0">
                <a:solidFill>
                  <a:prstClr val="black"/>
                </a:solidFill>
                <a:latin typeface="HG丸ｺﾞｼｯｸM-PRO" panose="020F0600000000000000" pitchFamily="50" charset="-128"/>
                <a:ea typeface="HG丸ｺﾞｼｯｸM-PRO" panose="020F0600000000000000" pitchFamily="50" charset="-128"/>
              </a:rPr>
              <a:t>出たら</a:t>
            </a:r>
            <a:r>
              <a:rPr lang="ja-JP" altLang="en-US" sz="1200" kern="0"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200" b="1" u="sng" kern="0" dirty="0" smtClean="0">
                <a:solidFill>
                  <a:srgbClr val="AA00AA"/>
                </a:solidFill>
                <a:latin typeface="HG丸ｺﾞｼｯｸM-PRO" panose="020F0600000000000000" pitchFamily="50" charset="-128"/>
                <a:ea typeface="HG丸ｺﾞｼｯｸM-PRO" panose="020F0600000000000000" pitchFamily="50" charset="-128"/>
              </a:rPr>
              <a:t>安全な親戚や</a:t>
            </a:r>
            <a:r>
              <a:rPr lang="ja-JP" altLang="en-US" sz="1200" b="1" u="sng" kern="0" dirty="0">
                <a:solidFill>
                  <a:srgbClr val="AA00AA"/>
                </a:solidFill>
                <a:latin typeface="HG丸ｺﾞｼｯｸM-PRO" panose="020F0600000000000000" pitchFamily="50" charset="-128"/>
                <a:ea typeface="HG丸ｺﾞｼｯｸM-PRO" panose="020F0600000000000000" pitchFamily="50" charset="-128"/>
              </a:rPr>
              <a:t>知人宅</a:t>
            </a:r>
            <a:r>
              <a:rPr lang="ja-JP" altLang="en-US" sz="1200" b="1" u="sng" kern="0" dirty="0" smtClean="0">
                <a:solidFill>
                  <a:srgbClr val="AA00AA"/>
                </a:solidFill>
                <a:latin typeface="HG丸ｺﾞｼｯｸM-PRO" panose="020F0600000000000000" pitchFamily="50" charset="-128"/>
                <a:ea typeface="HG丸ｺﾞｼｯｸM-PRO" panose="020F0600000000000000" pitchFamily="50" charset="-128"/>
              </a:rPr>
              <a:t>に避難</a:t>
            </a:r>
            <a:r>
              <a:rPr lang="ja-JP" altLang="en-US" sz="1200" kern="0" dirty="0" smtClean="0">
                <a:solidFill>
                  <a:prstClr val="black"/>
                </a:solidFill>
                <a:latin typeface="HG丸ｺﾞｼｯｸM-PRO" panose="020F0600000000000000" pitchFamily="50" charset="-128"/>
                <a:ea typeface="HG丸ｺﾞｼｯｸM-PRO" panose="020F0600000000000000" pitchFamily="50" charset="-128"/>
              </a:rPr>
              <a:t>しましょう</a:t>
            </a:r>
            <a:r>
              <a:rPr lang="en-US" altLang="ja-JP" sz="1200" kern="0"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200" kern="0" dirty="0" smtClean="0">
                <a:solidFill>
                  <a:prstClr val="black"/>
                </a:solidFill>
                <a:latin typeface="HG丸ｺﾞｼｯｸM-PRO" panose="020F0600000000000000" pitchFamily="50" charset="-128"/>
                <a:ea typeface="HG丸ｺﾞｼｯｸM-PRO" panose="020F0600000000000000" pitchFamily="50" charset="-128"/>
              </a:rPr>
              <a:t>日頃から相談しておきましょう</a:t>
            </a:r>
            <a:r>
              <a:rPr lang="en-US" altLang="ja-JP" sz="1200" kern="0" dirty="0" smtClean="0">
                <a:solidFill>
                  <a:prstClr val="black"/>
                </a:solidFill>
                <a:latin typeface="HG丸ｺﾞｼｯｸM-PRO" panose="020F0600000000000000" pitchFamily="50" charset="-128"/>
                <a:ea typeface="HG丸ｺﾞｼｯｸM-PRO" panose="020F0600000000000000" pitchFamily="50" charset="-128"/>
              </a:rPr>
              <a:t>)</a:t>
            </a:r>
            <a:endParaRPr lang="ja-JP" altLang="en-US" sz="1200" kern="0" dirty="0">
              <a:solidFill>
                <a:prstClr val="black"/>
              </a:solidFill>
              <a:latin typeface="HG丸ｺﾞｼｯｸM-PRO" panose="020F0600000000000000" pitchFamily="50" charset="-128"/>
              <a:ea typeface="HG丸ｺﾞｼｯｸM-PRO" panose="020F0600000000000000" pitchFamily="50" charset="-128"/>
            </a:endParaRPr>
          </a:p>
        </p:txBody>
      </p:sp>
      <p:sp>
        <p:nvSpPr>
          <p:cNvPr id="80" name="角丸四角形 79"/>
          <p:cNvSpPr/>
          <p:nvPr/>
        </p:nvSpPr>
        <p:spPr>
          <a:xfrm>
            <a:off x="1816847" y="8577032"/>
            <a:ext cx="1577233" cy="980033"/>
          </a:xfrm>
          <a:prstGeom prst="roundRect">
            <a:avLst/>
          </a:prstGeom>
          <a:solidFill>
            <a:sysClr val="window" lastClr="FFFFFF"/>
          </a:solidFill>
          <a:ln w="12700" cap="flat" cmpd="sng" algn="ctr">
            <a:solidFill>
              <a:srgbClr val="4472C4"/>
            </a:solidFill>
            <a:prstDash val="solid"/>
            <a:miter lim="800000"/>
          </a:ln>
          <a:effectLst/>
        </p:spPr>
        <p:txBody>
          <a:bodyPr lIns="72000" rIns="36000" rtlCol="0" anchor="ctr"/>
          <a:lstStyle/>
          <a:p>
            <a:pPr defTabSz="914445">
              <a:defRPr/>
            </a:pPr>
            <a:r>
              <a:rPr lang="ja-JP" altLang="en-US" sz="1200" kern="0" dirty="0" smtClean="0">
                <a:solidFill>
                  <a:prstClr val="black"/>
                </a:solidFill>
                <a:latin typeface="HG丸ｺﾞｼｯｸM-PRO" panose="020F0600000000000000" pitchFamily="50" charset="-128"/>
                <a:ea typeface="HG丸ｺﾞｼｯｸM-PRO" panose="020F0600000000000000" pitchFamily="50" charset="-128"/>
              </a:rPr>
              <a:t>警戒レベル</a:t>
            </a:r>
            <a:r>
              <a:rPr lang="ja-JP" altLang="en-US" sz="1200" b="1" kern="0" dirty="0">
                <a:solidFill>
                  <a:srgbClr val="FF0000"/>
                </a:solidFill>
                <a:latin typeface="HG丸ｺﾞｼｯｸM-PRO" panose="020F0600000000000000" pitchFamily="50" charset="-128"/>
                <a:ea typeface="HG丸ｺﾞｼｯｸM-PRO" panose="020F0600000000000000" pitchFamily="50" charset="-128"/>
              </a:rPr>
              <a:t>３</a:t>
            </a:r>
            <a:r>
              <a:rPr lang="ja-JP" altLang="en-US" sz="1200" kern="0" dirty="0" smtClean="0">
                <a:solidFill>
                  <a:prstClr val="black"/>
                </a:solidFill>
                <a:latin typeface="HG丸ｺﾞｼｯｸM-PRO" panose="020F0600000000000000" pitchFamily="50" charset="-128"/>
                <a:ea typeface="HG丸ｺﾞｼｯｸM-PRO" panose="020F0600000000000000" pitchFamily="50" charset="-128"/>
              </a:rPr>
              <a:t>が</a:t>
            </a:r>
            <a:r>
              <a:rPr lang="ja-JP" altLang="en-US" sz="1200" kern="0" dirty="0">
                <a:solidFill>
                  <a:prstClr val="black"/>
                </a:solidFill>
                <a:latin typeface="HG丸ｺﾞｼｯｸM-PRO" panose="020F0600000000000000" pitchFamily="50" charset="-128"/>
                <a:ea typeface="HG丸ｺﾞｼｯｸM-PRO" panose="020F0600000000000000" pitchFamily="50" charset="-128"/>
              </a:rPr>
              <a:t>出たら、市区町村が指定して</a:t>
            </a:r>
            <a:r>
              <a:rPr lang="ja-JP" altLang="en-US" sz="1200" kern="0" dirty="0" smtClean="0">
                <a:solidFill>
                  <a:prstClr val="black"/>
                </a:solidFill>
                <a:latin typeface="HG丸ｺﾞｼｯｸM-PRO" panose="020F0600000000000000" pitchFamily="50" charset="-128"/>
                <a:ea typeface="HG丸ｺﾞｼｯｸM-PRO" panose="020F0600000000000000" pitchFamily="50" charset="-128"/>
              </a:rPr>
              <a:t>いる</a:t>
            </a:r>
            <a:r>
              <a:rPr lang="ja-JP" altLang="en-US" sz="1200" b="1" u="sng" kern="0" dirty="0" smtClean="0">
                <a:solidFill>
                  <a:srgbClr val="FF0000"/>
                </a:solidFill>
                <a:latin typeface="HG丸ｺﾞｼｯｸM-PRO" panose="020F0600000000000000" pitchFamily="50" charset="-128"/>
                <a:ea typeface="HG丸ｺﾞｼｯｸM-PRO" panose="020F0600000000000000" pitchFamily="50" charset="-128"/>
              </a:rPr>
              <a:t>指定緊急避難</a:t>
            </a:r>
            <a:r>
              <a:rPr lang="ja-JP" altLang="en-US" sz="1200" b="1" u="sng" kern="0" dirty="0">
                <a:solidFill>
                  <a:srgbClr val="FF0000"/>
                </a:solidFill>
                <a:latin typeface="HG丸ｺﾞｼｯｸM-PRO" panose="020F0600000000000000" pitchFamily="50" charset="-128"/>
                <a:ea typeface="HG丸ｺﾞｼｯｸM-PRO" panose="020F0600000000000000" pitchFamily="50" charset="-128"/>
              </a:rPr>
              <a:t>場所に</a:t>
            </a:r>
            <a:r>
              <a:rPr lang="ja-JP" altLang="en-US" sz="1200" b="1" u="sng" kern="0" dirty="0" smtClean="0">
                <a:solidFill>
                  <a:srgbClr val="FF0000"/>
                </a:solidFill>
                <a:latin typeface="HG丸ｺﾞｼｯｸM-PRO" panose="020F0600000000000000" pitchFamily="50" charset="-128"/>
                <a:ea typeface="HG丸ｺﾞｼｯｸM-PRO" panose="020F0600000000000000" pitchFamily="50" charset="-128"/>
              </a:rPr>
              <a:t>避難</a:t>
            </a:r>
            <a:r>
              <a:rPr lang="ja-JP" altLang="en-US" sz="1200" kern="0" dirty="0" smtClean="0">
                <a:solidFill>
                  <a:prstClr val="black"/>
                </a:solidFill>
                <a:latin typeface="HG丸ｺﾞｼｯｸM-PRO" panose="020F0600000000000000" pitchFamily="50" charset="-128"/>
                <a:ea typeface="HG丸ｺﾞｼｯｸM-PRO" panose="020F0600000000000000" pitchFamily="50" charset="-128"/>
              </a:rPr>
              <a:t>しましょう</a:t>
            </a:r>
            <a:endParaRPr lang="ja-JP" altLang="en-US" sz="1200" kern="0" dirty="0">
              <a:solidFill>
                <a:prstClr val="black"/>
              </a:solidFill>
              <a:latin typeface="HG丸ｺﾞｼｯｸM-PRO" panose="020F0600000000000000" pitchFamily="50" charset="-128"/>
              <a:ea typeface="HG丸ｺﾞｼｯｸM-PRO" panose="020F0600000000000000" pitchFamily="50" charset="-128"/>
            </a:endParaRPr>
          </a:p>
        </p:txBody>
      </p:sp>
      <p:sp>
        <p:nvSpPr>
          <p:cNvPr id="81" name="角丸四角形 80"/>
          <p:cNvSpPr/>
          <p:nvPr/>
        </p:nvSpPr>
        <p:spPr>
          <a:xfrm>
            <a:off x="174275" y="8587250"/>
            <a:ext cx="1577233" cy="980033"/>
          </a:xfrm>
          <a:prstGeom prst="roundRect">
            <a:avLst/>
          </a:prstGeom>
          <a:solidFill>
            <a:sysClr val="window" lastClr="FFFFFF"/>
          </a:solidFill>
          <a:ln w="12700" cap="flat" cmpd="sng" algn="ctr">
            <a:solidFill>
              <a:srgbClr val="4472C4"/>
            </a:solidFill>
            <a:prstDash val="solid"/>
            <a:miter lim="800000"/>
          </a:ln>
          <a:effectLst/>
        </p:spPr>
        <p:txBody>
          <a:bodyPr lIns="72000" rIns="36000" rtlCol="0" anchor="ctr"/>
          <a:lstStyle/>
          <a:p>
            <a:pPr defTabSz="914445">
              <a:defRPr/>
            </a:pPr>
            <a:r>
              <a:rPr lang="ja-JP" altLang="en-US" sz="1200" kern="0" dirty="0" smtClean="0">
                <a:solidFill>
                  <a:prstClr val="black"/>
                </a:solidFill>
                <a:latin typeface="HG丸ｺﾞｼｯｸM-PRO" panose="020F0600000000000000" pitchFamily="50" charset="-128"/>
                <a:ea typeface="HG丸ｺﾞｼｯｸM-PRO" panose="020F0600000000000000" pitchFamily="50" charset="-128"/>
              </a:rPr>
              <a:t>警戒レベル</a:t>
            </a:r>
            <a:r>
              <a:rPr lang="ja-JP" altLang="en-US" sz="1200" b="1" kern="0" dirty="0" smtClean="0">
                <a:solidFill>
                  <a:srgbClr val="FF0000"/>
                </a:solidFill>
                <a:latin typeface="HG丸ｺﾞｼｯｸM-PRO" panose="020F0600000000000000" pitchFamily="50" charset="-128"/>
                <a:ea typeface="HG丸ｺﾞｼｯｸM-PRO" panose="020F0600000000000000" pitchFamily="50" charset="-128"/>
              </a:rPr>
              <a:t>３</a:t>
            </a:r>
            <a:r>
              <a:rPr lang="ja-JP" altLang="en-US" sz="1200" kern="0" dirty="0" smtClean="0">
                <a:solidFill>
                  <a:prstClr val="black"/>
                </a:solidFill>
                <a:latin typeface="HG丸ｺﾞｼｯｸM-PRO" panose="020F0600000000000000" pitchFamily="50" charset="-128"/>
                <a:ea typeface="HG丸ｺﾞｼｯｸM-PRO" panose="020F0600000000000000" pitchFamily="50" charset="-128"/>
              </a:rPr>
              <a:t>が</a:t>
            </a:r>
            <a:r>
              <a:rPr lang="ja-JP" altLang="en-US" sz="1200" kern="0" dirty="0">
                <a:solidFill>
                  <a:prstClr val="black"/>
                </a:solidFill>
                <a:latin typeface="HG丸ｺﾞｼｯｸM-PRO" panose="020F0600000000000000" pitchFamily="50" charset="-128"/>
                <a:ea typeface="HG丸ｺﾞｼｯｸM-PRO" panose="020F0600000000000000" pitchFamily="50" charset="-128"/>
              </a:rPr>
              <a:t>出たら</a:t>
            </a:r>
            <a:r>
              <a:rPr lang="ja-JP" altLang="en-US" sz="1200" kern="0"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200" b="1" u="sng" kern="0" dirty="0" smtClean="0">
                <a:solidFill>
                  <a:srgbClr val="FF0000"/>
                </a:solidFill>
                <a:latin typeface="HG丸ｺﾞｼｯｸM-PRO" panose="020F0600000000000000" pitchFamily="50" charset="-128"/>
                <a:ea typeface="HG丸ｺﾞｼｯｸM-PRO" panose="020F0600000000000000" pitchFamily="50" charset="-128"/>
              </a:rPr>
              <a:t>安全な親戚や</a:t>
            </a:r>
            <a:r>
              <a:rPr lang="ja-JP" altLang="en-US" sz="1200" b="1" u="sng" kern="0" dirty="0">
                <a:solidFill>
                  <a:srgbClr val="FF0000"/>
                </a:solidFill>
                <a:latin typeface="HG丸ｺﾞｼｯｸM-PRO" panose="020F0600000000000000" pitchFamily="50" charset="-128"/>
                <a:ea typeface="HG丸ｺﾞｼｯｸM-PRO" panose="020F0600000000000000" pitchFamily="50" charset="-128"/>
              </a:rPr>
              <a:t>知人宅</a:t>
            </a:r>
            <a:r>
              <a:rPr lang="ja-JP" altLang="en-US" sz="1200" b="1" u="sng" kern="0" dirty="0" smtClean="0">
                <a:solidFill>
                  <a:srgbClr val="FF0000"/>
                </a:solidFill>
                <a:latin typeface="HG丸ｺﾞｼｯｸM-PRO" panose="020F0600000000000000" pitchFamily="50" charset="-128"/>
                <a:ea typeface="HG丸ｺﾞｼｯｸM-PRO" panose="020F0600000000000000" pitchFamily="50" charset="-128"/>
              </a:rPr>
              <a:t>に避難</a:t>
            </a:r>
            <a:r>
              <a:rPr lang="ja-JP" altLang="en-US" sz="1200" kern="0" dirty="0" smtClean="0">
                <a:solidFill>
                  <a:prstClr val="black"/>
                </a:solidFill>
                <a:latin typeface="HG丸ｺﾞｼｯｸM-PRO" panose="020F0600000000000000" pitchFamily="50" charset="-128"/>
                <a:ea typeface="HG丸ｺﾞｼｯｸM-PRO" panose="020F0600000000000000" pitchFamily="50" charset="-128"/>
              </a:rPr>
              <a:t>しましょう</a:t>
            </a:r>
            <a:r>
              <a:rPr lang="en-US" altLang="ja-JP" sz="1200" kern="0"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200" kern="0" dirty="0" smtClean="0">
                <a:solidFill>
                  <a:prstClr val="black"/>
                </a:solidFill>
                <a:latin typeface="HG丸ｺﾞｼｯｸM-PRO" panose="020F0600000000000000" pitchFamily="50" charset="-128"/>
                <a:ea typeface="HG丸ｺﾞｼｯｸM-PRO" panose="020F0600000000000000" pitchFamily="50" charset="-128"/>
              </a:rPr>
              <a:t>日頃から相談しておきましょう</a:t>
            </a:r>
            <a:r>
              <a:rPr lang="en-US" altLang="ja-JP" sz="1200" kern="0" dirty="0" smtClean="0">
                <a:solidFill>
                  <a:prstClr val="black"/>
                </a:solidFill>
                <a:latin typeface="HG丸ｺﾞｼｯｸM-PRO" panose="020F0600000000000000" pitchFamily="50" charset="-128"/>
                <a:ea typeface="HG丸ｺﾞｼｯｸM-PRO" panose="020F0600000000000000" pitchFamily="50" charset="-128"/>
              </a:rPr>
              <a:t>)</a:t>
            </a:r>
            <a:endParaRPr lang="ja-JP" altLang="en-US" sz="1200" kern="0" dirty="0">
              <a:solidFill>
                <a:prstClr val="black"/>
              </a:solidFill>
              <a:latin typeface="HG丸ｺﾞｼｯｸM-PRO" panose="020F0600000000000000" pitchFamily="50" charset="-128"/>
              <a:ea typeface="HG丸ｺﾞｼｯｸM-PRO" panose="020F0600000000000000" pitchFamily="50" charset="-128"/>
            </a:endParaRPr>
          </a:p>
        </p:txBody>
      </p:sp>
      <p:sp>
        <p:nvSpPr>
          <p:cNvPr id="5" name="角丸四角形 4"/>
          <p:cNvSpPr/>
          <p:nvPr/>
        </p:nvSpPr>
        <p:spPr>
          <a:xfrm>
            <a:off x="5484361" y="6649887"/>
            <a:ext cx="1161296" cy="36818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100" dirty="0">
                <a:latin typeface="HG丸ｺﾞｼｯｸM-PRO" panose="020F0600000000000000" pitchFamily="50" charset="-128"/>
                <a:ea typeface="HG丸ｺﾞｼｯｸM-PRO" panose="020F0600000000000000" pitchFamily="50" charset="-128"/>
              </a:rPr>
              <a:t>解説</a:t>
            </a:r>
            <a:r>
              <a:rPr kumimoji="1" lang="ja-JP" altLang="en-US" sz="1100" dirty="0" smtClean="0">
                <a:latin typeface="HG丸ｺﾞｼｯｸM-PRO" panose="020F0600000000000000" pitchFamily="50" charset="-128"/>
                <a:ea typeface="HG丸ｺﾞｼｯｸM-PRO" panose="020F0600000000000000" pitchFamily="50" charset="-128"/>
              </a:rPr>
              <a:t>は裏面をご覧下さい</a:t>
            </a:r>
            <a:endParaRPr kumimoji="1" lang="ja-JP" altLang="en-US" sz="1100" dirty="0">
              <a:latin typeface="HG丸ｺﾞｼｯｸM-PRO" panose="020F0600000000000000" pitchFamily="50" charset="-128"/>
              <a:ea typeface="HG丸ｺﾞｼｯｸM-PRO" panose="020F0600000000000000" pitchFamily="50" charset="-128"/>
            </a:endParaRPr>
          </a:p>
        </p:txBody>
      </p:sp>
      <p:sp>
        <p:nvSpPr>
          <p:cNvPr id="3" name="角丸四角形 2"/>
          <p:cNvSpPr/>
          <p:nvPr/>
        </p:nvSpPr>
        <p:spPr>
          <a:xfrm>
            <a:off x="5790369" y="608552"/>
            <a:ext cx="975459" cy="5400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HG丸ｺﾞｼｯｸM-PRO" panose="020F0600000000000000" pitchFamily="50" charset="-128"/>
                <a:ea typeface="HG丸ｺﾞｼｯｸM-PRO" panose="020F0600000000000000" pitchFamily="50" charset="-128"/>
              </a:rPr>
              <a:t>平時に確認</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4" name="テキスト ボックス 3"/>
          <p:cNvSpPr txBox="1"/>
          <p:nvPr/>
        </p:nvSpPr>
        <p:spPr>
          <a:xfrm>
            <a:off x="3043400" y="9624570"/>
            <a:ext cx="723275" cy="307777"/>
          </a:xfrm>
          <a:prstGeom prst="rect">
            <a:avLst/>
          </a:prstGeom>
          <a:noFill/>
        </p:spPr>
        <p:txBody>
          <a:bodyPr wrap="none" rtlCol="0">
            <a:spAutoFit/>
          </a:bodyPr>
          <a:lstStyle/>
          <a:p>
            <a:r>
              <a:rPr kumimoji="1" lang="ja-JP" altLang="en-US" sz="1400" b="1" dirty="0" smtClean="0">
                <a:latin typeface="HG丸ｺﾞｼｯｸM-PRO" panose="020F0600000000000000" pitchFamily="50" charset="-128"/>
                <a:ea typeface="HG丸ｺﾞｼｯｸM-PRO" panose="020F0600000000000000" pitchFamily="50" charset="-128"/>
              </a:rPr>
              <a:t>－１－</a:t>
            </a:r>
            <a:endParaRPr kumimoji="1" lang="ja-JP" altLang="en-US" sz="1400" b="1" dirty="0">
              <a:latin typeface="HG丸ｺﾞｼｯｸM-PRO" panose="020F0600000000000000" pitchFamily="50" charset="-128"/>
              <a:ea typeface="HG丸ｺﾞｼｯｸM-PRO" panose="020F0600000000000000" pitchFamily="50" charset="-128"/>
            </a:endParaRPr>
          </a:p>
        </p:txBody>
      </p:sp>
      <p:sp>
        <p:nvSpPr>
          <p:cNvPr id="67" name="角丸四角形 66"/>
          <p:cNvSpPr/>
          <p:nvPr/>
        </p:nvSpPr>
        <p:spPr>
          <a:xfrm>
            <a:off x="3729171" y="3993189"/>
            <a:ext cx="2940550" cy="2577777"/>
          </a:xfrm>
          <a:prstGeom prst="roundRect">
            <a:avLst>
              <a:gd name="adj" fmla="val 7731"/>
            </a:avLst>
          </a:prstGeom>
          <a:ln/>
        </p:spPr>
        <p:style>
          <a:lnRef idx="2">
            <a:schemeClr val="accent6"/>
          </a:lnRef>
          <a:fillRef idx="1">
            <a:schemeClr val="lt1"/>
          </a:fillRef>
          <a:effectRef idx="0">
            <a:schemeClr val="accent6"/>
          </a:effectRef>
          <a:fontRef idx="minor">
            <a:schemeClr val="dk1"/>
          </a:fontRef>
        </p:style>
        <p:txBody>
          <a:bodyPr lIns="36000" tIns="36000" rIns="36000" bIns="36000" rtlCol="0" anchor="t" anchorCtr="0"/>
          <a:lstStyle/>
          <a:p>
            <a:pPr defTabSz="914445">
              <a:defRPr/>
            </a:pPr>
            <a:r>
              <a:rPr lang="en-US" altLang="ja-JP" sz="1200" kern="0"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200" kern="0" dirty="0" smtClean="0">
                <a:solidFill>
                  <a:prstClr val="black"/>
                </a:solidFill>
                <a:latin typeface="HG丸ｺﾞｼｯｸM-PRO" panose="020F0600000000000000" pitchFamily="50" charset="-128"/>
                <a:ea typeface="HG丸ｺﾞｼｯｸM-PRO" panose="020F0600000000000000" pitchFamily="50" charset="-128"/>
              </a:rPr>
              <a:t>浸水の危険があっても、</a:t>
            </a:r>
            <a:endParaRPr lang="en-US" altLang="ja-JP" sz="1200" kern="0" dirty="0" smtClean="0">
              <a:solidFill>
                <a:prstClr val="black"/>
              </a:solidFill>
              <a:latin typeface="HG丸ｺﾞｼｯｸM-PRO" panose="020F0600000000000000" pitchFamily="50" charset="-128"/>
              <a:ea typeface="HG丸ｺﾞｼｯｸM-PRO" panose="020F0600000000000000" pitchFamily="50" charset="-128"/>
            </a:endParaRPr>
          </a:p>
          <a:p>
            <a:pPr defTabSz="914445">
              <a:defRPr/>
            </a:pPr>
            <a:r>
              <a:rPr lang="ja-JP" altLang="en-US" sz="1200" kern="0" dirty="0" smtClean="0">
                <a:solidFill>
                  <a:prstClr val="black"/>
                </a:solidFill>
                <a:latin typeface="HG丸ｺﾞｼｯｸM-PRO" panose="020F0600000000000000" pitchFamily="50" charset="-128"/>
                <a:ea typeface="HG丸ｺﾞｼｯｸM-PRO" panose="020F0600000000000000" pitchFamily="50" charset="-128"/>
              </a:rPr>
              <a:t>①洪水</a:t>
            </a:r>
            <a:r>
              <a:rPr lang="ja-JP" altLang="en-US" sz="1200" kern="0" dirty="0">
                <a:solidFill>
                  <a:prstClr val="black"/>
                </a:solidFill>
                <a:latin typeface="HG丸ｺﾞｼｯｸM-PRO" panose="020F0600000000000000" pitchFamily="50" charset="-128"/>
                <a:ea typeface="HG丸ｺﾞｼｯｸM-PRO" panose="020F0600000000000000" pitchFamily="50" charset="-128"/>
              </a:rPr>
              <a:t>により家屋が倒壊又は崩落</a:t>
            </a:r>
            <a:r>
              <a:rPr lang="ja-JP" altLang="en-US" sz="1200" kern="0" dirty="0" smtClean="0">
                <a:solidFill>
                  <a:prstClr val="black"/>
                </a:solidFill>
                <a:latin typeface="HG丸ｺﾞｼｯｸM-PRO" panose="020F0600000000000000" pitchFamily="50" charset="-128"/>
                <a:ea typeface="HG丸ｺﾞｼｯｸM-PRO" panose="020F0600000000000000" pitchFamily="50" charset="-128"/>
              </a:rPr>
              <a:t>して</a:t>
            </a:r>
            <a:endParaRPr lang="en-US" altLang="ja-JP" sz="1200" kern="0" dirty="0" smtClean="0">
              <a:solidFill>
                <a:prstClr val="black"/>
              </a:solidFill>
              <a:latin typeface="HG丸ｺﾞｼｯｸM-PRO" panose="020F0600000000000000" pitchFamily="50" charset="-128"/>
              <a:ea typeface="HG丸ｺﾞｼｯｸM-PRO" panose="020F0600000000000000" pitchFamily="50" charset="-128"/>
            </a:endParaRPr>
          </a:p>
          <a:p>
            <a:pPr defTabSz="914445">
              <a:defRPr/>
            </a:pPr>
            <a:r>
              <a:rPr lang="ja-JP" altLang="en-US" sz="1200" kern="0" dirty="0">
                <a:solidFill>
                  <a:prstClr val="black"/>
                </a:solidFill>
                <a:latin typeface="HG丸ｺﾞｼｯｸM-PRO" panose="020F0600000000000000" pitchFamily="50" charset="-128"/>
                <a:ea typeface="HG丸ｺﾞｼｯｸM-PRO" panose="020F0600000000000000" pitchFamily="50" charset="-128"/>
              </a:rPr>
              <a:t>　</a:t>
            </a:r>
            <a:r>
              <a:rPr lang="ja-JP" altLang="en-US" sz="1200" kern="0" dirty="0" smtClean="0">
                <a:solidFill>
                  <a:prstClr val="black"/>
                </a:solidFill>
                <a:latin typeface="HG丸ｺﾞｼｯｸM-PRO" panose="020F0600000000000000" pitchFamily="50" charset="-128"/>
                <a:ea typeface="HG丸ｺﾞｼｯｸM-PRO" panose="020F0600000000000000" pitchFamily="50" charset="-128"/>
              </a:rPr>
              <a:t>しまう</a:t>
            </a:r>
            <a:r>
              <a:rPr lang="ja-JP" altLang="en-US" sz="1200" kern="0" dirty="0">
                <a:solidFill>
                  <a:prstClr val="black"/>
                </a:solidFill>
                <a:latin typeface="HG丸ｺﾞｼｯｸM-PRO" panose="020F0600000000000000" pitchFamily="50" charset="-128"/>
                <a:ea typeface="HG丸ｺﾞｼｯｸM-PRO" panose="020F0600000000000000" pitchFamily="50" charset="-128"/>
              </a:rPr>
              <a:t>おそれ</a:t>
            </a:r>
            <a:r>
              <a:rPr lang="ja-JP" altLang="en-US" sz="1200" kern="0" dirty="0" smtClean="0">
                <a:solidFill>
                  <a:prstClr val="black"/>
                </a:solidFill>
                <a:latin typeface="HG丸ｺﾞｼｯｸM-PRO" panose="020F0600000000000000" pitchFamily="50" charset="-128"/>
                <a:ea typeface="HG丸ｺﾞｼｯｸM-PRO" panose="020F0600000000000000" pitchFamily="50" charset="-128"/>
              </a:rPr>
              <a:t>の高い区域の外側である</a:t>
            </a:r>
            <a:endParaRPr lang="en-US" altLang="ja-JP" sz="1200" kern="0" dirty="0" smtClean="0">
              <a:solidFill>
                <a:prstClr val="black"/>
              </a:solidFill>
              <a:latin typeface="HG丸ｺﾞｼｯｸM-PRO" panose="020F0600000000000000" pitchFamily="50" charset="-128"/>
              <a:ea typeface="HG丸ｺﾞｼｯｸM-PRO" panose="020F0600000000000000" pitchFamily="50" charset="-128"/>
            </a:endParaRPr>
          </a:p>
          <a:p>
            <a:pPr defTabSz="914445">
              <a:defRPr/>
            </a:pPr>
            <a:r>
              <a:rPr lang="ja-JP" altLang="en-US" sz="1200" kern="0" dirty="0">
                <a:solidFill>
                  <a:prstClr val="black"/>
                </a:solidFill>
                <a:latin typeface="HG丸ｺﾞｼｯｸM-PRO" panose="020F0600000000000000" pitchFamily="50" charset="-128"/>
                <a:ea typeface="HG丸ｺﾞｼｯｸM-PRO" panose="020F0600000000000000" pitchFamily="50" charset="-128"/>
              </a:rPr>
              <a:t>②浸水する深さよりも高いところにいる</a:t>
            </a:r>
            <a:endParaRPr lang="en-US" altLang="ja-JP" sz="1200" kern="0" dirty="0">
              <a:solidFill>
                <a:prstClr val="black"/>
              </a:solidFill>
              <a:latin typeface="HG丸ｺﾞｼｯｸM-PRO" panose="020F0600000000000000" pitchFamily="50" charset="-128"/>
              <a:ea typeface="HG丸ｺﾞｼｯｸM-PRO" panose="020F0600000000000000" pitchFamily="50" charset="-128"/>
            </a:endParaRPr>
          </a:p>
          <a:p>
            <a:pPr defTabSz="914445">
              <a:defRPr/>
            </a:pPr>
            <a:r>
              <a:rPr lang="ja-JP" altLang="en-US" sz="1200" kern="0" dirty="0">
                <a:solidFill>
                  <a:prstClr val="black"/>
                </a:solidFill>
                <a:latin typeface="HG丸ｺﾞｼｯｸM-PRO" panose="020F0600000000000000" pitchFamily="50" charset="-128"/>
                <a:ea typeface="HG丸ｺﾞｼｯｸM-PRO" panose="020F0600000000000000" pitchFamily="50" charset="-128"/>
              </a:rPr>
              <a:t>③浸水しても水がひくまで我慢できる</a:t>
            </a:r>
            <a:r>
              <a:rPr lang="ja-JP" altLang="en-US" sz="1200" kern="0" dirty="0" smtClean="0">
                <a:solidFill>
                  <a:prstClr val="black"/>
                </a:solidFill>
                <a:latin typeface="HG丸ｺﾞｼｯｸM-PRO" panose="020F0600000000000000" pitchFamily="50" charset="-128"/>
                <a:ea typeface="HG丸ｺﾞｼｯｸM-PRO" panose="020F0600000000000000" pitchFamily="50" charset="-128"/>
              </a:rPr>
              <a:t>、</a:t>
            </a:r>
            <a:endParaRPr lang="en-US" altLang="ja-JP" sz="1200" kern="0" dirty="0" smtClean="0">
              <a:solidFill>
                <a:prstClr val="black"/>
              </a:solidFill>
              <a:latin typeface="HG丸ｺﾞｼｯｸM-PRO" panose="020F0600000000000000" pitchFamily="50" charset="-128"/>
              <a:ea typeface="HG丸ｺﾞｼｯｸM-PRO" panose="020F0600000000000000" pitchFamily="50" charset="-128"/>
            </a:endParaRPr>
          </a:p>
          <a:p>
            <a:pPr defTabSz="914445">
              <a:defRPr/>
            </a:pPr>
            <a:r>
              <a:rPr lang="ja-JP" altLang="en-US" sz="1200" kern="0" dirty="0">
                <a:solidFill>
                  <a:prstClr val="black"/>
                </a:solidFill>
                <a:latin typeface="HG丸ｺﾞｼｯｸM-PRO" panose="020F0600000000000000" pitchFamily="50" charset="-128"/>
                <a:ea typeface="HG丸ｺﾞｼｯｸM-PRO" panose="020F0600000000000000" pitchFamily="50" charset="-128"/>
              </a:rPr>
              <a:t>　</a:t>
            </a:r>
            <a:r>
              <a:rPr lang="ja-JP" altLang="en-US" sz="1200" kern="0" dirty="0" smtClean="0">
                <a:solidFill>
                  <a:prstClr val="black"/>
                </a:solidFill>
                <a:latin typeface="HG丸ｺﾞｼｯｸM-PRO" panose="020F0600000000000000" pitchFamily="50" charset="-128"/>
                <a:ea typeface="HG丸ｺﾞｼｯｸM-PRO" panose="020F0600000000000000" pitchFamily="50" charset="-128"/>
              </a:rPr>
              <a:t>水</a:t>
            </a:r>
            <a:r>
              <a:rPr lang="ja-JP" altLang="en-US" sz="1200" kern="0" dirty="0">
                <a:solidFill>
                  <a:prstClr val="black"/>
                </a:solidFill>
                <a:latin typeface="HG丸ｺﾞｼｯｸM-PRO" panose="020F0600000000000000" pitchFamily="50" charset="-128"/>
                <a:ea typeface="HG丸ｺﾞｼｯｸM-PRO" panose="020F0600000000000000" pitchFamily="50" charset="-128"/>
              </a:rPr>
              <a:t>・食糧などの備えが十分に</a:t>
            </a:r>
            <a:r>
              <a:rPr lang="ja-JP" altLang="en-US" sz="1200" kern="0" dirty="0" smtClean="0">
                <a:solidFill>
                  <a:prstClr val="black"/>
                </a:solidFill>
                <a:latin typeface="HG丸ｺﾞｼｯｸM-PRO" panose="020F0600000000000000" pitchFamily="50" charset="-128"/>
                <a:ea typeface="HG丸ｺﾞｼｯｸM-PRO" panose="020F0600000000000000" pitchFamily="50" charset="-128"/>
              </a:rPr>
              <a:t>ある場合</a:t>
            </a:r>
            <a:endParaRPr lang="en-US" altLang="ja-JP" sz="1200" kern="0" dirty="0" smtClean="0">
              <a:solidFill>
                <a:prstClr val="black"/>
              </a:solidFill>
              <a:latin typeface="HG丸ｺﾞｼｯｸM-PRO" panose="020F0600000000000000" pitchFamily="50" charset="-128"/>
              <a:ea typeface="HG丸ｺﾞｼｯｸM-PRO" panose="020F0600000000000000" pitchFamily="50" charset="-128"/>
            </a:endParaRPr>
          </a:p>
          <a:p>
            <a:pPr defTabSz="914445">
              <a:defRPr/>
            </a:pPr>
            <a:r>
              <a:rPr lang="ja-JP" altLang="en-US" sz="1200" kern="0" dirty="0">
                <a:solidFill>
                  <a:prstClr val="black"/>
                </a:solidFill>
                <a:latin typeface="HG丸ｺﾞｼｯｸM-PRO" panose="020F0600000000000000" pitchFamily="50" charset="-128"/>
                <a:ea typeface="HG丸ｺﾞｼｯｸM-PRO" panose="020F0600000000000000" pitchFamily="50" charset="-128"/>
              </a:rPr>
              <a:t>　</a:t>
            </a:r>
            <a:r>
              <a:rPr lang="ja-JP" altLang="en-US" sz="1200" kern="0" dirty="0" smtClean="0">
                <a:solidFill>
                  <a:prstClr val="black"/>
                </a:solidFill>
                <a:latin typeface="HG丸ｺﾞｼｯｸM-PRO" panose="020F0600000000000000" pitchFamily="50" charset="-128"/>
                <a:ea typeface="HG丸ｺﾞｼｯｸM-PRO" panose="020F0600000000000000" pitchFamily="50" charset="-128"/>
              </a:rPr>
              <a:t>は自宅に留まり安全確保をすることも</a:t>
            </a:r>
            <a:endParaRPr lang="en-US" altLang="ja-JP" sz="1200" kern="0" dirty="0" smtClean="0">
              <a:solidFill>
                <a:prstClr val="black"/>
              </a:solidFill>
              <a:latin typeface="HG丸ｺﾞｼｯｸM-PRO" panose="020F0600000000000000" pitchFamily="50" charset="-128"/>
              <a:ea typeface="HG丸ｺﾞｼｯｸM-PRO" panose="020F0600000000000000" pitchFamily="50" charset="-128"/>
            </a:endParaRPr>
          </a:p>
          <a:p>
            <a:pPr defTabSz="914445">
              <a:defRPr/>
            </a:pPr>
            <a:r>
              <a:rPr lang="ja-JP" altLang="en-US" sz="1200" kern="0" dirty="0">
                <a:solidFill>
                  <a:prstClr val="black"/>
                </a:solidFill>
                <a:latin typeface="HG丸ｺﾞｼｯｸM-PRO" panose="020F0600000000000000" pitchFamily="50" charset="-128"/>
                <a:ea typeface="HG丸ｺﾞｼｯｸM-PRO" panose="020F0600000000000000" pitchFamily="50" charset="-128"/>
              </a:rPr>
              <a:t>　</a:t>
            </a:r>
            <a:r>
              <a:rPr lang="ja-JP" altLang="en-US" sz="1200" kern="0" dirty="0" smtClean="0">
                <a:solidFill>
                  <a:prstClr val="black"/>
                </a:solidFill>
                <a:latin typeface="HG丸ｺﾞｼｯｸM-PRO" panose="020F0600000000000000" pitchFamily="50" charset="-128"/>
                <a:ea typeface="HG丸ｺﾞｼｯｸM-PRO" panose="020F0600000000000000" pitchFamily="50" charset="-128"/>
              </a:rPr>
              <a:t>可能です。</a:t>
            </a:r>
            <a:endParaRPr lang="en-US" altLang="ja-JP" sz="1200" kern="0" dirty="0" smtClean="0">
              <a:solidFill>
                <a:prstClr val="black"/>
              </a:solidFill>
              <a:latin typeface="HG丸ｺﾞｼｯｸM-PRO" panose="020F0600000000000000" pitchFamily="50" charset="-128"/>
              <a:ea typeface="HG丸ｺﾞｼｯｸM-PRO" panose="020F0600000000000000" pitchFamily="50" charset="-128"/>
            </a:endParaRPr>
          </a:p>
          <a:p>
            <a:pPr defTabSz="914445">
              <a:defRPr/>
            </a:pPr>
            <a:endParaRPr lang="en-US" altLang="ja-JP" sz="1200" kern="0" dirty="0">
              <a:solidFill>
                <a:prstClr val="black"/>
              </a:solidFill>
              <a:latin typeface="HG丸ｺﾞｼｯｸM-PRO" panose="020F0600000000000000" pitchFamily="50" charset="-128"/>
              <a:ea typeface="HG丸ｺﾞｼｯｸM-PRO" panose="020F0600000000000000" pitchFamily="50" charset="-128"/>
            </a:endParaRPr>
          </a:p>
          <a:p>
            <a:pPr defTabSz="914445">
              <a:defRPr/>
            </a:pPr>
            <a:r>
              <a:rPr lang="en-US" altLang="ja-JP" sz="1200" kern="0"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200" kern="0" dirty="0" smtClean="0">
                <a:solidFill>
                  <a:prstClr val="black"/>
                </a:solidFill>
                <a:latin typeface="HG丸ｺﾞｼｯｸM-PRO" panose="020F0600000000000000" pitchFamily="50" charset="-128"/>
                <a:ea typeface="HG丸ｺﾞｼｯｸM-PRO" panose="020F0600000000000000" pitchFamily="50" charset="-128"/>
              </a:rPr>
              <a:t>土砂災害の危険があっても、</a:t>
            </a:r>
            <a:endParaRPr lang="en-US" altLang="ja-JP" sz="1200" kern="0" dirty="0" smtClean="0">
              <a:solidFill>
                <a:prstClr val="black"/>
              </a:solidFill>
              <a:latin typeface="HG丸ｺﾞｼｯｸM-PRO" panose="020F0600000000000000" pitchFamily="50" charset="-128"/>
              <a:ea typeface="HG丸ｺﾞｼｯｸM-PRO" panose="020F0600000000000000" pitchFamily="50" charset="-128"/>
            </a:endParaRPr>
          </a:p>
          <a:p>
            <a:pPr defTabSz="914445">
              <a:defRPr/>
            </a:pPr>
            <a:r>
              <a:rPr lang="ja-JP" altLang="en-US" sz="1200" kern="0" dirty="0" smtClean="0">
                <a:solidFill>
                  <a:prstClr val="black"/>
                </a:solidFill>
                <a:latin typeface="HG丸ｺﾞｼｯｸM-PRO" panose="020F0600000000000000" pitchFamily="50" charset="-128"/>
                <a:ea typeface="HG丸ｺﾞｼｯｸM-PRO" panose="020F0600000000000000" pitchFamily="50" charset="-128"/>
              </a:rPr>
              <a:t>   十分</a:t>
            </a:r>
            <a:r>
              <a:rPr lang="ja-JP" altLang="en-US" sz="1200" kern="0" dirty="0">
                <a:solidFill>
                  <a:prstClr val="black"/>
                </a:solidFill>
                <a:latin typeface="HG丸ｺﾞｼｯｸM-PRO" panose="020F0600000000000000" pitchFamily="50" charset="-128"/>
                <a:ea typeface="HG丸ｺﾞｼｯｸM-PRO" panose="020F0600000000000000" pitchFamily="50" charset="-128"/>
              </a:rPr>
              <a:t>堅牢</a:t>
            </a:r>
            <a:r>
              <a:rPr lang="ja-JP" altLang="en-US" sz="1200" kern="0" dirty="0" smtClean="0">
                <a:solidFill>
                  <a:prstClr val="black"/>
                </a:solidFill>
                <a:latin typeface="HG丸ｺﾞｼｯｸM-PRO" panose="020F0600000000000000" pitchFamily="50" charset="-128"/>
                <a:ea typeface="HG丸ｺﾞｼｯｸM-PRO" panose="020F0600000000000000" pitchFamily="50" charset="-128"/>
              </a:rPr>
              <a:t>なマンション等の上層階に</a:t>
            </a:r>
            <a:endParaRPr lang="en-US" altLang="ja-JP" sz="1200" kern="0" dirty="0" smtClean="0">
              <a:solidFill>
                <a:prstClr val="black"/>
              </a:solidFill>
              <a:latin typeface="HG丸ｺﾞｼｯｸM-PRO" panose="020F0600000000000000" pitchFamily="50" charset="-128"/>
              <a:ea typeface="HG丸ｺﾞｼｯｸM-PRO" panose="020F0600000000000000" pitchFamily="50" charset="-128"/>
            </a:endParaRPr>
          </a:p>
          <a:p>
            <a:pPr defTabSz="914445">
              <a:defRPr/>
            </a:pPr>
            <a:r>
              <a:rPr lang="en-US" altLang="ja-JP" sz="1200" kern="0" dirty="0" smtClean="0">
                <a:solidFill>
                  <a:prstClr val="black"/>
                </a:solidFill>
                <a:latin typeface="HG丸ｺﾞｼｯｸM-PRO" panose="020F0600000000000000" pitchFamily="50" charset="-128"/>
                <a:ea typeface="HG丸ｺﾞｼｯｸM-PRO" panose="020F0600000000000000" pitchFamily="50" charset="-128"/>
              </a:rPr>
              <a:t>   </a:t>
            </a:r>
            <a:r>
              <a:rPr lang="ja-JP" altLang="en-US" sz="1200" kern="0" dirty="0" smtClean="0">
                <a:solidFill>
                  <a:prstClr val="black"/>
                </a:solidFill>
                <a:latin typeface="HG丸ｺﾞｼｯｸM-PRO" panose="020F0600000000000000" pitchFamily="50" charset="-128"/>
                <a:ea typeface="HG丸ｺﾞｼｯｸM-PRO" panose="020F0600000000000000" pitchFamily="50" charset="-128"/>
              </a:rPr>
              <a:t>住んでいる場合は自宅に留まり</a:t>
            </a:r>
            <a:endParaRPr lang="en-US" altLang="ja-JP" sz="1200" kern="0" dirty="0" smtClean="0">
              <a:solidFill>
                <a:prstClr val="black"/>
              </a:solidFill>
              <a:latin typeface="HG丸ｺﾞｼｯｸM-PRO" panose="020F0600000000000000" pitchFamily="50" charset="-128"/>
              <a:ea typeface="HG丸ｺﾞｼｯｸM-PRO" panose="020F0600000000000000" pitchFamily="50" charset="-128"/>
            </a:endParaRPr>
          </a:p>
          <a:p>
            <a:pPr defTabSz="914445">
              <a:defRPr/>
            </a:pPr>
            <a:r>
              <a:rPr lang="en-US" altLang="ja-JP" sz="1200" kern="0" dirty="0">
                <a:solidFill>
                  <a:prstClr val="black"/>
                </a:solidFill>
                <a:latin typeface="HG丸ｺﾞｼｯｸM-PRO" panose="020F0600000000000000" pitchFamily="50" charset="-128"/>
                <a:ea typeface="HG丸ｺﾞｼｯｸM-PRO" panose="020F0600000000000000" pitchFamily="50" charset="-128"/>
              </a:rPr>
              <a:t> </a:t>
            </a:r>
            <a:r>
              <a:rPr lang="en-US" altLang="ja-JP" sz="1200" kern="0" dirty="0" smtClean="0">
                <a:solidFill>
                  <a:prstClr val="black"/>
                </a:solidFill>
                <a:latin typeface="HG丸ｺﾞｼｯｸM-PRO" panose="020F0600000000000000" pitchFamily="50" charset="-128"/>
                <a:ea typeface="HG丸ｺﾞｼｯｸM-PRO" panose="020F0600000000000000" pitchFamily="50" charset="-128"/>
              </a:rPr>
              <a:t>  </a:t>
            </a:r>
            <a:r>
              <a:rPr lang="ja-JP" altLang="en-US" sz="1200" kern="0" dirty="0" smtClean="0">
                <a:solidFill>
                  <a:prstClr val="black"/>
                </a:solidFill>
                <a:latin typeface="HG丸ｺﾞｼｯｸM-PRO" panose="020F0600000000000000" pitchFamily="50" charset="-128"/>
                <a:ea typeface="HG丸ｺﾞｼｯｸM-PRO" panose="020F0600000000000000" pitchFamily="50" charset="-128"/>
              </a:rPr>
              <a:t>安全確保をすることも可能です。</a:t>
            </a:r>
            <a:endParaRPr lang="en-US" altLang="ja-JP" sz="1200" kern="0" dirty="0">
              <a:solidFill>
                <a:prstClr val="black"/>
              </a:solidFill>
              <a:latin typeface="HG丸ｺﾞｼｯｸM-PRO" panose="020F0600000000000000" pitchFamily="50" charset="-128"/>
              <a:ea typeface="HG丸ｺﾞｼｯｸM-PRO" panose="020F0600000000000000" pitchFamily="50" charset="-128"/>
            </a:endParaRPr>
          </a:p>
        </p:txBody>
      </p:sp>
      <p:sp>
        <p:nvSpPr>
          <p:cNvPr id="78" name="下矢印 77"/>
          <p:cNvSpPr/>
          <p:nvPr/>
        </p:nvSpPr>
        <p:spPr>
          <a:xfrm rot="16200000">
            <a:off x="3310479" y="4968523"/>
            <a:ext cx="270000" cy="270000"/>
          </a:xfrm>
          <a:prstGeom prst="downArrow">
            <a:avLst/>
          </a:prstGeom>
          <a:solidFill>
            <a:srgbClr val="70AD47"/>
          </a:solidFill>
          <a:ln w="12700" cap="flat" cmpd="sng" algn="ctr">
            <a:solidFill>
              <a:srgbClr val="70AD47"/>
            </a:solidFill>
            <a:prstDash val="solid"/>
            <a:miter lim="800000"/>
          </a:ln>
          <a:effectLst/>
        </p:spPr>
        <p:txBody>
          <a:bodyPr rtlCol="0" anchor="ctr"/>
          <a:lstStyle/>
          <a:p>
            <a:pPr algn="ctr" defTabSz="914445">
              <a:defRPr/>
            </a:pPr>
            <a:endParaRPr lang="ja-JP" altLang="en-US" kern="0">
              <a:solidFill>
                <a:prstClr val="white"/>
              </a:solidFill>
              <a:latin typeface="HG丸ｺﾞｼｯｸM-PRO" panose="020F0600000000000000" pitchFamily="50" charset="-128"/>
              <a:ea typeface="HG丸ｺﾞｼｯｸM-PRO" panose="020F0600000000000000" pitchFamily="50" charset="-128"/>
            </a:endParaRPr>
          </a:p>
        </p:txBody>
      </p:sp>
      <p:sp>
        <p:nvSpPr>
          <p:cNvPr id="82" name="テキスト ボックス 81"/>
          <p:cNvSpPr txBox="1"/>
          <p:nvPr/>
        </p:nvSpPr>
        <p:spPr>
          <a:xfrm>
            <a:off x="3008246" y="4688875"/>
            <a:ext cx="874465" cy="276999"/>
          </a:xfrm>
          <a:prstGeom prst="rect">
            <a:avLst/>
          </a:prstGeom>
          <a:noFill/>
        </p:spPr>
        <p:txBody>
          <a:bodyPr wrap="square" rtlCol="0">
            <a:spAutoFit/>
          </a:bodyPr>
          <a:lstStyle/>
          <a:p>
            <a:pPr algn="ctr" defTabSz="914445"/>
            <a:r>
              <a:rPr kumimoji="1" lang="ja-JP" altLang="en-US" sz="1200" dirty="0" smtClean="0">
                <a:solidFill>
                  <a:prstClr val="black"/>
                </a:solidFill>
                <a:latin typeface="HG丸ｺﾞｼｯｸM-PRO" panose="020F0600000000000000" pitchFamily="50" charset="-128"/>
                <a:ea typeface="HG丸ｺﾞｼｯｸM-PRO" panose="020F0600000000000000" pitchFamily="50" charset="-128"/>
              </a:rPr>
              <a:t>例外</a:t>
            </a:r>
            <a:endParaRPr kumimoji="1"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951165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60888" y="560860"/>
            <a:ext cx="6578878" cy="2103430"/>
          </a:xfrm>
          <a:prstGeom prst="roundRect">
            <a:avLst>
              <a:gd name="adj" fmla="val 1313"/>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accent2"/>
              </a:solidFill>
              <a:latin typeface="HG丸ｺﾞｼｯｸM-PRO" panose="020F0600000000000000" pitchFamily="50" charset="-128"/>
              <a:ea typeface="HG丸ｺﾞｼｯｸM-PRO" panose="020F0600000000000000" pitchFamily="50" charset="-128"/>
            </a:endParaRPr>
          </a:p>
        </p:txBody>
      </p:sp>
      <p:sp>
        <p:nvSpPr>
          <p:cNvPr id="3" name="角丸四角形 2"/>
          <p:cNvSpPr/>
          <p:nvPr/>
        </p:nvSpPr>
        <p:spPr>
          <a:xfrm>
            <a:off x="71743" y="3006117"/>
            <a:ext cx="6582812" cy="3321217"/>
          </a:xfrm>
          <a:prstGeom prst="roundRect">
            <a:avLst>
              <a:gd name="adj" fmla="val 1313"/>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accent2"/>
              </a:solidFill>
              <a:latin typeface="HG丸ｺﾞｼｯｸM-PRO" panose="020F0600000000000000" pitchFamily="50" charset="-128"/>
              <a:ea typeface="HG丸ｺﾞｼｯｸM-PRO" panose="020F0600000000000000" pitchFamily="50" charset="-128"/>
            </a:endParaRPr>
          </a:p>
        </p:txBody>
      </p:sp>
      <p:sp>
        <p:nvSpPr>
          <p:cNvPr id="4" name="テキスト ボックス 3"/>
          <p:cNvSpPr txBox="1"/>
          <p:nvPr/>
        </p:nvSpPr>
        <p:spPr>
          <a:xfrm>
            <a:off x="3749601" y="2451343"/>
            <a:ext cx="3085276" cy="215444"/>
          </a:xfrm>
          <a:prstGeom prst="rect">
            <a:avLst/>
          </a:prstGeom>
          <a:noFill/>
        </p:spPr>
        <p:txBody>
          <a:bodyPr wrap="square" rtlCol="0">
            <a:spAutoFit/>
          </a:bodyPr>
          <a:lstStyle/>
          <a:p>
            <a:r>
              <a:rPr lang="en-US" altLang="ja-JP" sz="800" spc="-100" dirty="0">
                <a:latin typeface="HG丸ｺﾞｼｯｸM-PRO" panose="020F0600000000000000" pitchFamily="50" charset="-128"/>
                <a:ea typeface="HG丸ｺﾞｼｯｸM-PRO" panose="020F0600000000000000" pitchFamily="50" charset="-128"/>
              </a:rPr>
              <a:t>※</a:t>
            </a:r>
            <a:r>
              <a:rPr lang="ja-JP" altLang="en-US" sz="800" spc="-100" dirty="0">
                <a:latin typeface="HG丸ｺﾞｼｯｸM-PRO" panose="020F0600000000000000" pitchFamily="50" charset="-128"/>
                <a:ea typeface="HG丸ｺﾞｼｯｸM-PRO" panose="020F0600000000000000" pitchFamily="50" charset="-128"/>
              </a:rPr>
              <a:t>ハザードマップの</a:t>
            </a:r>
            <a:r>
              <a:rPr lang="ja-JP" altLang="en-US" sz="800" spc="-100" dirty="0" smtClean="0">
                <a:latin typeface="HG丸ｺﾞｼｯｸM-PRO" panose="020F0600000000000000" pitchFamily="50" charset="-128"/>
                <a:ea typeface="HG丸ｺﾞｼｯｸM-PRO" panose="020F0600000000000000" pitchFamily="50" charset="-128"/>
              </a:rPr>
              <a:t>着色や凡例は</a:t>
            </a:r>
            <a:r>
              <a:rPr lang="ja-JP" altLang="en-US" sz="800" spc="-100" dirty="0">
                <a:latin typeface="HG丸ｺﾞｼｯｸM-PRO" panose="020F0600000000000000" pitchFamily="50" charset="-128"/>
                <a:ea typeface="HG丸ｺﾞｼｯｸM-PRO" panose="020F0600000000000000" pitchFamily="50" charset="-128"/>
              </a:rPr>
              <a:t>市町村によって</a:t>
            </a:r>
            <a:r>
              <a:rPr lang="ja-JP" altLang="en-US" sz="800" spc="-100" dirty="0" smtClean="0">
                <a:latin typeface="HG丸ｺﾞｼｯｸM-PRO" panose="020F0600000000000000" pitchFamily="50" charset="-128"/>
                <a:ea typeface="HG丸ｺﾞｼｯｸM-PRO" panose="020F0600000000000000" pitchFamily="50" charset="-128"/>
              </a:rPr>
              <a:t>異なる場合があります。</a:t>
            </a:r>
            <a:endParaRPr lang="ja-JP" altLang="en-US" sz="800" spc="-100" dirty="0">
              <a:latin typeface="HG丸ｺﾞｼｯｸM-PRO" panose="020F0600000000000000" pitchFamily="50" charset="-128"/>
              <a:ea typeface="HG丸ｺﾞｼｯｸM-PRO" panose="020F0600000000000000" pitchFamily="50" charset="-128"/>
            </a:endParaRPr>
          </a:p>
        </p:txBody>
      </p:sp>
      <p:grpSp>
        <p:nvGrpSpPr>
          <p:cNvPr id="5" name="グループ化 4"/>
          <p:cNvGrpSpPr/>
          <p:nvPr/>
        </p:nvGrpSpPr>
        <p:grpSpPr>
          <a:xfrm>
            <a:off x="280040" y="790678"/>
            <a:ext cx="3512187" cy="1801039"/>
            <a:chOff x="572536" y="348764"/>
            <a:chExt cx="8730618" cy="4477034"/>
          </a:xfrm>
        </p:grpSpPr>
        <p:pic>
          <p:nvPicPr>
            <p:cNvPr id="6" name="図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08" t="3269" b="22944"/>
            <a:stretch/>
          </p:blipFill>
          <p:spPr bwMode="auto">
            <a:xfrm>
              <a:off x="572536" y="348764"/>
              <a:ext cx="8730618" cy="447703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7" name="直線矢印コネクタ 6"/>
            <p:cNvCxnSpPr/>
            <p:nvPr/>
          </p:nvCxnSpPr>
          <p:spPr>
            <a:xfrm flipH="1">
              <a:off x="4627091" y="4009315"/>
              <a:ext cx="1096385" cy="393235"/>
            </a:xfrm>
            <a:prstGeom prst="straightConnector1">
              <a:avLst/>
            </a:prstGeom>
            <a:ln w="19050">
              <a:solidFill>
                <a:schemeClr val="tx1"/>
              </a:solidFill>
              <a:tailEnd type="triangle"/>
            </a:ln>
          </p:spPr>
          <p:style>
            <a:lnRef idx="1">
              <a:schemeClr val="accent2"/>
            </a:lnRef>
            <a:fillRef idx="0">
              <a:schemeClr val="accent2"/>
            </a:fillRef>
            <a:effectRef idx="0">
              <a:schemeClr val="accent2"/>
            </a:effectRef>
            <a:fontRef idx="minor">
              <a:schemeClr val="tx1"/>
            </a:fontRef>
          </p:style>
        </p:cxnSp>
      </p:grpSp>
      <p:sp>
        <p:nvSpPr>
          <p:cNvPr id="8" name="テキスト ボックス 7"/>
          <p:cNvSpPr txBox="1"/>
          <p:nvPr/>
        </p:nvSpPr>
        <p:spPr>
          <a:xfrm>
            <a:off x="2352179" y="2051654"/>
            <a:ext cx="1371049" cy="435247"/>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1100" dirty="0">
                <a:latin typeface="HG丸ｺﾞｼｯｸM-PRO" panose="020F0600000000000000" pitchFamily="50" charset="-128"/>
                <a:ea typeface="HG丸ｺﾞｼｯｸM-PRO" panose="020F0600000000000000" pitchFamily="50" charset="-128"/>
              </a:rPr>
              <a:t>浸水するおそれが高い区域です</a:t>
            </a:r>
          </a:p>
        </p:txBody>
      </p:sp>
      <p:sp>
        <p:nvSpPr>
          <p:cNvPr id="9" name="テキスト ボックス 8"/>
          <p:cNvSpPr txBox="1"/>
          <p:nvPr/>
        </p:nvSpPr>
        <p:spPr>
          <a:xfrm>
            <a:off x="2097597" y="1274755"/>
            <a:ext cx="1652004" cy="435247"/>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1100" dirty="0">
                <a:latin typeface="HG丸ｺﾞｼｯｸM-PRO" panose="020F0600000000000000" pitchFamily="50" charset="-128"/>
                <a:ea typeface="HG丸ｺﾞｼｯｸM-PRO" panose="020F0600000000000000" pitchFamily="50" charset="-128"/>
              </a:rPr>
              <a:t>土砂</a:t>
            </a:r>
            <a:r>
              <a:rPr kumimoji="1" lang="ja-JP" altLang="en-US" sz="1100" dirty="0" smtClean="0">
                <a:latin typeface="HG丸ｺﾞｼｯｸM-PRO" panose="020F0600000000000000" pitchFamily="50" charset="-128"/>
                <a:ea typeface="HG丸ｺﾞｼｯｸM-PRO" panose="020F0600000000000000" pitchFamily="50" charset="-128"/>
              </a:rPr>
              <a:t>災害のおそれが</a:t>
            </a:r>
            <a:endParaRPr kumimoji="1" lang="en-US" altLang="ja-JP" sz="1100" dirty="0">
              <a:latin typeface="HG丸ｺﾞｼｯｸM-PRO" panose="020F0600000000000000" pitchFamily="50" charset="-128"/>
              <a:ea typeface="HG丸ｺﾞｼｯｸM-PRO" panose="020F0600000000000000" pitchFamily="50" charset="-128"/>
            </a:endParaRPr>
          </a:p>
          <a:p>
            <a:r>
              <a:rPr kumimoji="1" lang="ja-JP" altLang="en-US" sz="1100" dirty="0" smtClean="0">
                <a:latin typeface="HG丸ｺﾞｼｯｸM-PRO" panose="020F0600000000000000" pitchFamily="50" charset="-128"/>
                <a:ea typeface="HG丸ｺﾞｼｯｸM-PRO" panose="020F0600000000000000" pitchFamily="50" charset="-128"/>
              </a:rPr>
              <a:t>あ</a:t>
            </a:r>
            <a:r>
              <a:rPr kumimoji="1" lang="ja-JP" altLang="en-US" sz="1100" dirty="0">
                <a:latin typeface="HG丸ｺﾞｼｯｸM-PRO" panose="020F0600000000000000" pitchFamily="50" charset="-128"/>
                <a:ea typeface="HG丸ｺﾞｼｯｸM-PRO" panose="020F0600000000000000" pitchFamily="50" charset="-128"/>
              </a:rPr>
              <a:t>る</a:t>
            </a:r>
            <a:r>
              <a:rPr kumimoji="1" lang="ja-JP" altLang="en-US" sz="1100" dirty="0" smtClean="0">
                <a:latin typeface="HG丸ｺﾞｼｯｸM-PRO" panose="020F0600000000000000" pitchFamily="50" charset="-128"/>
                <a:ea typeface="HG丸ｺﾞｼｯｸM-PRO" panose="020F0600000000000000" pitchFamily="50" charset="-128"/>
              </a:rPr>
              <a:t>区域</a:t>
            </a:r>
            <a:r>
              <a:rPr kumimoji="1" lang="ja-JP" altLang="en-US" sz="1100" dirty="0">
                <a:latin typeface="HG丸ｺﾞｼｯｸM-PRO" panose="020F0600000000000000" pitchFamily="50" charset="-128"/>
                <a:ea typeface="HG丸ｺﾞｼｯｸM-PRO" panose="020F0600000000000000" pitchFamily="50" charset="-128"/>
              </a:rPr>
              <a:t>です</a:t>
            </a:r>
          </a:p>
        </p:txBody>
      </p:sp>
      <p:cxnSp>
        <p:nvCxnSpPr>
          <p:cNvPr id="10" name="直線矢印コネクタ 9"/>
          <p:cNvCxnSpPr>
            <a:stCxn id="9" idx="1"/>
          </p:cNvCxnSpPr>
          <p:nvPr/>
        </p:nvCxnSpPr>
        <p:spPr>
          <a:xfrm flipH="1" flipV="1">
            <a:off x="1578109" y="1378671"/>
            <a:ext cx="519488" cy="113706"/>
          </a:xfrm>
          <a:prstGeom prst="straightConnector1">
            <a:avLst/>
          </a:prstGeom>
          <a:ln w="19050">
            <a:solidFill>
              <a:schemeClr val="tx1"/>
            </a:solidFill>
            <a:tailEnd type="triangle"/>
          </a:ln>
        </p:spPr>
        <p:style>
          <a:lnRef idx="1">
            <a:schemeClr val="accent2"/>
          </a:lnRef>
          <a:fillRef idx="0">
            <a:schemeClr val="accent2"/>
          </a:fillRef>
          <a:effectRef idx="0">
            <a:schemeClr val="accent2"/>
          </a:effectRef>
          <a:fontRef idx="minor">
            <a:schemeClr val="tx1"/>
          </a:fontRef>
        </p:style>
      </p:cxnSp>
      <p:cxnSp>
        <p:nvCxnSpPr>
          <p:cNvPr id="11" name="直線矢印コネクタ 10"/>
          <p:cNvCxnSpPr/>
          <p:nvPr/>
        </p:nvCxnSpPr>
        <p:spPr>
          <a:xfrm flipH="1" flipV="1">
            <a:off x="2054973" y="1063761"/>
            <a:ext cx="42512" cy="432998"/>
          </a:xfrm>
          <a:prstGeom prst="straightConnector1">
            <a:avLst/>
          </a:prstGeom>
          <a:ln w="19050">
            <a:solidFill>
              <a:schemeClr val="tx1"/>
            </a:solidFill>
            <a:tailEnd type="triangle"/>
          </a:ln>
        </p:spPr>
        <p:style>
          <a:lnRef idx="1">
            <a:schemeClr val="accent2"/>
          </a:lnRef>
          <a:fillRef idx="0">
            <a:schemeClr val="accent2"/>
          </a:fillRef>
          <a:effectRef idx="0">
            <a:schemeClr val="accent2"/>
          </a:effectRef>
          <a:fontRef idx="minor">
            <a:schemeClr val="tx1"/>
          </a:fontRef>
        </p:style>
      </p:cxnSp>
      <p:cxnSp>
        <p:nvCxnSpPr>
          <p:cNvPr id="12" name="直線矢印コネクタ 11"/>
          <p:cNvCxnSpPr>
            <a:stCxn id="9" idx="1"/>
          </p:cNvCxnSpPr>
          <p:nvPr/>
        </p:nvCxnSpPr>
        <p:spPr>
          <a:xfrm flipH="1" flipV="1">
            <a:off x="1072174" y="1023577"/>
            <a:ext cx="1025423" cy="468802"/>
          </a:xfrm>
          <a:prstGeom prst="straightConnector1">
            <a:avLst/>
          </a:prstGeom>
          <a:ln w="19050">
            <a:solidFill>
              <a:schemeClr val="tx1"/>
            </a:solidFill>
            <a:tailEnd type="triangle"/>
          </a:ln>
        </p:spPr>
        <p:style>
          <a:lnRef idx="1">
            <a:schemeClr val="accent2"/>
          </a:lnRef>
          <a:fillRef idx="0">
            <a:schemeClr val="accent2"/>
          </a:fillRef>
          <a:effectRef idx="0">
            <a:schemeClr val="accent2"/>
          </a:effectRef>
          <a:fontRef idx="minor">
            <a:schemeClr val="tx1"/>
          </a:fontRef>
        </p:style>
      </p:cxnSp>
      <p:sp>
        <p:nvSpPr>
          <p:cNvPr id="13" name="テキスト ボックス 12">
            <a:extLst>
              <a:ext uri="{FF2B5EF4-FFF2-40B4-BE49-F238E27FC236}">
                <a16:creationId xmlns:a16="http://schemas.microsoft.com/office/drawing/2014/main" id="{EBB42CD4-A544-D04F-862E-522A3E26AC21}"/>
              </a:ext>
            </a:extLst>
          </p:cNvPr>
          <p:cNvSpPr txBox="1"/>
          <p:nvPr/>
        </p:nvSpPr>
        <p:spPr>
          <a:xfrm>
            <a:off x="274599" y="437370"/>
            <a:ext cx="4148769" cy="215444"/>
          </a:xfrm>
          <a:prstGeom prst="rect">
            <a:avLst/>
          </a:prstGeom>
          <a:solidFill>
            <a:schemeClr val="bg1"/>
          </a:solidFill>
        </p:spPr>
        <p:txBody>
          <a:bodyPr wrap="square" lIns="36000" tIns="0" rIns="36000" bIns="0" rtlCol="0">
            <a:spAutoFit/>
          </a:bodyPr>
          <a:lstStyle/>
          <a:p>
            <a:pPr marL="118290" indent="-118290"/>
            <a:r>
              <a:rPr lang="ja-JP" altLang="en-US" sz="1400" b="1" dirty="0">
                <a:latin typeface="HG丸ｺﾞｼｯｸM-PRO" panose="020F0600000000000000" pitchFamily="50" charset="-128"/>
                <a:ea typeface="HG丸ｺﾞｼｯｸM-PRO" panose="020F0600000000000000" pitchFamily="50" charset="-128"/>
              </a:rPr>
              <a:t>■ハザードマップ</a:t>
            </a:r>
            <a:r>
              <a:rPr lang="ja-JP" altLang="en-US" sz="1400" b="1" dirty="0" smtClean="0">
                <a:latin typeface="HG丸ｺﾞｼｯｸM-PRO" panose="020F0600000000000000" pitchFamily="50" charset="-128"/>
                <a:ea typeface="HG丸ｺﾞｼｯｸM-PRO" panose="020F0600000000000000" pitchFamily="50" charset="-128"/>
              </a:rPr>
              <a:t>の見方 </a:t>
            </a:r>
            <a:r>
              <a:rPr lang="en-US" altLang="ja-JP" sz="1400" b="1" dirty="0" smtClean="0">
                <a:solidFill>
                  <a:schemeClr val="accent2"/>
                </a:solidFill>
                <a:latin typeface="HG丸ｺﾞｼｯｸM-PRO" panose="020F0600000000000000" pitchFamily="50" charset="-128"/>
                <a:ea typeface="HG丸ｺﾞｼｯｸM-PRO" panose="020F0600000000000000" pitchFamily="50" charset="-128"/>
              </a:rPr>
              <a:t>&lt;</a:t>
            </a:r>
            <a:r>
              <a:rPr lang="ja-JP" altLang="en-US" sz="1400" b="1" dirty="0" smtClean="0">
                <a:solidFill>
                  <a:schemeClr val="accent2"/>
                </a:solidFill>
                <a:latin typeface="HG丸ｺﾞｼｯｸM-PRO" panose="020F0600000000000000" pitchFamily="50" charset="-128"/>
                <a:ea typeface="HG丸ｺﾞｼｯｸM-PRO" panose="020F0600000000000000" pitchFamily="50" charset="-128"/>
              </a:rPr>
              <a:t>必ず確認してください</a:t>
            </a:r>
            <a:r>
              <a:rPr lang="en-US" altLang="ja-JP" sz="1400" b="1" dirty="0" smtClean="0">
                <a:solidFill>
                  <a:schemeClr val="accent2"/>
                </a:solidFill>
                <a:latin typeface="HG丸ｺﾞｼｯｸM-PRO" panose="020F0600000000000000" pitchFamily="50" charset="-128"/>
                <a:ea typeface="HG丸ｺﾞｼｯｸM-PRO" panose="020F0600000000000000" pitchFamily="50" charset="-128"/>
              </a:rPr>
              <a:t>&gt;</a:t>
            </a:r>
          </a:p>
        </p:txBody>
      </p:sp>
      <p:sp>
        <p:nvSpPr>
          <p:cNvPr id="14" name="角丸四角形吹き出し 13"/>
          <p:cNvSpPr/>
          <p:nvPr/>
        </p:nvSpPr>
        <p:spPr>
          <a:xfrm>
            <a:off x="1663126" y="3689586"/>
            <a:ext cx="1433802" cy="642293"/>
          </a:xfrm>
          <a:prstGeom prst="wedgeRoundRectCallout">
            <a:avLst>
              <a:gd name="adj1" fmla="val -57228"/>
              <a:gd name="adj2" fmla="val -14212"/>
              <a:gd name="adj3" fmla="val 16667"/>
            </a:avLst>
          </a:prstGeom>
          <a:ln>
            <a:solidFill>
              <a:schemeClr val="tx1"/>
            </a:solidFill>
          </a:ln>
        </p:spPr>
        <p:txBody>
          <a:bodyPr wrap="square" lIns="36000" tIns="36000" rIns="36000" bIns="36000">
            <a:spAutoFit/>
          </a:bodyPr>
          <a:lstStyle/>
          <a:p>
            <a:r>
              <a:rPr lang="ja-JP" altLang="en-US" sz="1100" b="1" dirty="0" smtClean="0">
                <a:solidFill>
                  <a:srgbClr val="FF0000"/>
                </a:solidFill>
                <a:latin typeface="HG丸ｺﾞｼｯｸM-PRO" panose="020F0600000000000000" pitchFamily="50" charset="-128"/>
                <a:ea typeface="HG丸ｺﾞｼｯｸM-PRO" panose="020F0600000000000000" pitchFamily="50" charset="-128"/>
              </a:rPr>
              <a:t>流速</a:t>
            </a:r>
            <a:r>
              <a:rPr lang="ja-JP" altLang="en-US" sz="1100" b="1" dirty="0">
                <a:solidFill>
                  <a:srgbClr val="FF0000"/>
                </a:solidFill>
                <a:latin typeface="HG丸ｺﾞｼｯｸM-PRO" panose="020F0600000000000000" pitchFamily="50" charset="-128"/>
                <a:ea typeface="HG丸ｺﾞｼｯｸM-PRO" panose="020F0600000000000000" pitchFamily="50" charset="-128"/>
              </a:rPr>
              <a:t>が</a:t>
            </a:r>
            <a:r>
              <a:rPr lang="ja-JP" altLang="en-US" sz="1100" b="1" dirty="0" smtClean="0">
                <a:solidFill>
                  <a:srgbClr val="FF0000"/>
                </a:solidFill>
                <a:latin typeface="HG丸ｺﾞｼｯｸM-PRO" panose="020F0600000000000000" pitchFamily="50" charset="-128"/>
                <a:ea typeface="HG丸ｺﾞｼｯｸM-PRO" panose="020F0600000000000000" pitchFamily="50" charset="-128"/>
              </a:rPr>
              <a:t>早いため、</a:t>
            </a:r>
            <a:endParaRPr lang="en-US" altLang="ja-JP" sz="1100" b="1" dirty="0" smtClean="0">
              <a:solidFill>
                <a:srgbClr val="FF0000"/>
              </a:solidFill>
              <a:latin typeface="HG丸ｺﾞｼｯｸM-PRO" panose="020F0600000000000000" pitchFamily="50" charset="-128"/>
              <a:ea typeface="HG丸ｺﾞｼｯｸM-PRO" panose="020F0600000000000000" pitchFamily="50" charset="-128"/>
            </a:endParaRPr>
          </a:p>
          <a:p>
            <a:r>
              <a:rPr lang="ja-JP" altLang="en-US" sz="1100" b="1" dirty="0" smtClean="0">
                <a:solidFill>
                  <a:srgbClr val="FF0000"/>
                </a:solidFill>
                <a:latin typeface="HG丸ｺﾞｼｯｸM-PRO" panose="020F0600000000000000" pitchFamily="50" charset="-128"/>
                <a:ea typeface="HG丸ｺﾞｼｯｸM-PRO" panose="020F0600000000000000" pitchFamily="50" charset="-128"/>
              </a:rPr>
              <a:t>木造家屋は</a:t>
            </a:r>
            <a:r>
              <a:rPr lang="ja-JP" altLang="en-US" sz="1100" b="1" u="sng" dirty="0" smtClean="0">
                <a:solidFill>
                  <a:srgbClr val="FF0000"/>
                </a:solidFill>
                <a:latin typeface="HG丸ｺﾞｼｯｸM-PRO" panose="020F0600000000000000" pitchFamily="50" charset="-128"/>
                <a:ea typeface="HG丸ｺﾞｼｯｸM-PRO" panose="020F0600000000000000" pitchFamily="50" charset="-128"/>
              </a:rPr>
              <a:t>倒壊</a:t>
            </a:r>
            <a:r>
              <a:rPr lang="ja-JP" altLang="en-US" sz="1100" b="1" dirty="0" smtClean="0">
                <a:solidFill>
                  <a:srgbClr val="FF0000"/>
                </a:solidFill>
                <a:latin typeface="HG丸ｺﾞｼｯｸM-PRO" panose="020F0600000000000000" pitchFamily="50" charset="-128"/>
                <a:ea typeface="HG丸ｺﾞｼｯｸM-PRO" panose="020F0600000000000000" pitchFamily="50" charset="-128"/>
              </a:rPr>
              <a:t>する</a:t>
            </a:r>
            <a:r>
              <a:rPr lang="ja-JP" altLang="en-US" sz="1100" dirty="0" smtClean="0">
                <a:latin typeface="HG丸ｺﾞｼｯｸM-PRO" panose="020F0600000000000000" pitchFamily="50" charset="-128"/>
                <a:ea typeface="HG丸ｺﾞｼｯｸM-PRO" panose="020F0600000000000000" pitchFamily="50" charset="-128"/>
              </a:rPr>
              <a:t>おそれがあります</a:t>
            </a:r>
            <a:endParaRPr lang="en-US" altLang="ja-JP" sz="1100" dirty="0">
              <a:latin typeface="HG丸ｺﾞｼｯｸM-PRO" panose="020F0600000000000000" pitchFamily="50" charset="-128"/>
              <a:ea typeface="HG丸ｺﾞｼｯｸM-PRO" panose="020F0600000000000000" pitchFamily="50" charset="-128"/>
            </a:endParaRPr>
          </a:p>
        </p:txBody>
      </p:sp>
      <p:sp>
        <p:nvSpPr>
          <p:cNvPr id="15" name="角丸四角形吹き出し 14"/>
          <p:cNvSpPr/>
          <p:nvPr/>
        </p:nvSpPr>
        <p:spPr>
          <a:xfrm>
            <a:off x="5142943" y="3691307"/>
            <a:ext cx="1398197" cy="616755"/>
          </a:xfrm>
          <a:prstGeom prst="wedgeRoundRectCallout">
            <a:avLst>
              <a:gd name="adj1" fmla="val -54248"/>
              <a:gd name="adj2" fmla="val -17870"/>
              <a:gd name="adj3" fmla="val 16667"/>
            </a:avLst>
          </a:prstGeom>
          <a:ln>
            <a:solidFill>
              <a:schemeClr val="tx1"/>
            </a:solidFill>
          </a:ln>
        </p:spPr>
        <p:txBody>
          <a:bodyPr wrap="square" lIns="36000" tIns="36000" rIns="36000" bIns="36000">
            <a:spAutoFit/>
          </a:bodyPr>
          <a:lstStyle/>
          <a:p>
            <a:r>
              <a:rPr lang="ja-JP" altLang="en-US" sz="1050" b="1" dirty="0" smtClean="0">
                <a:solidFill>
                  <a:srgbClr val="FF0000"/>
                </a:solidFill>
                <a:latin typeface="HG丸ｺﾞｼｯｸM-PRO" panose="020F0600000000000000" pitchFamily="50" charset="-128"/>
                <a:ea typeface="HG丸ｺﾞｼｯｸM-PRO" panose="020F0600000000000000" pitchFamily="50" charset="-128"/>
              </a:rPr>
              <a:t>地面が削られ家屋は</a:t>
            </a:r>
            <a:endParaRPr lang="en-US" altLang="ja-JP" sz="1050" b="1" dirty="0" smtClean="0">
              <a:solidFill>
                <a:srgbClr val="FF0000"/>
              </a:solidFill>
              <a:latin typeface="HG丸ｺﾞｼｯｸM-PRO" panose="020F0600000000000000" pitchFamily="50" charset="-128"/>
              <a:ea typeface="HG丸ｺﾞｼｯｸM-PRO" panose="020F0600000000000000" pitchFamily="50" charset="-128"/>
            </a:endParaRPr>
          </a:p>
          <a:p>
            <a:r>
              <a:rPr lang="ja-JP" altLang="en-US" sz="1050" b="1" dirty="0" smtClean="0">
                <a:solidFill>
                  <a:srgbClr val="FF0000"/>
                </a:solidFill>
                <a:latin typeface="HG丸ｺﾞｼｯｸM-PRO" panose="020F0600000000000000" pitchFamily="50" charset="-128"/>
                <a:ea typeface="HG丸ｺﾞｼｯｸM-PRO" panose="020F0600000000000000" pitchFamily="50" charset="-128"/>
              </a:rPr>
              <a:t>建物ごと</a:t>
            </a:r>
            <a:r>
              <a:rPr lang="ja-JP" altLang="en-US" sz="1050" b="1" u="sng" dirty="0" smtClean="0">
                <a:solidFill>
                  <a:srgbClr val="FF0000"/>
                </a:solidFill>
                <a:latin typeface="HG丸ｺﾞｼｯｸM-PRO" panose="020F0600000000000000" pitchFamily="50" charset="-128"/>
                <a:ea typeface="HG丸ｺﾞｼｯｸM-PRO" panose="020F0600000000000000" pitchFamily="50" charset="-128"/>
              </a:rPr>
              <a:t>崩落</a:t>
            </a:r>
            <a:r>
              <a:rPr lang="ja-JP" altLang="en-US" sz="1050" b="1" dirty="0" smtClean="0">
                <a:solidFill>
                  <a:srgbClr val="FF0000"/>
                </a:solidFill>
                <a:latin typeface="HG丸ｺﾞｼｯｸM-PRO" panose="020F0600000000000000" pitchFamily="50" charset="-128"/>
                <a:ea typeface="HG丸ｺﾞｼｯｸM-PRO" panose="020F0600000000000000" pitchFamily="50" charset="-128"/>
              </a:rPr>
              <a:t>する</a:t>
            </a:r>
            <a:endParaRPr lang="en-US" altLang="ja-JP" sz="1050" b="1" dirty="0" smtClean="0">
              <a:solidFill>
                <a:srgbClr val="FF0000"/>
              </a:solidFill>
              <a:latin typeface="HG丸ｺﾞｼｯｸM-PRO" panose="020F0600000000000000" pitchFamily="50" charset="-128"/>
              <a:ea typeface="HG丸ｺﾞｼｯｸM-PRO" panose="020F0600000000000000" pitchFamily="50" charset="-128"/>
            </a:endParaRPr>
          </a:p>
          <a:p>
            <a:r>
              <a:rPr lang="ja-JP" altLang="en-US" sz="1050" dirty="0" smtClean="0">
                <a:latin typeface="HG丸ｺﾞｼｯｸM-PRO" panose="020F0600000000000000" pitchFamily="50" charset="-128"/>
                <a:ea typeface="HG丸ｺﾞｼｯｸM-PRO" panose="020F0600000000000000" pitchFamily="50" charset="-128"/>
              </a:rPr>
              <a:t>おそれがあります</a:t>
            </a:r>
            <a:endParaRPr lang="en-US" altLang="ja-JP" sz="1050" dirty="0">
              <a:latin typeface="HG丸ｺﾞｼｯｸM-PRO" panose="020F0600000000000000" pitchFamily="50" charset="-128"/>
              <a:ea typeface="HG丸ｺﾞｼｯｸM-PRO" panose="020F0600000000000000" pitchFamily="50" charset="-128"/>
            </a:endParaRPr>
          </a:p>
        </p:txBody>
      </p:sp>
      <p:sp>
        <p:nvSpPr>
          <p:cNvPr id="16" name="テキスト ボックス 15"/>
          <p:cNvSpPr txBox="1"/>
          <p:nvPr/>
        </p:nvSpPr>
        <p:spPr>
          <a:xfrm>
            <a:off x="211397" y="4423892"/>
            <a:ext cx="2031325" cy="276999"/>
          </a:xfrm>
          <a:prstGeom prst="rect">
            <a:avLst/>
          </a:prstGeom>
          <a:noFill/>
        </p:spPr>
        <p:txBody>
          <a:bodyPr wrap="none" rtlCol="0">
            <a:spAutoFit/>
          </a:bodyPr>
          <a:lstStyle/>
          <a:p>
            <a:r>
              <a:rPr kumimoji="1" lang="ja-JP" altLang="en-US" sz="1200" u="sng" dirty="0">
                <a:latin typeface="HG丸ｺﾞｼｯｸM-PRO" panose="020F0600000000000000" pitchFamily="50" charset="-128"/>
                <a:ea typeface="HG丸ｺﾞｼｯｸM-PRO" panose="020F0600000000000000" pitchFamily="50" charset="-128"/>
              </a:rPr>
              <a:t>②</a:t>
            </a:r>
            <a:r>
              <a:rPr kumimoji="1" lang="ja-JP" altLang="en-US" sz="1200" u="sng" dirty="0" smtClean="0">
                <a:latin typeface="HG丸ｺﾞｼｯｸM-PRO" panose="020F0600000000000000" pitchFamily="50" charset="-128"/>
                <a:ea typeface="HG丸ｺﾞｼｯｸM-PRO" panose="020F0600000000000000" pitchFamily="50" charset="-128"/>
              </a:rPr>
              <a:t>浸水深より居室は高いか</a:t>
            </a:r>
            <a:endParaRPr kumimoji="1" lang="en-US" altLang="ja-JP" sz="1200" u="sng" dirty="0" smtClean="0">
              <a:latin typeface="HG丸ｺﾞｼｯｸM-PRO" panose="020F0600000000000000" pitchFamily="50" charset="-128"/>
              <a:ea typeface="HG丸ｺﾞｼｯｸM-PRO" panose="020F0600000000000000" pitchFamily="50" charset="-128"/>
            </a:endParaRPr>
          </a:p>
        </p:txBody>
      </p:sp>
      <p:sp>
        <p:nvSpPr>
          <p:cNvPr id="17" name="テキスト ボックス 16"/>
          <p:cNvSpPr txBox="1"/>
          <p:nvPr/>
        </p:nvSpPr>
        <p:spPr>
          <a:xfrm>
            <a:off x="211397" y="3384969"/>
            <a:ext cx="3211135" cy="276999"/>
          </a:xfrm>
          <a:prstGeom prst="rect">
            <a:avLst/>
          </a:prstGeom>
          <a:noFill/>
        </p:spPr>
        <p:txBody>
          <a:bodyPr wrap="none" rtlCol="0">
            <a:spAutoFit/>
          </a:bodyPr>
          <a:lstStyle/>
          <a:p>
            <a:r>
              <a:rPr lang="ja-JP" altLang="en-US" sz="1200" u="sng" spc="-20" dirty="0">
                <a:latin typeface="HG丸ｺﾞｼｯｸM-PRO" panose="020F0600000000000000" pitchFamily="50" charset="-128"/>
                <a:ea typeface="HG丸ｺﾞｼｯｸM-PRO" panose="020F0600000000000000" pitchFamily="50" charset="-128"/>
              </a:rPr>
              <a:t>①</a:t>
            </a:r>
            <a:r>
              <a:rPr lang="ja-JP" altLang="en-US" sz="1200" u="sng" spc="-20" dirty="0" smtClean="0">
                <a:latin typeface="HG丸ｺﾞｼｯｸM-PRO" panose="020F0600000000000000" pitchFamily="50" charset="-128"/>
                <a:ea typeface="HG丸ｺﾞｼｯｸM-PRO" panose="020F0600000000000000" pitchFamily="50" charset="-128"/>
              </a:rPr>
              <a:t>家屋</a:t>
            </a:r>
            <a:r>
              <a:rPr lang="ja-JP" altLang="en-US" sz="1200" u="sng" spc="-20" dirty="0">
                <a:latin typeface="HG丸ｺﾞｼｯｸM-PRO" panose="020F0600000000000000" pitchFamily="50" charset="-128"/>
                <a:ea typeface="HG丸ｺﾞｼｯｸM-PRO" panose="020F0600000000000000" pitchFamily="50" charset="-128"/>
              </a:rPr>
              <a:t>倒壊等氾濫想定区域に入って</a:t>
            </a:r>
            <a:r>
              <a:rPr lang="ja-JP" altLang="en-US" sz="1200" u="sng" spc="-20" dirty="0" smtClean="0">
                <a:latin typeface="HG丸ｺﾞｼｯｸM-PRO" panose="020F0600000000000000" pitchFamily="50" charset="-128"/>
                <a:ea typeface="HG丸ｺﾞｼｯｸM-PRO" panose="020F0600000000000000" pitchFamily="50" charset="-128"/>
              </a:rPr>
              <a:t>いないか</a:t>
            </a:r>
            <a:endParaRPr lang="en-US" altLang="ja-JP" sz="1200" u="sng" spc="-20" dirty="0" smtClean="0">
              <a:latin typeface="HG丸ｺﾞｼｯｸM-PRO" panose="020F0600000000000000" pitchFamily="50" charset="-128"/>
              <a:ea typeface="HG丸ｺﾞｼｯｸM-PRO" panose="020F0600000000000000" pitchFamily="50" charset="-128"/>
            </a:endParaRPr>
          </a:p>
        </p:txBody>
      </p:sp>
      <p:sp>
        <p:nvSpPr>
          <p:cNvPr id="18" name="テキスト ボックス 17"/>
          <p:cNvSpPr txBox="1"/>
          <p:nvPr/>
        </p:nvSpPr>
        <p:spPr>
          <a:xfrm>
            <a:off x="2596108" y="4420150"/>
            <a:ext cx="3262432" cy="461665"/>
          </a:xfrm>
          <a:prstGeom prst="rect">
            <a:avLst/>
          </a:prstGeom>
          <a:noFill/>
        </p:spPr>
        <p:txBody>
          <a:bodyPr wrap="none" rtlCol="0">
            <a:spAutoFit/>
          </a:bodyPr>
          <a:lstStyle/>
          <a:p>
            <a:r>
              <a:rPr kumimoji="1" lang="ja-JP" altLang="en-US" sz="1200" u="sng" dirty="0">
                <a:latin typeface="HG丸ｺﾞｼｯｸM-PRO" panose="020F0600000000000000" pitchFamily="50" charset="-128"/>
                <a:ea typeface="HG丸ｺﾞｼｯｸM-PRO" panose="020F0600000000000000" pitchFamily="50" charset="-128"/>
              </a:rPr>
              <a:t>③</a:t>
            </a:r>
            <a:r>
              <a:rPr kumimoji="1" lang="ja-JP" altLang="en-US" sz="1200" u="sng" dirty="0" smtClean="0">
                <a:latin typeface="HG丸ｺﾞｼｯｸM-PRO" panose="020F0600000000000000" pitchFamily="50" charset="-128"/>
                <a:ea typeface="HG丸ｺﾞｼｯｸM-PRO" panose="020F0600000000000000" pitchFamily="50" charset="-128"/>
              </a:rPr>
              <a:t>水がひくまで我慢</a:t>
            </a:r>
            <a:r>
              <a:rPr kumimoji="1" lang="ja-JP" altLang="en-US" sz="1200" u="sng" dirty="0">
                <a:latin typeface="HG丸ｺﾞｼｯｸM-PRO" panose="020F0600000000000000" pitchFamily="50" charset="-128"/>
                <a:ea typeface="HG丸ｺﾞｼｯｸM-PRO" panose="020F0600000000000000" pitchFamily="50" charset="-128"/>
              </a:rPr>
              <a:t>できるか</a:t>
            </a:r>
            <a:r>
              <a:rPr kumimoji="1" lang="ja-JP" altLang="en-US" sz="1200" u="sng" dirty="0" smtClean="0">
                <a:latin typeface="HG丸ｺﾞｼｯｸM-PRO" panose="020F0600000000000000" pitchFamily="50" charset="-128"/>
                <a:ea typeface="HG丸ｺﾞｼｯｸM-PRO" panose="020F0600000000000000" pitchFamily="50" charset="-128"/>
              </a:rPr>
              <a:t>、</a:t>
            </a:r>
            <a:endParaRPr kumimoji="1" lang="en-US" altLang="ja-JP" sz="1200" u="sng" dirty="0" smtClean="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　</a:t>
            </a:r>
            <a:r>
              <a:rPr kumimoji="1" lang="ja-JP" altLang="en-US" sz="1200" dirty="0" smtClean="0">
                <a:latin typeface="HG丸ｺﾞｼｯｸM-PRO" panose="020F0600000000000000" pitchFamily="50" charset="-128"/>
                <a:ea typeface="HG丸ｺﾞｼｯｸM-PRO" panose="020F0600000000000000" pitchFamily="50" charset="-128"/>
              </a:rPr>
              <a:t>　　　　　　</a:t>
            </a:r>
            <a:r>
              <a:rPr kumimoji="1" lang="ja-JP" altLang="en-US" sz="1200" u="sng" dirty="0" smtClean="0">
                <a:latin typeface="HG丸ｺﾞｼｯｸM-PRO" panose="020F0600000000000000" pitchFamily="50" charset="-128"/>
                <a:ea typeface="HG丸ｺﾞｼｯｸM-PRO" panose="020F0600000000000000" pitchFamily="50" charset="-128"/>
              </a:rPr>
              <a:t>水</a:t>
            </a:r>
            <a:r>
              <a:rPr kumimoji="1" lang="ja-JP" altLang="en-US" sz="1200" u="sng" dirty="0">
                <a:latin typeface="HG丸ｺﾞｼｯｸM-PRO" panose="020F0600000000000000" pitchFamily="50" charset="-128"/>
                <a:ea typeface="HG丸ｺﾞｼｯｸM-PRO" panose="020F0600000000000000" pitchFamily="50" charset="-128"/>
              </a:rPr>
              <a:t>・食糧などの備えは十分か</a:t>
            </a:r>
            <a:endParaRPr kumimoji="1" lang="en-US" altLang="ja-JP" sz="1200" dirty="0" smtClean="0">
              <a:latin typeface="HG丸ｺﾞｼｯｸM-PRO" panose="020F0600000000000000" pitchFamily="50" charset="-128"/>
              <a:ea typeface="HG丸ｺﾞｼｯｸM-PRO" panose="020F0600000000000000" pitchFamily="50" charset="-128"/>
            </a:endParaRPr>
          </a:p>
        </p:txBody>
      </p:sp>
      <p:sp>
        <p:nvSpPr>
          <p:cNvPr id="19" name="テキスト ボックス 18">
            <a:extLst>
              <a:ext uri="{FF2B5EF4-FFF2-40B4-BE49-F238E27FC236}">
                <a16:creationId xmlns:a16="http://schemas.microsoft.com/office/drawing/2014/main" id="{EBB42CD4-A544-D04F-862E-522A3E26AC21}"/>
              </a:ext>
            </a:extLst>
          </p:cNvPr>
          <p:cNvSpPr txBox="1"/>
          <p:nvPr/>
        </p:nvSpPr>
        <p:spPr>
          <a:xfrm>
            <a:off x="274600" y="2814787"/>
            <a:ext cx="4727900" cy="221605"/>
          </a:xfrm>
          <a:prstGeom prst="rect">
            <a:avLst/>
          </a:prstGeom>
          <a:solidFill>
            <a:schemeClr val="bg1"/>
          </a:solidFill>
        </p:spPr>
        <p:txBody>
          <a:bodyPr wrap="square" lIns="36000" tIns="0" rIns="36000" bIns="0" rtlCol="0">
            <a:spAutoFit/>
          </a:bodyPr>
          <a:lstStyle/>
          <a:p>
            <a:pPr marL="118290" indent="-118290"/>
            <a:r>
              <a:rPr lang="ja-JP" altLang="en-US" sz="1400" b="1" dirty="0">
                <a:latin typeface="HG丸ｺﾞｼｯｸM-PRO" panose="020F0600000000000000" pitchFamily="50" charset="-128"/>
                <a:ea typeface="HG丸ｺﾞｼｯｸM-PRO" panose="020F0600000000000000" pitchFamily="50" charset="-128"/>
              </a:rPr>
              <a:t>■ハザードマップ</a:t>
            </a:r>
            <a:r>
              <a:rPr lang="ja-JP" altLang="en-US" sz="1400" b="1" dirty="0" smtClean="0">
                <a:latin typeface="HG丸ｺﾞｼｯｸM-PRO" panose="020F0600000000000000" pitchFamily="50" charset="-128"/>
                <a:ea typeface="HG丸ｺﾞｼｯｸM-PRO" panose="020F0600000000000000" pitchFamily="50" charset="-128"/>
              </a:rPr>
              <a:t>の見方 </a:t>
            </a:r>
            <a:r>
              <a:rPr lang="en-US" altLang="ja-JP" sz="1400" b="1" dirty="0" smtClean="0">
                <a:solidFill>
                  <a:schemeClr val="accent2"/>
                </a:solidFill>
                <a:latin typeface="HG丸ｺﾞｼｯｸM-PRO" panose="020F0600000000000000" pitchFamily="50" charset="-128"/>
                <a:ea typeface="HG丸ｺﾞｼｯｸM-PRO" panose="020F0600000000000000" pitchFamily="50" charset="-128"/>
              </a:rPr>
              <a:t>&lt;</a:t>
            </a:r>
            <a:r>
              <a:rPr lang="ja-JP" altLang="en-US" sz="1400" b="1" dirty="0" smtClean="0">
                <a:solidFill>
                  <a:schemeClr val="accent2"/>
                </a:solidFill>
                <a:latin typeface="HG丸ｺﾞｼｯｸM-PRO" panose="020F0600000000000000" pitchFamily="50" charset="-128"/>
                <a:ea typeface="HG丸ｺﾞｼｯｸM-PRO" panose="020F0600000000000000" pitchFamily="50" charset="-128"/>
              </a:rPr>
              <a:t>もっと詳しく知りたい人向け</a:t>
            </a:r>
            <a:r>
              <a:rPr lang="en-US" altLang="ja-JP" sz="1400" b="1" dirty="0" smtClean="0">
                <a:solidFill>
                  <a:schemeClr val="accent2"/>
                </a:solidFill>
                <a:latin typeface="HG丸ｺﾞｼｯｸM-PRO" panose="020F0600000000000000" pitchFamily="50" charset="-128"/>
                <a:ea typeface="HG丸ｺﾞｼｯｸM-PRO" panose="020F0600000000000000" pitchFamily="50" charset="-128"/>
              </a:rPr>
              <a:t>&gt;</a:t>
            </a:r>
          </a:p>
        </p:txBody>
      </p:sp>
      <p:sp>
        <p:nvSpPr>
          <p:cNvPr id="20" name="テキスト ボックス 19"/>
          <p:cNvSpPr txBox="1"/>
          <p:nvPr/>
        </p:nvSpPr>
        <p:spPr>
          <a:xfrm>
            <a:off x="1442814" y="5621154"/>
            <a:ext cx="5516617" cy="784830"/>
          </a:xfrm>
          <a:prstGeom prst="rect">
            <a:avLst/>
          </a:prstGeom>
          <a:noFill/>
        </p:spPr>
        <p:txBody>
          <a:bodyPr wrap="square" rtlCol="0">
            <a:spAutoFit/>
          </a:bodyPr>
          <a:lstStyle/>
          <a:p>
            <a:r>
              <a:rPr lang="en-US" altLang="ja-JP" sz="900" dirty="0" smtClean="0">
                <a:latin typeface="HG丸ｺﾞｼｯｸM-PRO" panose="020F0600000000000000" pitchFamily="50" charset="-128"/>
                <a:ea typeface="HG丸ｺﾞｼｯｸM-PRO" panose="020F0600000000000000" pitchFamily="50" charset="-128"/>
              </a:rPr>
              <a:t>※</a:t>
            </a:r>
            <a:r>
              <a:rPr lang="ja-JP" altLang="en-US" sz="900" dirty="0">
                <a:latin typeface="HG丸ｺﾞｼｯｸM-PRO" panose="020F0600000000000000" pitchFamily="50" charset="-128"/>
                <a:ea typeface="HG丸ｺﾞｼｯｸM-PRO" panose="020F0600000000000000" pitchFamily="50" charset="-128"/>
              </a:rPr>
              <a:t>①</a:t>
            </a:r>
            <a:r>
              <a:rPr lang="ja-JP" altLang="en-US" sz="900" dirty="0" smtClean="0">
                <a:latin typeface="HG丸ｺﾞｼｯｸM-PRO" panose="020F0600000000000000" pitchFamily="50" charset="-128"/>
                <a:ea typeface="HG丸ｺﾞｼｯｸM-PRO" panose="020F0600000000000000" pitchFamily="50" charset="-128"/>
              </a:rPr>
              <a:t>家屋倒壊等氾濫想定区域や、③浸水継続時間はハザードマップに記載がない場合がありますので、</a:t>
            </a:r>
            <a:endParaRPr lang="en-US" altLang="ja-JP" sz="900" dirty="0" smtClean="0">
              <a:latin typeface="HG丸ｺﾞｼｯｸM-PRO" panose="020F0600000000000000" pitchFamily="50" charset="-128"/>
              <a:ea typeface="HG丸ｺﾞｼｯｸM-PRO" panose="020F0600000000000000" pitchFamily="50" charset="-128"/>
            </a:endParaRPr>
          </a:p>
          <a:p>
            <a:r>
              <a:rPr lang="ja-JP" altLang="en-US" sz="900" dirty="0">
                <a:latin typeface="HG丸ｺﾞｼｯｸM-PRO" panose="020F0600000000000000" pitchFamily="50" charset="-128"/>
                <a:ea typeface="HG丸ｺﾞｼｯｸM-PRO" panose="020F0600000000000000" pitchFamily="50" charset="-128"/>
              </a:rPr>
              <a:t>　</a:t>
            </a:r>
            <a:r>
              <a:rPr lang="ja-JP" altLang="en-US" sz="900" dirty="0" smtClean="0">
                <a:latin typeface="HG丸ｺﾞｼｯｸM-PRO" panose="020F0600000000000000" pitchFamily="50" charset="-128"/>
                <a:ea typeface="HG丸ｺﾞｼｯｸM-PRO" panose="020F0600000000000000" pitchFamily="50" charset="-128"/>
              </a:rPr>
              <a:t>お住いの市町村へお問い合わせください。なお、重ねるハザードマップには記載がありません。</a:t>
            </a:r>
            <a:endParaRPr lang="en-US" altLang="ja-JP" sz="900" dirty="0" smtClean="0">
              <a:latin typeface="HG丸ｺﾞｼｯｸM-PRO" panose="020F0600000000000000" pitchFamily="50" charset="-128"/>
              <a:ea typeface="HG丸ｺﾞｼｯｸM-PRO" panose="020F0600000000000000" pitchFamily="50" charset="-128"/>
            </a:endParaRPr>
          </a:p>
          <a:p>
            <a:pPr defTabSz="914445">
              <a:defRPr/>
            </a:pPr>
            <a:r>
              <a:rPr lang="en-US" altLang="ja-JP" sz="900" dirty="0" smtClean="0">
                <a:latin typeface="HG丸ｺﾞｼｯｸM-PRO" panose="020F0600000000000000" pitchFamily="50" charset="-128"/>
                <a:ea typeface="HG丸ｺﾞｼｯｸM-PRO" panose="020F0600000000000000" pitchFamily="50" charset="-128"/>
              </a:rPr>
              <a:t>※</a:t>
            </a:r>
            <a:r>
              <a:rPr lang="ja-JP" altLang="en-US" sz="900" kern="0" dirty="0">
                <a:solidFill>
                  <a:prstClr val="black"/>
                </a:solidFill>
                <a:latin typeface="HG丸ｺﾞｼｯｸM-PRO" panose="020F0600000000000000" pitchFamily="50" charset="-128"/>
                <a:ea typeface="HG丸ｺﾞｼｯｸM-PRO" panose="020F0600000000000000" pitchFamily="50" charset="-128"/>
              </a:rPr>
              <a:t>土砂災害の危険があっても</a:t>
            </a:r>
            <a:r>
              <a:rPr lang="ja-JP" altLang="en-US" sz="900" kern="0" dirty="0" smtClean="0">
                <a:solidFill>
                  <a:prstClr val="black"/>
                </a:solidFill>
                <a:latin typeface="HG丸ｺﾞｼｯｸM-PRO" panose="020F0600000000000000" pitchFamily="50" charset="-128"/>
                <a:ea typeface="HG丸ｺﾞｼｯｸM-PRO" panose="020F0600000000000000" pitchFamily="50" charset="-128"/>
              </a:rPr>
              <a:t>、十分</a:t>
            </a:r>
            <a:r>
              <a:rPr lang="ja-JP" altLang="en-US" sz="900" kern="0" dirty="0">
                <a:solidFill>
                  <a:prstClr val="black"/>
                </a:solidFill>
                <a:latin typeface="HG丸ｺﾞｼｯｸM-PRO" panose="020F0600000000000000" pitchFamily="50" charset="-128"/>
                <a:ea typeface="HG丸ｺﾞｼｯｸM-PRO" panose="020F0600000000000000" pitchFamily="50" charset="-128"/>
              </a:rPr>
              <a:t>堅牢なマンション等の上層階</a:t>
            </a:r>
            <a:r>
              <a:rPr lang="ja-JP" altLang="en-US" sz="900" kern="0" dirty="0" smtClean="0">
                <a:solidFill>
                  <a:prstClr val="black"/>
                </a:solidFill>
                <a:latin typeface="HG丸ｺﾞｼｯｸM-PRO" panose="020F0600000000000000" pitchFamily="50" charset="-128"/>
                <a:ea typeface="HG丸ｺﾞｼｯｸM-PRO" panose="020F0600000000000000" pitchFamily="50" charset="-128"/>
              </a:rPr>
              <a:t>に住んで</a:t>
            </a:r>
            <a:r>
              <a:rPr lang="ja-JP" altLang="en-US" sz="900" kern="0" dirty="0">
                <a:solidFill>
                  <a:prstClr val="black"/>
                </a:solidFill>
                <a:latin typeface="HG丸ｺﾞｼｯｸM-PRO" panose="020F0600000000000000" pitchFamily="50" charset="-128"/>
                <a:ea typeface="HG丸ｺﾞｼｯｸM-PRO" panose="020F0600000000000000" pitchFamily="50" charset="-128"/>
              </a:rPr>
              <a:t>いる場合は自宅に留まり</a:t>
            </a:r>
            <a:endParaRPr lang="en-US" altLang="ja-JP" sz="900" kern="0" dirty="0">
              <a:solidFill>
                <a:prstClr val="black"/>
              </a:solidFill>
              <a:latin typeface="HG丸ｺﾞｼｯｸM-PRO" panose="020F0600000000000000" pitchFamily="50" charset="-128"/>
              <a:ea typeface="HG丸ｺﾞｼｯｸM-PRO" panose="020F0600000000000000" pitchFamily="50" charset="-128"/>
            </a:endParaRPr>
          </a:p>
          <a:p>
            <a:pPr defTabSz="914445">
              <a:defRPr/>
            </a:pPr>
            <a:r>
              <a:rPr lang="ja-JP" altLang="en-US" sz="900" kern="0" dirty="0">
                <a:solidFill>
                  <a:prstClr val="black"/>
                </a:solidFill>
                <a:latin typeface="HG丸ｺﾞｼｯｸM-PRO" panose="020F0600000000000000" pitchFamily="50" charset="-128"/>
                <a:ea typeface="HG丸ｺﾞｼｯｸM-PRO" panose="020F0600000000000000" pitchFamily="50" charset="-128"/>
              </a:rPr>
              <a:t> </a:t>
            </a:r>
            <a:r>
              <a:rPr lang="en-US" altLang="ja-JP" sz="900" kern="0" dirty="0" smtClean="0">
                <a:solidFill>
                  <a:prstClr val="black"/>
                </a:solidFill>
                <a:latin typeface="HG丸ｺﾞｼｯｸM-PRO" panose="020F0600000000000000" pitchFamily="50" charset="-128"/>
                <a:ea typeface="HG丸ｺﾞｼｯｸM-PRO" panose="020F0600000000000000" pitchFamily="50" charset="-128"/>
              </a:rPr>
              <a:t>  </a:t>
            </a:r>
            <a:r>
              <a:rPr lang="ja-JP" altLang="en-US" sz="900" kern="0" dirty="0">
                <a:solidFill>
                  <a:prstClr val="black"/>
                </a:solidFill>
                <a:latin typeface="HG丸ｺﾞｼｯｸM-PRO" panose="020F0600000000000000" pitchFamily="50" charset="-128"/>
                <a:ea typeface="HG丸ｺﾞｼｯｸM-PRO" panose="020F0600000000000000" pitchFamily="50" charset="-128"/>
              </a:rPr>
              <a:t>安全確保をすることも可能です。</a:t>
            </a:r>
            <a:endParaRPr lang="en-US" altLang="ja-JP" sz="900" kern="0" dirty="0">
              <a:solidFill>
                <a:prstClr val="black"/>
              </a:solidFill>
              <a:latin typeface="HG丸ｺﾞｼｯｸM-PRO" panose="020F0600000000000000" pitchFamily="50" charset="-128"/>
              <a:ea typeface="HG丸ｺﾞｼｯｸM-PRO" panose="020F0600000000000000" pitchFamily="50" charset="-128"/>
            </a:endParaRPr>
          </a:p>
          <a:p>
            <a:endParaRPr lang="en-US" altLang="ja-JP" sz="900" dirty="0" smtClean="0">
              <a:latin typeface="HG丸ｺﾞｼｯｸM-PRO" panose="020F0600000000000000" pitchFamily="50" charset="-128"/>
              <a:ea typeface="HG丸ｺﾞｼｯｸM-PRO" panose="020F0600000000000000" pitchFamily="50" charset="-128"/>
            </a:endParaRPr>
          </a:p>
        </p:txBody>
      </p:sp>
      <p:sp>
        <p:nvSpPr>
          <p:cNvPr id="21" name="テキスト ボックス 20">
            <a:extLst>
              <a:ext uri="{FF2B5EF4-FFF2-40B4-BE49-F238E27FC236}">
                <a16:creationId xmlns:a16="http://schemas.microsoft.com/office/drawing/2014/main" id="{8487B053-0D5A-9D42-A63B-74DB59BB97F1}"/>
              </a:ext>
            </a:extLst>
          </p:cNvPr>
          <p:cNvSpPr txBox="1"/>
          <p:nvPr/>
        </p:nvSpPr>
        <p:spPr>
          <a:xfrm>
            <a:off x="200862" y="3046702"/>
            <a:ext cx="6729329" cy="276999"/>
          </a:xfrm>
          <a:prstGeom prst="rect">
            <a:avLst/>
          </a:prstGeom>
          <a:noFill/>
        </p:spPr>
        <p:txBody>
          <a:bodyPr wrap="square" rtlCol="0">
            <a:spAutoFit/>
          </a:bodyPr>
          <a:lstStyle/>
          <a:p>
            <a:pPr indent="-120978">
              <a:spcAft>
                <a:spcPts val="254"/>
              </a:spcAft>
            </a:pPr>
            <a:r>
              <a:rPr lang="ja-JP" altLang="en-US" sz="1200" dirty="0" smtClean="0">
                <a:latin typeface="HG丸ｺﾞｼｯｸM-PRO" panose="020F0600000000000000" pitchFamily="50" charset="-128"/>
                <a:ea typeface="HG丸ｺﾞｼｯｸM-PRO" panose="020F0600000000000000" pitchFamily="50" charset="-128"/>
              </a:rPr>
              <a:t>・次の３つが確認できれば浸水の危険があっても自宅に留まり安全を確保することも可能です</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22" name="コンテンツ プレースホルダー 2"/>
          <p:cNvSpPr txBox="1">
            <a:spLocks/>
          </p:cNvSpPr>
          <p:nvPr/>
        </p:nvSpPr>
        <p:spPr>
          <a:xfrm>
            <a:off x="71743" y="6720223"/>
            <a:ext cx="6599867" cy="725864"/>
          </a:xfrm>
          <a:prstGeom prst="rect">
            <a:avLst/>
          </a:prstGeom>
        </p:spPr>
        <p:txBody>
          <a:bodyPr vert="horz" lIns="91440" tIns="45720" rIns="91440" bIns="45720" rtlCol="0">
            <a:noAutofit/>
          </a:bodyPr>
          <a:lstStyle>
            <a:lvl1pPr marL="0" indent="0" algn="ctr" defTabSz="1280160" rtl="0" eaLnBrk="1" latinLnBrk="0" hangingPunct="1">
              <a:lnSpc>
                <a:spcPct val="90000"/>
              </a:lnSpc>
              <a:spcBef>
                <a:spcPts val="1400"/>
              </a:spcBef>
              <a:buFont typeface="Arial" panose="020B0604020202020204" pitchFamily="34" charset="0"/>
              <a:buNone/>
              <a:defRPr kumimoji="1" sz="3360" kern="1200">
                <a:solidFill>
                  <a:schemeClr val="tx1"/>
                </a:solidFill>
                <a:latin typeface="+mn-lt"/>
                <a:ea typeface="+mn-ea"/>
                <a:cs typeface="+mn-cs"/>
              </a:defRPr>
            </a:lvl1pPr>
            <a:lvl2pPr marL="640080" indent="0" algn="ctr" defTabSz="1280160" rtl="0" eaLnBrk="1" latinLnBrk="0" hangingPunct="1">
              <a:lnSpc>
                <a:spcPct val="90000"/>
              </a:lnSpc>
              <a:spcBef>
                <a:spcPts val="700"/>
              </a:spcBef>
              <a:buFont typeface="Arial" panose="020B0604020202020204" pitchFamily="34" charset="0"/>
              <a:buNone/>
              <a:defRPr kumimoji="1" sz="2800" kern="1200">
                <a:solidFill>
                  <a:schemeClr val="tx1"/>
                </a:solidFill>
                <a:latin typeface="+mn-lt"/>
                <a:ea typeface="+mn-ea"/>
                <a:cs typeface="+mn-cs"/>
              </a:defRPr>
            </a:lvl2pPr>
            <a:lvl3pPr marL="1280160" indent="0" algn="ctr" defTabSz="1280160" rtl="0" eaLnBrk="1" latinLnBrk="0" hangingPunct="1">
              <a:lnSpc>
                <a:spcPct val="90000"/>
              </a:lnSpc>
              <a:spcBef>
                <a:spcPts val="700"/>
              </a:spcBef>
              <a:buFont typeface="Arial" panose="020B0604020202020204" pitchFamily="34" charset="0"/>
              <a:buNone/>
              <a:defRPr kumimoji="1" sz="2520" kern="1200">
                <a:solidFill>
                  <a:schemeClr val="tx1"/>
                </a:solidFill>
                <a:latin typeface="+mn-lt"/>
                <a:ea typeface="+mn-ea"/>
                <a:cs typeface="+mn-cs"/>
              </a:defRPr>
            </a:lvl3pPr>
            <a:lvl4pPr marL="192024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4pPr>
            <a:lvl5pPr marL="256032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5pPr>
            <a:lvl6pPr marL="320040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6pPr>
            <a:lvl7pPr marL="384048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7pPr>
            <a:lvl8pPr marL="448056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8pPr>
            <a:lvl9pPr marL="512064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9pPr>
          </a:lstStyle>
          <a:p>
            <a:pPr algn="l">
              <a:lnSpc>
                <a:spcPct val="100000"/>
              </a:lnSpc>
              <a:spcBef>
                <a:spcPts val="0"/>
              </a:spcBef>
            </a:pPr>
            <a:r>
              <a:rPr lang="ja-JP" altLang="en-US" sz="1800" b="1" spc="-80" dirty="0" smtClean="0">
                <a:latin typeface="HG丸ｺﾞｼｯｸM-PRO" panose="020F0600000000000000" pitchFamily="50" charset="-128"/>
                <a:ea typeface="HG丸ｺﾞｼｯｸM-PRO" panose="020F0600000000000000" pitchFamily="50" charset="-128"/>
              </a:rPr>
              <a:t>■「</a:t>
            </a:r>
            <a:r>
              <a:rPr lang="ja-JP" altLang="en-US" sz="1800" b="1" spc="-80" dirty="0">
                <a:latin typeface="HG丸ｺﾞｼｯｸM-PRO" panose="020F0600000000000000" pitchFamily="50" charset="-128"/>
                <a:ea typeface="HG丸ｺﾞｼｯｸM-PRO" panose="020F0600000000000000" pitchFamily="50" charset="-128"/>
              </a:rPr>
              <a:t>避難」とは「難」を「避」ける</a:t>
            </a:r>
            <a:r>
              <a:rPr lang="ja-JP" altLang="en-US" sz="1800" b="1" spc="-80" dirty="0" smtClean="0">
                <a:latin typeface="HG丸ｺﾞｼｯｸM-PRO" panose="020F0600000000000000" pitchFamily="50" charset="-128"/>
                <a:ea typeface="HG丸ｺﾞｼｯｸM-PRO" panose="020F0600000000000000" pitchFamily="50" charset="-128"/>
              </a:rPr>
              <a:t>ことです</a:t>
            </a:r>
            <a:endParaRPr lang="en-US" altLang="ja-JP" sz="1800" b="1" spc="-80" dirty="0" smtClean="0">
              <a:latin typeface="HG丸ｺﾞｼｯｸM-PRO" panose="020F0600000000000000" pitchFamily="50" charset="-128"/>
              <a:ea typeface="HG丸ｺﾞｼｯｸM-PRO" panose="020F0600000000000000" pitchFamily="50" charset="-128"/>
            </a:endParaRPr>
          </a:p>
          <a:p>
            <a:pPr algn="l">
              <a:lnSpc>
                <a:spcPct val="100000"/>
              </a:lnSpc>
              <a:spcBef>
                <a:spcPts val="0"/>
              </a:spcBef>
            </a:pPr>
            <a:r>
              <a:rPr lang="ja-JP" altLang="en-US" sz="1800" b="1" spc="-80" dirty="0">
                <a:latin typeface="HG丸ｺﾞｼｯｸM-PRO" panose="020F0600000000000000" pitchFamily="50" charset="-128"/>
                <a:ea typeface="HG丸ｺﾞｼｯｸM-PRO" panose="020F0600000000000000" pitchFamily="50" charset="-128"/>
              </a:rPr>
              <a:t>　</a:t>
            </a:r>
            <a:r>
              <a:rPr lang="ja-JP" altLang="en-US" sz="1800" b="1" spc="-80" dirty="0" smtClean="0">
                <a:latin typeface="HG丸ｺﾞｼｯｸM-PRO" panose="020F0600000000000000" pitchFamily="50" charset="-128"/>
                <a:ea typeface="HG丸ｺﾞｼｯｸM-PRO" panose="020F0600000000000000" pitchFamily="50" charset="-128"/>
              </a:rPr>
              <a:t>　 安全な</a:t>
            </a:r>
            <a:r>
              <a:rPr lang="ja-JP" altLang="en-US" sz="1800" b="1" spc="-80" dirty="0">
                <a:latin typeface="HG丸ｺﾞｼｯｸM-PRO" panose="020F0600000000000000" pitchFamily="50" charset="-128"/>
                <a:ea typeface="HG丸ｺﾞｼｯｸM-PRO" panose="020F0600000000000000" pitchFamily="50" charset="-128"/>
              </a:rPr>
              <a:t>場所</a:t>
            </a:r>
            <a:r>
              <a:rPr lang="ja-JP" altLang="en-US" sz="1800" b="1" spc="-80" dirty="0" smtClean="0">
                <a:latin typeface="HG丸ｺﾞｼｯｸM-PRO" panose="020F0600000000000000" pitchFamily="50" charset="-128"/>
                <a:ea typeface="HG丸ｺﾞｼｯｸM-PRO" panose="020F0600000000000000" pitchFamily="50" charset="-128"/>
              </a:rPr>
              <a:t>にいる人は</a:t>
            </a:r>
            <a:r>
              <a:rPr lang="ja-JP" altLang="en-US" sz="1800" b="1" spc="-80" dirty="0">
                <a:latin typeface="HG丸ｺﾞｼｯｸM-PRO" panose="020F0600000000000000" pitchFamily="50" charset="-128"/>
                <a:ea typeface="HG丸ｺﾞｼｯｸM-PRO" panose="020F0600000000000000" pitchFamily="50" charset="-128"/>
              </a:rPr>
              <a:t>、</a:t>
            </a:r>
            <a:r>
              <a:rPr lang="ja-JP" altLang="en-US" sz="1800" b="1" spc="-80" dirty="0" smtClean="0">
                <a:latin typeface="HG丸ｺﾞｼｯｸM-PRO" panose="020F0600000000000000" pitchFamily="50" charset="-128"/>
                <a:ea typeface="HG丸ｺﾞｼｯｸM-PRO" panose="020F0600000000000000" pitchFamily="50" charset="-128"/>
              </a:rPr>
              <a:t>避難場所に行く必要はありません</a:t>
            </a:r>
            <a:endParaRPr lang="en-US" altLang="ja-JP" sz="1800" b="1" spc="-80" dirty="0" smtClean="0">
              <a:latin typeface="HG丸ｺﾞｼｯｸM-PRO" panose="020F0600000000000000" pitchFamily="50" charset="-128"/>
              <a:ea typeface="HG丸ｺﾞｼｯｸM-PRO" panose="020F0600000000000000" pitchFamily="50" charset="-128"/>
            </a:endParaRPr>
          </a:p>
        </p:txBody>
      </p:sp>
      <p:sp>
        <p:nvSpPr>
          <p:cNvPr id="24" name="正方形/長方形 23"/>
          <p:cNvSpPr/>
          <p:nvPr/>
        </p:nvSpPr>
        <p:spPr>
          <a:xfrm>
            <a:off x="1672785" y="68038"/>
            <a:ext cx="3438762" cy="369332"/>
          </a:xfrm>
          <a:prstGeom prst="rect">
            <a:avLst/>
          </a:prstGeom>
        </p:spPr>
        <p:txBody>
          <a:bodyPr wrap="none">
            <a:spAutoFit/>
          </a:bodyPr>
          <a:lstStyle/>
          <a:p>
            <a:r>
              <a:rPr lang="ja-JP" altLang="en-US" b="1" dirty="0" smtClean="0">
                <a:latin typeface="HG丸ｺﾞｼｯｸM-PRO" panose="020F0600000000000000" pitchFamily="50" charset="-128"/>
                <a:ea typeface="HG丸ｺﾞｼｯｸM-PRO" panose="020F0600000000000000" pitchFamily="50" charset="-128"/>
              </a:rPr>
              <a:t>避難</a:t>
            </a:r>
            <a:r>
              <a:rPr lang="ja-JP" altLang="en-US" b="1" dirty="0">
                <a:latin typeface="HG丸ｺﾞｼｯｸM-PRO" panose="020F0600000000000000" pitchFamily="50" charset="-128"/>
                <a:ea typeface="HG丸ｺﾞｼｯｸM-PRO" panose="020F0600000000000000" pitchFamily="50" charset="-128"/>
              </a:rPr>
              <a:t>行動判定</a:t>
            </a:r>
            <a:r>
              <a:rPr lang="ja-JP" altLang="en-US" b="1" dirty="0" smtClean="0">
                <a:latin typeface="HG丸ｺﾞｼｯｸM-PRO" panose="020F0600000000000000" pitchFamily="50" charset="-128"/>
                <a:ea typeface="HG丸ｺﾞｼｯｸM-PRO" panose="020F0600000000000000" pitchFamily="50" charset="-128"/>
              </a:rPr>
              <a:t>フローの参考情報</a:t>
            </a:r>
            <a:endParaRPr lang="ja-JP" altLang="en-US" dirty="0">
              <a:latin typeface="HG丸ｺﾞｼｯｸM-PRO" panose="020F0600000000000000" pitchFamily="50" charset="-128"/>
              <a:ea typeface="HG丸ｺﾞｼｯｸM-PRO" panose="020F0600000000000000" pitchFamily="50" charset="-128"/>
            </a:endParaRPr>
          </a:p>
        </p:txBody>
      </p:sp>
      <p:sp>
        <p:nvSpPr>
          <p:cNvPr id="25" name="角丸四角形 24"/>
          <p:cNvSpPr/>
          <p:nvPr/>
        </p:nvSpPr>
        <p:spPr>
          <a:xfrm>
            <a:off x="245341" y="229845"/>
            <a:ext cx="1323754" cy="4571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26" name="角丸四角形 25"/>
          <p:cNvSpPr/>
          <p:nvPr/>
        </p:nvSpPr>
        <p:spPr>
          <a:xfrm>
            <a:off x="5324429" y="229845"/>
            <a:ext cx="1301290" cy="4571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pic>
        <p:nvPicPr>
          <p:cNvPr id="31" name="図 30"/>
          <p:cNvPicPr>
            <a:picLocks noChangeAspect="1"/>
          </p:cNvPicPr>
          <p:nvPr/>
        </p:nvPicPr>
        <p:blipFill>
          <a:blip r:embed="rId3"/>
          <a:stretch>
            <a:fillRect/>
          </a:stretch>
        </p:blipFill>
        <p:spPr>
          <a:xfrm>
            <a:off x="280040" y="3758280"/>
            <a:ext cx="1245548" cy="572400"/>
          </a:xfrm>
          <a:prstGeom prst="rect">
            <a:avLst/>
          </a:prstGeom>
        </p:spPr>
      </p:pic>
      <p:pic>
        <p:nvPicPr>
          <p:cNvPr id="32" name="図 31"/>
          <p:cNvPicPr>
            <a:picLocks noChangeAspect="1"/>
          </p:cNvPicPr>
          <p:nvPr/>
        </p:nvPicPr>
        <p:blipFill>
          <a:blip r:embed="rId4"/>
          <a:stretch>
            <a:fillRect/>
          </a:stretch>
        </p:blipFill>
        <p:spPr>
          <a:xfrm>
            <a:off x="3382499" y="3623335"/>
            <a:ext cx="1620000" cy="744482"/>
          </a:xfrm>
          <a:prstGeom prst="rect">
            <a:avLst/>
          </a:prstGeom>
        </p:spPr>
      </p:pic>
      <p:pic>
        <p:nvPicPr>
          <p:cNvPr id="33" name="図 32"/>
          <p:cNvPicPr>
            <a:picLocks noChangeAspect="1"/>
          </p:cNvPicPr>
          <p:nvPr/>
        </p:nvPicPr>
        <p:blipFill>
          <a:blip r:embed="rId5"/>
          <a:stretch>
            <a:fillRect/>
          </a:stretch>
        </p:blipFill>
        <p:spPr>
          <a:xfrm>
            <a:off x="2787324" y="4864901"/>
            <a:ext cx="1440000" cy="661762"/>
          </a:xfrm>
          <a:prstGeom prst="rect">
            <a:avLst/>
          </a:prstGeom>
        </p:spPr>
      </p:pic>
      <p:pic>
        <p:nvPicPr>
          <p:cNvPr id="34" name="図 33"/>
          <p:cNvPicPr>
            <a:picLocks noChangeAspect="1"/>
          </p:cNvPicPr>
          <p:nvPr/>
        </p:nvPicPr>
        <p:blipFill>
          <a:blip r:embed="rId6"/>
          <a:stretch>
            <a:fillRect/>
          </a:stretch>
        </p:blipFill>
        <p:spPr>
          <a:xfrm>
            <a:off x="362814" y="4717361"/>
            <a:ext cx="1080000" cy="1293707"/>
          </a:xfrm>
          <a:prstGeom prst="rect">
            <a:avLst/>
          </a:prstGeom>
        </p:spPr>
      </p:pic>
      <p:sp>
        <p:nvSpPr>
          <p:cNvPr id="35" name="コンテンツ プレースホルダー 2"/>
          <p:cNvSpPr txBox="1">
            <a:spLocks/>
          </p:cNvSpPr>
          <p:nvPr/>
        </p:nvSpPr>
        <p:spPr>
          <a:xfrm>
            <a:off x="72192" y="9050725"/>
            <a:ext cx="6667574" cy="623388"/>
          </a:xfrm>
          <a:prstGeom prst="rect">
            <a:avLst/>
          </a:prstGeom>
          <a:ln>
            <a:solidFill>
              <a:schemeClr val="tx1"/>
            </a:solidFill>
          </a:ln>
        </p:spPr>
        <p:txBody>
          <a:bodyPr vert="horz" lIns="91440" tIns="45720" rIns="91440" bIns="45720" rtlCol="0">
            <a:noAutofit/>
          </a:bodyPr>
          <a:lst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altLang="ja-JP" sz="1200" b="1" u="sng" dirty="0" smtClean="0">
                <a:latin typeface="HG丸ｺﾞｼｯｸM-PRO" panose="020F0600000000000000" pitchFamily="50" charset="-128"/>
                <a:ea typeface="HG丸ｺﾞｼｯｸM-PRO" panose="020F0600000000000000" pitchFamily="50" charset="-128"/>
              </a:rPr>
              <a:t>※</a:t>
            </a:r>
            <a:r>
              <a:rPr lang="ja-JP" altLang="en-US" sz="1200" b="1" u="sng" dirty="0" smtClean="0">
                <a:latin typeface="HG丸ｺﾞｼｯｸM-PRO" panose="020F0600000000000000" pitchFamily="50" charset="-128"/>
                <a:ea typeface="HG丸ｺﾞｼｯｸM-PRO" panose="020F0600000000000000" pitchFamily="50" charset="-128"/>
              </a:rPr>
              <a:t>わからないことがありましたらお住まいの市区町村にお問い合わせください</a:t>
            </a:r>
            <a:r>
              <a:rPr lang="ja-JP" altLang="en-US" sz="1200" dirty="0" smtClean="0">
                <a:latin typeface="HG丸ｺﾞｼｯｸM-PRO" panose="020F0600000000000000" pitchFamily="50" charset="-128"/>
                <a:ea typeface="HG丸ｺﾞｼｯｸM-PRO" panose="020F0600000000000000" pitchFamily="50" charset="-128"/>
              </a:rPr>
              <a:t>。</a:t>
            </a:r>
            <a:endParaRPr lang="en-US" altLang="ja-JP" sz="1200" dirty="0" smtClean="0">
              <a:latin typeface="HG丸ｺﾞｼｯｸM-PRO" panose="020F0600000000000000" pitchFamily="50" charset="-128"/>
              <a:ea typeface="HG丸ｺﾞｼｯｸM-PRO" panose="020F0600000000000000" pitchFamily="50" charset="-128"/>
            </a:endParaRPr>
          </a:p>
          <a:p>
            <a:pPr marL="0" indent="0" algn="ctr">
              <a:lnSpc>
                <a:spcPts val="400"/>
              </a:lnSpc>
              <a:spcBef>
                <a:spcPts val="0"/>
              </a:spcBef>
              <a:buNone/>
            </a:pPr>
            <a:endParaRPr lang="en-US" altLang="ja-JP" sz="1050" dirty="0" smtClean="0">
              <a:latin typeface="HG丸ｺﾞｼｯｸM-PRO" panose="020F0600000000000000" pitchFamily="50" charset="-128"/>
              <a:ea typeface="HG丸ｺﾞｼｯｸM-PRO" panose="020F0600000000000000" pitchFamily="50" charset="-128"/>
            </a:endParaRPr>
          </a:p>
          <a:p>
            <a:pPr marL="0" indent="0" algn="ctr">
              <a:lnSpc>
                <a:spcPts val="1200"/>
              </a:lnSpc>
              <a:spcBef>
                <a:spcPts val="0"/>
              </a:spcBef>
              <a:buNone/>
            </a:pPr>
            <a:r>
              <a:rPr lang="ja-JP" altLang="en-US" sz="1050" dirty="0" smtClean="0">
                <a:latin typeface="HG丸ｺﾞｼｯｸM-PRO" panose="020F0600000000000000" pitchFamily="50" charset="-128"/>
                <a:ea typeface="HG丸ｺﾞｼｯｸM-PRO" panose="020F0600000000000000" pitchFamily="50" charset="-128"/>
              </a:rPr>
              <a:t>（参考）内閣府防災ホームページ「令和元年台風第</a:t>
            </a:r>
            <a:r>
              <a:rPr lang="en-US" altLang="ja-JP" sz="1050" dirty="0" smtClean="0">
                <a:latin typeface="HG丸ｺﾞｼｯｸM-PRO" panose="020F0600000000000000" pitchFamily="50" charset="-128"/>
                <a:ea typeface="HG丸ｺﾞｼｯｸM-PRO" panose="020F0600000000000000" pitchFamily="50" charset="-128"/>
              </a:rPr>
              <a:t>19</a:t>
            </a:r>
            <a:r>
              <a:rPr lang="ja-JP" altLang="en-US" sz="1050" dirty="0" smtClean="0">
                <a:latin typeface="HG丸ｺﾞｼｯｸM-PRO" panose="020F0600000000000000" pitchFamily="50" charset="-128"/>
                <a:ea typeface="HG丸ｺﾞｼｯｸM-PRO" panose="020F0600000000000000" pitchFamily="50" charset="-128"/>
              </a:rPr>
              <a:t>号等による避難に関するワーキンググループ」</a:t>
            </a:r>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050" dirty="0" smtClean="0">
                <a:latin typeface="HG丸ｺﾞｼｯｸM-PRO" panose="020F0600000000000000" pitchFamily="50" charset="-128"/>
                <a:ea typeface="HG丸ｺﾞｼｯｸM-PRO" panose="020F0600000000000000" pitchFamily="50" charset="-128"/>
              </a:rPr>
              <a:t>http</a:t>
            </a:r>
            <a:r>
              <a:rPr lang="en-US" altLang="ja-JP" sz="1050" dirty="0">
                <a:latin typeface="HG丸ｺﾞｼｯｸM-PRO" panose="020F0600000000000000" pitchFamily="50" charset="-128"/>
                <a:ea typeface="HG丸ｺﾞｼｯｸM-PRO" panose="020F0600000000000000" pitchFamily="50" charset="-128"/>
              </a:rPr>
              <a:t>://</a:t>
            </a:r>
            <a:r>
              <a:rPr lang="en-US" altLang="ja-JP" sz="1050" dirty="0" smtClean="0">
                <a:latin typeface="HG丸ｺﾞｼｯｸM-PRO" panose="020F0600000000000000" pitchFamily="50" charset="-128"/>
                <a:ea typeface="HG丸ｺﾞｼｯｸM-PRO" panose="020F0600000000000000" pitchFamily="50" charset="-128"/>
              </a:rPr>
              <a:t>www.bousai.go.jp/fusuigai/typhoonworking/index.html</a:t>
            </a:r>
            <a:r>
              <a:rPr lang="ja-JP" altLang="en-US" sz="1050" dirty="0" smtClean="0">
                <a:latin typeface="HG丸ｺﾞｼｯｸM-PRO" panose="020F0600000000000000" pitchFamily="50" charset="-128"/>
                <a:ea typeface="HG丸ｺﾞｼｯｸM-PRO" panose="020F0600000000000000" pitchFamily="50" charset="-128"/>
              </a:rPr>
              <a:t>）</a:t>
            </a:r>
            <a:endParaRPr lang="en-US" altLang="ja-JP" sz="1050" dirty="0">
              <a:latin typeface="HG丸ｺﾞｼｯｸM-PRO" panose="020F0600000000000000" pitchFamily="50" charset="-128"/>
              <a:ea typeface="HG丸ｺﾞｼｯｸM-PRO" panose="020F0600000000000000" pitchFamily="50" charset="-128"/>
            </a:endParaRPr>
          </a:p>
        </p:txBody>
      </p:sp>
      <p:sp>
        <p:nvSpPr>
          <p:cNvPr id="36" name="コンテンツ プレースホルダー 2"/>
          <p:cNvSpPr txBox="1">
            <a:spLocks/>
          </p:cNvSpPr>
          <p:nvPr/>
        </p:nvSpPr>
        <p:spPr>
          <a:xfrm>
            <a:off x="71743" y="6327334"/>
            <a:ext cx="6599867" cy="452451"/>
          </a:xfrm>
          <a:prstGeom prst="rect">
            <a:avLst/>
          </a:prstGeom>
        </p:spPr>
        <p:txBody>
          <a:bodyPr vert="horz" lIns="91440" tIns="45720" rIns="91440" bIns="45720" rtlCol="0">
            <a:noAutofit/>
          </a:bodyPr>
          <a:lstStyle>
            <a:lvl1pPr marL="0" indent="0" algn="ctr" defTabSz="1280160" rtl="0" eaLnBrk="1" latinLnBrk="0" hangingPunct="1">
              <a:lnSpc>
                <a:spcPct val="90000"/>
              </a:lnSpc>
              <a:spcBef>
                <a:spcPts val="1400"/>
              </a:spcBef>
              <a:buFont typeface="Arial" panose="020B0604020202020204" pitchFamily="34" charset="0"/>
              <a:buNone/>
              <a:defRPr kumimoji="1" sz="3360" kern="1200">
                <a:solidFill>
                  <a:schemeClr val="tx1"/>
                </a:solidFill>
                <a:latin typeface="+mn-lt"/>
                <a:ea typeface="+mn-ea"/>
                <a:cs typeface="+mn-cs"/>
              </a:defRPr>
            </a:lvl1pPr>
            <a:lvl2pPr marL="640080" indent="0" algn="ctr" defTabSz="1280160" rtl="0" eaLnBrk="1" latinLnBrk="0" hangingPunct="1">
              <a:lnSpc>
                <a:spcPct val="90000"/>
              </a:lnSpc>
              <a:spcBef>
                <a:spcPts val="700"/>
              </a:spcBef>
              <a:buFont typeface="Arial" panose="020B0604020202020204" pitchFamily="34" charset="0"/>
              <a:buNone/>
              <a:defRPr kumimoji="1" sz="2800" kern="1200">
                <a:solidFill>
                  <a:schemeClr val="tx1"/>
                </a:solidFill>
                <a:latin typeface="+mn-lt"/>
                <a:ea typeface="+mn-ea"/>
                <a:cs typeface="+mn-cs"/>
              </a:defRPr>
            </a:lvl2pPr>
            <a:lvl3pPr marL="1280160" indent="0" algn="ctr" defTabSz="1280160" rtl="0" eaLnBrk="1" latinLnBrk="0" hangingPunct="1">
              <a:lnSpc>
                <a:spcPct val="90000"/>
              </a:lnSpc>
              <a:spcBef>
                <a:spcPts val="700"/>
              </a:spcBef>
              <a:buFont typeface="Arial" panose="020B0604020202020204" pitchFamily="34" charset="0"/>
              <a:buNone/>
              <a:defRPr kumimoji="1" sz="2520" kern="1200">
                <a:solidFill>
                  <a:schemeClr val="tx1"/>
                </a:solidFill>
                <a:latin typeface="+mn-lt"/>
                <a:ea typeface="+mn-ea"/>
                <a:cs typeface="+mn-cs"/>
              </a:defRPr>
            </a:lvl3pPr>
            <a:lvl4pPr marL="192024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4pPr>
            <a:lvl5pPr marL="256032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5pPr>
            <a:lvl6pPr marL="320040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6pPr>
            <a:lvl7pPr marL="384048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7pPr>
            <a:lvl8pPr marL="448056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8pPr>
            <a:lvl9pPr marL="512064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9pPr>
          </a:lstStyle>
          <a:p>
            <a:pPr algn="l">
              <a:lnSpc>
                <a:spcPct val="100000"/>
              </a:lnSpc>
              <a:spcBef>
                <a:spcPts val="0"/>
              </a:spcBef>
            </a:pPr>
            <a:r>
              <a:rPr lang="ja-JP" altLang="en-US" sz="1800" b="1" dirty="0" smtClean="0">
                <a:latin typeface="HG丸ｺﾞｼｯｸM-PRO" panose="020F0600000000000000" pitchFamily="50" charset="-128"/>
                <a:ea typeface="HG丸ｺﾞｼｯｸM-PRO" panose="020F0600000000000000" pitchFamily="50" charset="-128"/>
              </a:rPr>
              <a:t>■ 警戒レベル３や４</a:t>
            </a:r>
            <a:r>
              <a:rPr lang="ja-JP" altLang="en-US" sz="1800" b="1" spc="-80" dirty="0" smtClean="0">
                <a:latin typeface="HG丸ｺﾞｼｯｸM-PRO" panose="020F0600000000000000" pitchFamily="50" charset="-128"/>
                <a:ea typeface="HG丸ｺﾞｼｯｸM-PRO" panose="020F0600000000000000" pitchFamily="50" charset="-128"/>
              </a:rPr>
              <a:t>が出たら、危険な場所から避難しましょう</a:t>
            </a:r>
            <a:endParaRPr lang="en-US" altLang="ja-JP" sz="1800" b="1" spc="-80" dirty="0" smtClean="0">
              <a:latin typeface="HG丸ｺﾞｼｯｸM-PRO" panose="020F0600000000000000" pitchFamily="50" charset="-128"/>
              <a:ea typeface="HG丸ｺﾞｼｯｸM-PRO" panose="020F0600000000000000" pitchFamily="50" charset="-128"/>
            </a:endParaRPr>
          </a:p>
        </p:txBody>
      </p:sp>
      <p:pic>
        <p:nvPicPr>
          <p:cNvPr id="40" name="図 39"/>
          <p:cNvPicPr>
            <a:picLocks noChangeAspect="1"/>
          </p:cNvPicPr>
          <p:nvPr/>
        </p:nvPicPr>
        <p:blipFill rotWithShape="1">
          <a:blip r:embed="rId7">
            <a:extLst>
              <a:ext uri="{28A0092B-C50C-407E-A947-70E740481C1C}">
                <a14:useLocalDpi xmlns:a14="http://schemas.microsoft.com/office/drawing/2010/main" val="0"/>
              </a:ext>
            </a:extLst>
          </a:blip>
          <a:srcRect l="7428" t="7736" r="6394" b="8796"/>
          <a:stretch/>
        </p:blipFill>
        <p:spPr>
          <a:xfrm>
            <a:off x="4926292" y="1691166"/>
            <a:ext cx="532168" cy="515433"/>
          </a:xfrm>
          <a:prstGeom prst="rect">
            <a:avLst/>
          </a:prstGeom>
        </p:spPr>
      </p:pic>
      <p:pic>
        <p:nvPicPr>
          <p:cNvPr id="41" name="図 40"/>
          <p:cNvPicPr>
            <a:picLocks noChangeAspect="1"/>
          </p:cNvPicPr>
          <p:nvPr/>
        </p:nvPicPr>
        <p:blipFill rotWithShape="1">
          <a:blip r:embed="rId8"/>
          <a:srcRect l="69615"/>
          <a:stretch/>
        </p:blipFill>
        <p:spPr>
          <a:xfrm>
            <a:off x="5987010" y="2223626"/>
            <a:ext cx="363257" cy="225045"/>
          </a:xfrm>
          <a:prstGeom prst="rect">
            <a:avLst/>
          </a:prstGeom>
        </p:spPr>
      </p:pic>
      <p:sp>
        <p:nvSpPr>
          <p:cNvPr id="42" name="テキスト ボックス 41"/>
          <p:cNvSpPr txBox="1"/>
          <p:nvPr/>
        </p:nvSpPr>
        <p:spPr>
          <a:xfrm>
            <a:off x="4940293" y="2229976"/>
            <a:ext cx="1068736" cy="177638"/>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wrap="none" lIns="72000" tIns="36000" rIns="72000" bIns="18000" rtlCol="0">
            <a:spAutoFit/>
          </a:bodyPr>
          <a:lstStyle/>
          <a:p>
            <a:r>
              <a:rPr kumimoji="1" lang="ja-JP" altLang="en-US" sz="800" dirty="0" smtClean="0">
                <a:latin typeface="HG丸ｺﾞｼｯｸM-PRO" panose="020F0600000000000000" pitchFamily="50" charset="-128"/>
                <a:ea typeface="HG丸ｺﾞｼｯｸM-PRO" panose="020F0600000000000000" pitchFamily="50" charset="-128"/>
              </a:rPr>
              <a:t>ﾊｻﾞｰﾄﾞﾏｯﾌﾟﾎﾟｰﾀﾙｻｲﾄ</a:t>
            </a:r>
            <a:endParaRPr kumimoji="1" lang="ja-JP" altLang="en-US" sz="800" dirty="0">
              <a:latin typeface="HG丸ｺﾞｼｯｸM-PRO" panose="020F0600000000000000" pitchFamily="50" charset="-128"/>
              <a:ea typeface="HG丸ｺﾞｼｯｸM-PRO" panose="020F0600000000000000" pitchFamily="50" charset="-128"/>
            </a:endParaRPr>
          </a:p>
        </p:txBody>
      </p:sp>
      <p:sp>
        <p:nvSpPr>
          <p:cNvPr id="43" name="テキスト ボックス 42"/>
          <p:cNvSpPr txBox="1"/>
          <p:nvPr/>
        </p:nvSpPr>
        <p:spPr>
          <a:xfrm>
            <a:off x="3088689" y="9629529"/>
            <a:ext cx="723275" cy="307777"/>
          </a:xfrm>
          <a:prstGeom prst="rect">
            <a:avLst/>
          </a:prstGeom>
          <a:noFill/>
        </p:spPr>
        <p:txBody>
          <a:bodyPr wrap="none" rtlCol="0">
            <a:spAutoFit/>
          </a:bodyPr>
          <a:lstStyle/>
          <a:p>
            <a:r>
              <a:rPr kumimoji="1" lang="ja-JP" altLang="en-US" sz="1400" b="1" dirty="0" smtClean="0">
                <a:latin typeface="HG丸ｺﾞｼｯｸM-PRO" panose="020F0600000000000000" pitchFamily="50" charset="-128"/>
                <a:ea typeface="HG丸ｺﾞｼｯｸM-PRO" panose="020F0600000000000000" pitchFamily="50" charset="-128"/>
              </a:rPr>
              <a:t>－２－</a:t>
            </a:r>
            <a:endParaRPr kumimoji="1" lang="ja-JP" altLang="en-US" sz="1400" b="1" dirty="0">
              <a:latin typeface="HG丸ｺﾞｼｯｸM-PRO" panose="020F0600000000000000" pitchFamily="50" charset="-128"/>
              <a:ea typeface="HG丸ｺﾞｼｯｸM-PRO" panose="020F0600000000000000" pitchFamily="50" charset="-128"/>
            </a:endParaRPr>
          </a:p>
        </p:txBody>
      </p:sp>
      <p:pic>
        <p:nvPicPr>
          <p:cNvPr id="29" name="図 28"/>
          <p:cNvPicPr>
            <a:picLocks noChangeAspect="1"/>
          </p:cNvPicPr>
          <p:nvPr/>
        </p:nvPicPr>
        <p:blipFill>
          <a:blip r:embed="rId9"/>
          <a:stretch>
            <a:fillRect/>
          </a:stretch>
        </p:blipFill>
        <p:spPr>
          <a:xfrm>
            <a:off x="3818773" y="640626"/>
            <a:ext cx="2598318" cy="1520452"/>
          </a:xfrm>
          <a:prstGeom prst="rect">
            <a:avLst/>
          </a:prstGeom>
        </p:spPr>
      </p:pic>
      <p:sp>
        <p:nvSpPr>
          <p:cNvPr id="45" name="コンテンツ プレースホルダー 2"/>
          <p:cNvSpPr txBox="1">
            <a:spLocks/>
          </p:cNvSpPr>
          <p:nvPr/>
        </p:nvSpPr>
        <p:spPr>
          <a:xfrm>
            <a:off x="71743" y="7413033"/>
            <a:ext cx="6966731" cy="1779195"/>
          </a:xfrm>
          <a:prstGeom prst="rect">
            <a:avLst/>
          </a:prstGeom>
        </p:spPr>
        <p:txBody>
          <a:bodyPr vert="horz" lIns="91440" tIns="45720" rIns="91440" bIns="45720" rtlCol="0">
            <a:noAutofit/>
          </a:bodyPr>
          <a:lst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ja-JP" altLang="en-US" sz="1800" b="1" dirty="0" smtClean="0">
                <a:latin typeface="HG丸ｺﾞｼｯｸM-PRO" panose="020F0600000000000000" pitchFamily="50" charset="-128"/>
                <a:ea typeface="HG丸ｺﾞｼｯｸM-PRO" panose="020F0600000000000000" pitchFamily="50" charset="-128"/>
              </a:rPr>
              <a:t>■ 避難先は小中学校・公民館だけではありません</a:t>
            </a:r>
            <a:endParaRPr lang="en-US" altLang="ja-JP" sz="1800" b="1" dirty="0" smtClean="0">
              <a:latin typeface="HG丸ｺﾞｼｯｸM-PRO" panose="020F0600000000000000" pitchFamily="50" charset="-128"/>
              <a:ea typeface="HG丸ｺﾞｼｯｸM-PRO" panose="020F0600000000000000" pitchFamily="50" charset="-128"/>
            </a:endParaRPr>
          </a:p>
          <a:p>
            <a:pPr marL="0" indent="0">
              <a:lnSpc>
                <a:spcPct val="100000"/>
              </a:lnSpc>
              <a:spcBef>
                <a:spcPts val="0"/>
              </a:spcBef>
              <a:buFont typeface="Arial" panose="020B0604020202020204" pitchFamily="34" charset="0"/>
              <a:buNone/>
            </a:pPr>
            <a:r>
              <a:rPr lang="ja-JP" altLang="en-US" sz="1800" b="1" dirty="0">
                <a:latin typeface="HG丸ｺﾞｼｯｸM-PRO" panose="020F0600000000000000" pitchFamily="50" charset="-128"/>
                <a:ea typeface="HG丸ｺﾞｼｯｸM-PRO" panose="020F0600000000000000" pitchFamily="50" charset="-128"/>
              </a:rPr>
              <a:t>　</a:t>
            </a:r>
            <a:r>
              <a:rPr lang="ja-JP" altLang="en-US" sz="1800" b="1" dirty="0" smtClean="0">
                <a:latin typeface="HG丸ｺﾞｼｯｸM-PRO" panose="020F0600000000000000" pitchFamily="50" charset="-128"/>
                <a:ea typeface="HG丸ｺﾞｼｯｸM-PRO" panose="020F0600000000000000" pitchFamily="50" charset="-128"/>
              </a:rPr>
              <a:t>　安全な親戚・知人宅に避難することも考えてみましょう</a:t>
            </a:r>
            <a:endParaRPr lang="en-US" altLang="ja-JP" sz="1800" b="1" dirty="0" smtClean="0">
              <a:latin typeface="HG丸ｺﾞｼｯｸM-PRO" panose="020F0600000000000000" pitchFamily="50" charset="-128"/>
              <a:ea typeface="HG丸ｺﾞｼｯｸM-PRO" panose="020F0600000000000000" pitchFamily="50" charset="-128"/>
            </a:endParaRPr>
          </a:p>
          <a:p>
            <a:pPr marL="0" indent="0">
              <a:lnSpc>
                <a:spcPts val="400"/>
              </a:lnSpc>
              <a:spcBef>
                <a:spcPts val="0"/>
              </a:spcBef>
              <a:buFont typeface="Arial" panose="020B0604020202020204" pitchFamily="34" charset="0"/>
              <a:buNone/>
            </a:pPr>
            <a:endParaRPr lang="en-US" altLang="ja-JP" sz="1800" b="1" u="sng" dirty="0" smtClean="0">
              <a:latin typeface="HG丸ｺﾞｼｯｸM-PRO" panose="020F0600000000000000" pitchFamily="50" charset="-128"/>
              <a:ea typeface="HG丸ｺﾞｼｯｸM-PRO" panose="020F0600000000000000" pitchFamily="50" charset="-128"/>
            </a:endParaRPr>
          </a:p>
          <a:p>
            <a:pPr marL="0" indent="0">
              <a:lnSpc>
                <a:spcPct val="100000"/>
              </a:lnSpc>
              <a:spcBef>
                <a:spcPts val="0"/>
              </a:spcBef>
              <a:buNone/>
            </a:pPr>
            <a:r>
              <a:rPr lang="en-US" altLang="ja-JP" sz="1200" dirty="0" smtClean="0">
                <a:latin typeface="HG丸ｺﾞｼｯｸM-PRO" panose="020F0600000000000000" pitchFamily="50" charset="-128"/>
                <a:ea typeface="HG丸ｺﾞｼｯｸM-PRO" panose="020F0600000000000000" pitchFamily="50" charset="-128"/>
              </a:rPr>
              <a:t> ※</a:t>
            </a:r>
            <a:r>
              <a:rPr lang="ja-JP" altLang="en-US" sz="1200" dirty="0" smtClean="0">
                <a:latin typeface="HG丸ｺﾞｼｯｸM-PRO" panose="020F0600000000000000" pitchFamily="50" charset="-128"/>
                <a:ea typeface="HG丸ｺﾞｼｯｸM-PRO" panose="020F0600000000000000" pitchFamily="50" charset="-128"/>
              </a:rPr>
              <a:t> 緊急時に身を寄せる避難先は、市町村が指定する「指定緊急避難場所」や、安全な親戚・</a:t>
            </a:r>
            <a:endParaRPr lang="en-US" altLang="ja-JP" sz="1200" dirty="0" smtClean="0">
              <a:latin typeface="HG丸ｺﾞｼｯｸM-PRO" panose="020F0600000000000000" pitchFamily="50" charset="-128"/>
              <a:ea typeface="HG丸ｺﾞｼｯｸM-PRO" panose="020F0600000000000000" pitchFamily="50" charset="-128"/>
            </a:endParaRPr>
          </a:p>
          <a:p>
            <a:pPr marL="0" indent="0">
              <a:lnSpc>
                <a:spcPct val="100000"/>
              </a:lnSpc>
              <a:spcBef>
                <a:spcPts val="0"/>
              </a:spcBef>
              <a:buNone/>
            </a:pPr>
            <a:r>
              <a:rPr lang="en-US" altLang="ja-JP" sz="1200" dirty="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    </a:t>
            </a:r>
            <a:r>
              <a:rPr lang="ja-JP" altLang="en-US" sz="1200" dirty="0" smtClean="0">
                <a:latin typeface="HG丸ｺﾞｼｯｸM-PRO" panose="020F0600000000000000" pitchFamily="50" charset="-128"/>
                <a:ea typeface="HG丸ｺﾞｼｯｸM-PRO" panose="020F0600000000000000" pitchFamily="50" charset="-128"/>
              </a:rPr>
              <a:t>知人宅など様々です。普段からどこに避難するかを決めておきましょう。</a:t>
            </a:r>
            <a:endParaRPr lang="en-US" altLang="ja-JP" sz="1200" dirty="0" smtClean="0">
              <a:latin typeface="HG丸ｺﾞｼｯｸM-PRO" panose="020F0600000000000000" pitchFamily="50" charset="-128"/>
              <a:ea typeface="HG丸ｺﾞｼｯｸM-PRO" panose="020F0600000000000000" pitchFamily="50" charset="-128"/>
            </a:endParaRPr>
          </a:p>
          <a:p>
            <a:pPr marL="0" indent="0">
              <a:lnSpc>
                <a:spcPct val="100000"/>
              </a:lnSpc>
              <a:spcBef>
                <a:spcPts val="0"/>
              </a:spcBef>
              <a:buNone/>
            </a:pPr>
            <a:r>
              <a:rPr lang="en-US" altLang="ja-JP" sz="1200" dirty="0" smtClean="0">
                <a:latin typeface="HG丸ｺﾞｼｯｸM-PRO" panose="020F0600000000000000" pitchFamily="50" charset="-128"/>
                <a:ea typeface="HG丸ｺﾞｼｯｸM-PRO" panose="020F0600000000000000" pitchFamily="50" charset="-128"/>
              </a:rPr>
              <a:t> ※</a:t>
            </a:r>
            <a:r>
              <a:rPr lang="ja-JP" altLang="en-US" sz="1200" spc="-100" dirty="0" smtClean="0">
                <a:latin typeface="HG丸ｺﾞｼｯｸM-PRO" panose="020F0600000000000000" pitchFamily="50" charset="-128"/>
                <a:ea typeface="HG丸ｺﾞｼｯｸM-PRO" panose="020F0600000000000000" pitchFamily="50" charset="-128"/>
              </a:rPr>
              <a:t>「指定</a:t>
            </a:r>
            <a:r>
              <a:rPr lang="ja-JP" altLang="en-US" sz="1200" spc="-100" dirty="0">
                <a:latin typeface="HG丸ｺﾞｼｯｸM-PRO" panose="020F0600000000000000" pitchFamily="50" charset="-128"/>
                <a:ea typeface="HG丸ｺﾞｼｯｸM-PRO" panose="020F0600000000000000" pitchFamily="50" charset="-128"/>
              </a:rPr>
              <a:t>緊急避難場所</a:t>
            </a:r>
            <a:r>
              <a:rPr lang="ja-JP" altLang="en-US" sz="1200" spc="-100" dirty="0" smtClean="0">
                <a:latin typeface="HG丸ｺﾞｼｯｸM-PRO" panose="020F0600000000000000" pitchFamily="50" charset="-128"/>
                <a:ea typeface="HG丸ｺﾞｼｯｸM-PRO" panose="020F0600000000000000" pitchFamily="50" charset="-128"/>
              </a:rPr>
              <a:t>」は、災害</a:t>
            </a:r>
            <a:r>
              <a:rPr lang="ja-JP" altLang="en-US" sz="1200" spc="-100" dirty="0">
                <a:latin typeface="HG丸ｺﾞｼｯｸM-PRO" panose="020F0600000000000000" pitchFamily="50" charset="-128"/>
                <a:ea typeface="HG丸ｺﾞｼｯｸM-PRO" panose="020F0600000000000000" pitchFamily="50" charset="-128"/>
              </a:rPr>
              <a:t>の種類ごとに安全な</a:t>
            </a:r>
            <a:r>
              <a:rPr lang="ja-JP" altLang="en-US" sz="1200" spc="-100" dirty="0" smtClean="0">
                <a:latin typeface="HG丸ｺﾞｼｯｸM-PRO" panose="020F0600000000000000" pitchFamily="50" charset="-128"/>
                <a:ea typeface="HG丸ｺﾞｼｯｸM-PRO" panose="020F0600000000000000" pitchFamily="50" charset="-128"/>
              </a:rPr>
              <a:t>場所が指定されています。</a:t>
            </a:r>
            <a:r>
              <a:rPr lang="en-US" altLang="ja-JP" sz="1200" spc="-100" dirty="0" smtClean="0">
                <a:latin typeface="HG丸ｺﾞｼｯｸM-PRO" panose="020F0600000000000000" pitchFamily="50" charset="-128"/>
                <a:ea typeface="HG丸ｺﾞｼｯｸM-PRO" panose="020F0600000000000000" pitchFamily="50" charset="-128"/>
              </a:rPr>
              <a:t>(</a:t>
            </a:r>
            <a:r>
              <a:rPr lang="ja-JP" altLang="en-US" sz="1200" spc="-100" dirty="0" smtClean="0">
                <a:latin typeface="HG丸ｺﾞｼｯｸM-PRO" panose="020F0600000000000000" pitchFamily="50" charset="-128"/>
                <a:ea typeface="HG丸ｺﾞｼｯｸM-PRO" panose="020F0600000000000000" pitchFamily="50" charset="-128"/>
              </a:rPr>
              <a:t>小中学校、公民館など</a:t>
            </a:r>
            <a:r>
              <a:rPr lang="en-US" altLang="ja-JP" sz="1200" spc="-100" dirty="0" smtClean="0">
                <a:latin typeface="HG丸ｺﾞｼｯｸM-PRO" panose="020F0600000000000000" pitchFamily="50" charset="-128"/>
                <a:ea typeface="HG丸ｺﾞｼｯｸM-PRO" panose="020F0600000000000000" pitchFamily="50" charset="-128"/>
              </a:rPr>
              <a:t>)</a:t>
            </a:r>
            <a:endParaRPr lang="en-US" altLang="ja-JP" sz="1200" spc="-100" dirty="0">
              <a:latin typeface="HG丸ｺﾞｼｯｸM-PRO" panose="020F0600000000000000" pitchFamily="50" charset="-128"/>
              <a:ea typeface="HG丸ｺﾞｼｯｸM-PRO" panose="020F0600000000000000" pitchFamily="50" charset="-128"/>
            </a:endParaRPr>
          </a:p>
          <a:p>
            <a:pPr marL="0" indent="0">
              <a:lnSpc>
                <a:spcPct val="100000"/>
              </a:lnSpc>
              <a:spcBef>
                <a:spcPts val="0"/>
              </a:spcBef>
              <a:buNone/>
            </a:pPr>
            <a:r>
              <a:rPr lang="ja-JP" altLang="en-US" sz="1200" spc="-100" dirty="0">
                <a:latin typeface="HG丸ｺﾞｼｯｸM-PRO" panose="020F0600000000000000" pitchFamily="50" charset="-128"/>
                <a:ea typeface="HG丸ｺﾞｼｯｸM-PRO" panose="020F0600000000000000" pitchFamily="50" charset="-128"/>
              </a:rPr>
              <a:t> </a:t>
            </a:r>
            <a:r>
              <a:rPr lang="en-US" altLang="ja-JP" sz="1200" spc="-40" dirty="0" smtClean="0">
                <a:latin typeface="HG丸ｺﾞｼｯｸM-PRO" panose="020F0600000000000000" pitchFamily="50" charset="-128"/>
                <a:ea typeface="HG丸ｺﾞｼｯｸM-PRO" panose="020F0600000000000000" pitchFamily="50" charset="-128"/>
              </a:rPr>
              <a:t>※ </a:t>
            </a:r>
            <a:r>
              <a:rPr lang="ja-JP" altLang="en-US" sz="1200" spc="-40" dirty="0" smtClean="0">
                <a:latin typeface="HG丸ｺﾞｼｯｸM-PRO" panose="020F0600000000000000" pitchFamily="50" charset="-128"/>
                <a:ea typeface="HG丸ｺﾞｼｯｸM-PRO" panose="020F0600000000000000" pitchFamily="50" charset="-128"/>
              </a:rPr>
              <a:t>災害が落ち着いた後に、自宅が被災し帰宅できない場合には、しばらく避難生活を送るため、</a:t>
            </a:r>
            <a:endParaRPr lang="en-US" altLang="ja-JP" sz="1200" spc="-40" dirty="0" smtClean="0">
              <a:latin typeface="HG丸ｺﾞｼｯｸM-PRO" panose="020F0600000000000000" pitchFamily="50" charset="-128"/>
              <a:ea typeface="HG丸ｺﾞｼｯｸM-PRO" panose="020F0600000000000000" pitchFamily="50" charset="-128"/>
            </a:endParaRPr>
          </a:p>
          <a:p>
            <a:pPr marL="0" indent="0">
              <a:lnSpc>
                <a:spcPct val="100000"/>
              </a:lnSpc>
              <a:spcBef>
                <a:spcPts val="0"/>
              </a:spcBef>
              <a:buNone/>
            </a:pPr>
            <a:r>
              <a:rPr lang="en-US" altLang="ja-JP" sz="1200" spc="-40" dirty="0">
                <a:latin typeface="HG丸ｺﾞｼｯｸM-PRO" panose="020F0600000000000000" pitchFamily="50" charset="-128"/>
                <a:ea typeface="HG丸ｺﾞｼｯｸM-PRO" panose="020F0600000000000000" pitchFamily="50" charset="-128"/>
              </a:rPr>
              <a:t> </a:t>
            </a:r>
            <a:r>
              <a:rPr lang="en-US" altLang="ja-JP" sz="1200" spc="-40" dirty="0" smtClean="0">
                <a:latin typeface="HG丸ｺﾞｼｯｸM-PRO" panose="020F0600000000000000" pitchFamily="50" charset="-128"/>
                <a:ea typeface="HG丸ｺﾞｼｯｸM-PRO" panose="020F0600000000000000" pitchFamily="50" charset="-128"/>
              </a:rPr>
              <a:t>    </a:t>
            </a:r>
            <a:r>
              <a:rPr lang="ja-JP" altLang="en-US" sz="1200" spc="-40" dirty="0" smtClean="0">
                <a:latin typeface="HG丸ｺﾞｼｯｸM-PRO" panose="020F0600000000000000" pitchFamily="50" charset="-128"/>
                <a:ea typeface="HG丸ｺﾞｼｯｸM-PRO" panose="020F0600000000000000" pitchFamily="50" charset="-128"/>
              </a:rPr>
              <a:t>「指定避難所」に行きましょう。</a:t>
            </a:r>
            <a:endParaRPr lang="en-US" altLang="ja-JP" sz="1200" spc="-40" dirty="0" smtClean="0">
              <a:latin typeface="HG丸ｺﾞｼｯｸM-PRO" panose="020F0600000000000000" pitchFamily="50" charset="-128"/>
              <a:ea typeface="HG丸ｺﾞｼｯｸM-PRO" panose="020F0600000000000000" pitchFamily="50" charset="-128"/>
            </a:endParaRPr>
          </a:p>
          <a:p>
            <a:pPr marL="0" indent="0">
              <a:lnSpc>
                <a:spcPct val="100000"/>
              </a:lnSpc>
              <a:spcBef>
                <a:spcPts val="0"/>
              </a:spcBef>
              <a:buNone/>
            </a:pPr>
            <a:endParaRPr lang="en-US" altLang="ja-JP" sz="1200" dirty="0" smtClean="0">
              <a:latin typeface="HG丸ｺﾞｼｯｸM-PRO" panose="020F0600000000000000" pitchFamily="50" charset="-128"/>
              <a:ea typeface="HG丸ｺﾞｼｯｸM-PRO" panose="020F0600000000000000" pitchFamily="50" charset="-128"/>
            </a:endParaRPr>
          </a:p>
          <a:p>
            <a:pPr marL="0" indent="0">
              <a:lnSpc>
                <a:spcPct val="100000"/>
              </a:lnSpc>
              <a:spcBef>
                <a:spcPts val="0"/>
              </a:spcBef>
              <a:buFont typeface="Arial" panose="020B0604020202020204" pitchFamily="34" charset="0"/>
              <a:buNone/>
            </a:pPr>
            <a:r>
              <a:rPr lang="ja-JP" altLang="en-US" sz="1400" spc="-80" dirty="0">
                <a:latin typeface="HG丸ｺﾞｼｯｸM-PRO" panose="020F0600000000000000" pitchFamily="50" charset="-128"/>
                <a:ea typeface="HG丸ｺﾞｼｯｸM-PRO" panose="020F0600000000000000" pitchFamily="50" charset="-128"/>
              </a:rPr>
              <a:t>　</a:t>
            </a:r>
            <a:endParaRPr lang="en-US" altLang="ja-JP" sz="1000" spc="-160"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606089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44379" y="1617030"/>
            <a:ext cx="6548269" cy="8032296"/>
          </a:xfrm>
          <a:prstGeom prst="roundRect">
            <a:avLst>
              <a:gd name="adj" fmla="val 2046"/>
            </a:avLst>
          </a:prstGeom>
          <a:noFill/>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3" name="テキスト ボックス 2">
            <a:extLst>
              <a:ext uri="{FF2B5EF4-FFF2-40B4-BE49-F238E27FC236}">
                <a16:creationId xmlns:a16="http://schemas.microsoft.com/office/drawing/2014/main" id="{9CF62D5D-65A6-0C41-8236-D29E3F38D9B7}"/>
              </a:ext>
            </a:extLst>
          </p:cNvPr>
          <p:cNvSpPr txBox="1"/>
          <p:nvPr/>
        </p:nvSpPr>
        <p:spPr>
          <a:xfrm>
            <a:off x="131460" y="576684"/>
            <a:ext cx="5817074" cy="369332"/>
          </a:xfrm>
          <a:prstGeom prst="rect">
            <a:avLst/>
          </a:prstGeom>
          <a:noFill/>
          <a:ln>
            <a:noFill/>
          </a:ln>
        </p:spPr>
        <p:txBody>
          <a:bodyPr wrap="square" rtlCol="0">
            <a:spAutoFit/>
          </a:bodyPr>
          <a:lstStyle/>
          <a:p>
            <a:pPr marL="10753" lvl="0" indent="-10753" algn="ctr">
              <a:spcAft>
                <a:spcPts val="254"/>
              </a:spcAft>
            </a:pPr>
            <a:r>
              <a:rPr lang="ja-JP" altLang="en-US" b="1" dirty="0" smtClean="0">
                <a:latin typeface="HG丸ｺﾞｼｯｸM-PRO" panose="020F0600000000000000" pitchFamily="50" charset="-128"/>
                <a:ea typeface="HG丸ｺﾞｼｯｸM-PRO" panose="020F0600000000000000" pitchFamily="50" charset="-128"/>
              </a:rPr>
              <a:t>避難情報のポイント </a:t>
            </a:r>
            <a:r>
              <a:rPr lang="en-US" altLang="ja-JP" b="1" spc="-40" dirty="0" smtClean="0">
                <a:solidFill>
                  <a:srgbClr val="ED7D31"/>
                </a:solidFill>
                <a:latin typeface="HG丸ｺﾞｼｯｸM-PRO" panose="020F0600000000000000" pitchFamily="50" charset="-128"/>
                <a:ea typeface="HG丸ｺﾞｼｯｸM-PRO" panose="020F0600000000000000" pitchFamily="50" charset="-128"/>
              </a:rPr>
              <a:t>&lt;</a:t>
            </a:r>
            <a:r>
              <a:rPr lang="ja-JP" altLang="en-US" b="1" spc="-40" dirty="0" smtClean="0">
                <a:solidFill>
                  <a:srgbClr val="ED7D31"/>
                </a:solidFill>
                <a:latin typeface="HG丸ｺﾞｼｯｸM-PRO" panose="020F0600000000000000" pitchFamily="50" charset="-128"/>
                <a:ea typeface="HG丸ｺﾞｼｯｸM-PRO" panose="020F0600000000000000" pitchFamily="50" charset="-128"/>
              </a:rPr>
              <a:t>必ず確認してください</a:t>
            </a:r>
            <a:r>
              <a:rPr lang="en-US" altLang="ja-JP" b="1" spc="-40" dirty="0" smtClean="0">
                <a:solidFill>
                  <a:srgbClr val="ED7D31"/>
                </a:solidFill>
                <a:latin typeface="HG丸ｺﾞｼｯｸM-PRO" panose="020F0600000000000000" pitchFamily="50" charset="-128"/>
                <a:ea typeface="HG丸ｺﾞｼｯｸM-PRO" panose="020F0600000000000000" pitchFamily="50" charset="-128"/>
              </a:rPr>
              <a:t>&gt;</a:t>
            </a:r>
            <a:endParaRPr lang="ja-JP" altLang="en-US" b="1" spc="-40" dirty="0">
              <a:solidFill>
                <a:srgbClr val="ED7D31"/>
              </a:solidFill>
              <a:latin typeface="HG丸ｺﾞｼｯｸM-PRO" panose="020F0600000000000000" pitchFamily="50" charset="-128"/>
              <a:ea typeface="HG丸ｺﾞｼｯｸM-PRO" panose="020F0600000000000000" pitchFamily="50" charset="-128"/>
            </a:endParaRPr>
          </a:p>
        </p:txBody>
      </p:sp>
      <p:sp>
        <p:nvSpPr>
          <p:cNvPr id="4" name="角丸四角形 3"/>
          <p:cNvSpPr/>
          <p:nvPr/>
        </p:nvSpPr>
        <p:spPr>
          <a:xfrm>
            <a:off x="5425300" y="732550"/>
            <a:ext cx="439010" cy="57600"/>
          </a:xfrm>
          <a:prstGeom prst="roundRect">
            <a:avLst/>
          </a:prstGeom>
          <a:solidFill>
            <a:srgbClr val="FF505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8" name="角丸四角形 7"/>
          <p:cNvSpPr/>
          <p:nvPr/>
        </p:nvSpPr>
        <p:spPr>
          <a:xfrm>
            <a:off x="197845" y="731855"/>
            <a:ext cx="428292" cy="58990"/>
          </a:xfrm>
          <a:prstGeom prst="roundRect">
            <a:avLst/>
          </a:prstGeom>
          <a:solidFill>
            <a:srgbClr val="FF505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14" name="テキスト ボックス 13"/>
          <p:cNvSpPr txBox="1"/>
          <p:nvPr/>
        </p:nvSpPr>
        <p:spPr>
          <a:xfrm>
            <a:off x="120578" y="60588"/>
            <a:ext cx="6615618" cy="369332"/>
          </a:xfrm>
          <a:prstGeom prst="rect">
            <a:avLst/>
          </a:prstGeom>
          <a:solidFill>
            <a:srgbClr val="FF5050"/>
          </a:solidFill>
          <a:ln>
            <a:solidFill>
              <a:srgbClr val="FF0000"/>
            </a:solidFill>
          </a:ln>
        </p:spPr>
        <p:txBody>
          <a:bodyPr wrap="square" rIns="36000" rtlCol="0">
            <a:spAutoFit/>
          </a:bodyPr>
          <a:lstStyle/>
          <a:p>
            <a:r>
              <a:rPr kumimoji="1" lang="ja-JP" altLang="en-US" b="1" spc="-60" dirty="0" smtClean="0">
                <a:solidFill>
                  <a:schemeClr val="bg1"/>
                </a:solidFill>
                <a:latin typeface="HG丸ｺﾞｼｯｸM-PRO" panose="020F0600000000000000" pitchFamily="50" charset="-128"/>
                <a:ea typeface="HG丸ｺﾞｼｯｸM-PRO" panose="020F0600000000000000" pitchFamily="50" charset="-128"/>
              </a:rPr>
              <a:t>台風</a:t>
            </a:r>
            <a:r>
              <a:rPr kumimoji="1" lang="ja-JP" altLang="en-US" b="1" spc="-160" dirty="0" smtClean="0">
                <a:solidFill>
                  <a:schemeClr val="bg1"/>
                </a:solidFill>
                <a:latin typeface="HG丸ｺﾞｼｯｸM-PRO" panose="020F0600000000000000" pitchFamily="50" charset="-128"/>
                <a:ea typeface="HG丸ｺﾞｼｯｸM-PRO" panose="020F0600000000000000" pitchFamily="50" charset="-128"/>
              </a:rPr>
              <a:t>・</a:t>
            </a:r>
            <a:r>
              <a:rPr kumimoji="1" lang="ja-JP" altLang="en-US" b="1" spc="-60" dirty="0" smtClean="0">
                <a:solidFill>
                  <a:schemeClr val="bg1"/>
                </a:solidFill>
                <a:latin typeface="HG丸ｺﾞｼｯｸM-PRO" panose="020F0600000000000000" pitchFamily="50" charset="-128"/>
                <a:ea typeface="HG丸ｺﾞｼｯｸM-PRO" panose="020F0600000000000000" pitchFamily="50" charset="-128"/>
              </a:rPr>
              <a:t>豪雨時に</a:t>
            </a:r>
            <a:r>
              <a:rPr kumimoji="1" lang="ja-JP" altLang="en-US" b="1" spc="-300" dirty="0" smtClean="0">
                <a:solidFill>
                  <a:schemeClr val="bg1"/>
                </a:solidFill>
                <a:latin typeface="HG丸ｺﾞｼｯｸM-PRO" panose="020F0600000000000000" pitchFamily="50" charset="-128"/>
                <a:ea typeface="HG丸ｺﾞｼｯｸM-PRO" panose="020F0600000000000000" pitchFamily="50" charset="-128"/>
              </a:rPr>
              <a:t>「</a:t>
            </a:r>
            <a:r>
              <a:rPr kumimoji="1" lang="ja-JP" altLang="en-US" b="1" spc="-60" dirty="0" smtClean="0">
                <a:solidFill>
                  <a:schemeClr val="bg1"/>
                </a:solidFill>
                <a:latin typeface="HG丸ｺﾞｼｯｸM-PRO" panose="020F0600000000000000" pitchFamily="50" charset="-128"/>
                <a:ea typeface="HG丸ｺﾞｼｯｸM-PRO" panose="020F0600000000000000" pitchFamily="50" charset="-128"/>
              </a:rPr>
              <a:t>避難情報のポイント</a:t>
            </a:r>
            <a:r>
              <a:rPr kumimoji="1" lang="ja-JP" altLang="en-US" b="1" spc="-800" dirty="0" smtClean="0">
                <a:solidFill>
                  <a:schemeClr val="bg1"/>
                </a:solidFill>
                <a:latin typeface="HG丸ｺﾞｼｯｸM-PRO" panose="020F0600000000000000" pitchFamily="50" charset="-128"/>
                <a:ea typeface="HG丸ｺﾞｼｯｸM-PRO" panose="020F0600000000000000" pitchFamily="50" charset="-128"/>
              </a:rPr>
              <a:t>」</a:t>
            </a:r>
            <a:r>
              <a:rPr kumimoji="1" lang="ja-JP" altLang="en-US" b="1" spc="-60" dirty="0" smtClean="0">
                <a:solidFill>
                  <a:schemeClr val="bg1"/>
                </a:solidFill>
                <a:latin typeface="HG丸ｺﾞｼｯｸM-PRO" panose="020F0600000000000000" pitchFamily="50" charset="-128"/>
                <a:ea typeface="HG丸ｺﾞｼｯｸM-PRO" panose="020F0600000000000000" pitchFamily="50" charset="-128"/>
              </a:rPr>
              <a:t>を</a:t>
            </a:r>
            <a:r>
              <a:rPr kumimoji="1" lang="ja-JP" altLang="en-US" b="1" spc="-60" dirty="0">
                <a:solidFill>
                  <a:schemeClr val="bg1"/>
                </a:solidFill>
                <a:latin typeface="HG丸ｺﾞｼｯｸM-PRO" panose="020F0600000000000000" pitchFamily="50" charset="-128"/>
                <a:ea typeface="HG丸ｺﾞｼｯｸM-PRO" panose="020F0600000000000000" pitchFamily="50" charset="-128"/>
              </a:rPr>
              <a:t>確認</a:t>
            </a:r>
            <a:r>
              <a:rPr kumimoji="1" lang="ja-JP" altLang="en-US" b="1" spc="-60" dirty="0" smtClean="0">
                <a:solidFill>
                  <a:schemeClr val="bg1"/>
                </a:solidFill>
                <a:latin typeface="HG丸ｺﾞｼｯｸM-PRO" panose="020F0600000000000000" pitchFamily="50" charset="-128"/>
                <a:ea typeface="HG丸ｺﾞｼｯｸM-PRO" panose="020F0600000000000000" pitchFamily="50" charset="-128"/>
              </a:rPr>
              <a:t>し避難しましょう</a:t>
            </a:r>
            <a:endParaRPr kumimoji="1" lang="ja-JP" altLang="en-US" b="1" spc="-60" dirty="0">
              <a:solidFill>
                <a:schemeClr val="bg1"/>
              </a:solidFill>
              <a:latin typeface="HG丸ｺﾞｼｯｸM-PRO" panose="020F0600000000000000" pitchFamily="50" charset="-128"/>
              <a:ea typeface="HG丸ｺﾞｼｯｸM-PRO" panose="020F0600000000000000" pitchFamily="50" charset="-128"/>
            </a:endParaRPr>
          </a:p>
        </p:txBody>
      </p:sp>
      <p:sp>
        <p:nvSpPr>
          <p:cNvPr id="19" name="コンテンツ プレースホルダー 2"/>
          <p:cNvSpPr txBox="1">
            <a:spLocks/>
          </p:cNvSpPr>
          <p:nvPr/>
        </p:nvSpPr>
        <p:spPr>
          <a:xfrm>
            <a:off x="180738" y="1677840"/>
            <a:ext cx="6377837" cy="713844"/>
          </a:xfrm>
          <a:prstGeom prst="rect">
            <a:avLst/>
          </a:prstGeom>
        </p:spPr>
        <p:txBody>
          <a:bodyPr vert="horz" lIns="91440" tIns="45720" rIns="91440" bIns="45720" rtlCol="0">
            <a:noAutofit/>
          </a:bodyPr>
          <a:lstStyle>
            <a:lvl1pPr marL="0" indent="0" algn="ctr" defTabSz="1280160" rtl="0" eaLnBrk="1" latinLnBrk="0" hangingPunct="1">
              <a:lnSpc>
                <a:spcPct val="90000"/>
              </a:lnSpc>
              <a:spcBef>
                <a:spcPts val="1400"/>
              </a:spcBef>
              <a:buFont typeface="Arial" panose="020B0604020202020204" pitchFamily="34" charset="0"/>
              <a:buNone/>
              <a:defRPr kumimoji="1" sz="3360" kern="1200">
                <a:solidFill>
                  <a:schemeClr val="tx1"/>
                </a:solidFill>
                <a:latin typeface="+mn-lt"/>
                <a:ea typeface="+mn-ea"/>
                <a:cs typeface="+mn-cs"/>
              </a:defRPr>
            </a:lvl1pPr>
            <a:lvl2pPr marL="640080" indent="0" algn="ctr" defTabSz="1280160" rtl="0" eaLnBrk="1" latinLnBrk="0" hangingPunct="1">
              <a:lnSpc>
                <a:spcPct val="90000"/>
              </a:lnSpc>
              <a:spcBef>
                <a:spcPts val="700"/>
              </a:spcBef>
              <a:buFont typeface="Arial" panose="020B0604020202020204" pitchFamily="34" charset="0"/>
              <a:buNone/>
              <a:defRPr kumimoji="1" sz="2800" kern="1200">
                <a:solidFill>
                  <a:schemeClr val="tx1"/>
                </a:solidFill>
                <a:latin typeface="+mn-lt"/>
                <a:ea typeface="+mn-ea"/>
                <a:cs typeface="+mn-cs"/>
              </a:defRPr>
            </a:lvl2pPr>
            <a:lvl3pPr marL="1280160" indent="0" algn="ctr" defTabSz="1280160" rtl="0" eaLnBrk="1" latinLnBrk="0" hangingPunct="1">
              <a:lnSpc>
                <a:spcPct val="90000"/>
              </a:lnSpc>
              <a:spcBef>
                <a:spcPts val="700"/>
              </a:spcBef>
              <a:buFont typeface="Arial" panose="020B0604020202020204" pitchFamily="34" charset="0"/>
              <a:buNone/>
              <a:defRPr kumimoji="1" sz="2520" kern="1200">
                <a:solidFill>
                  <a:schemeClr val="tx1"/>
                </a:solidFill>
                <a:latin typeface="+mn-lt"/>
                <a:ea typeface="+mn-ea"/>
                <a:cs typeface="+mn-cs"/>
              </a:defRPr>
            </a:lvl3pPr>
            <a:lvl4pPr marL="192024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4pPr>
            <a:lvl5pPr marL="256032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5pPr>
            <a:lvl6pPr marL="320040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6pPr>
            <a:lvl7pPr marL="384048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7pPr>
            <a:lvl8pPr marL="448056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8pPr>
            <a:lvl9pPr marL="512064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9pPr>
          </a:lstStyle>
          <a:p>
            <a:pPr algn="l">
              <a:lnSpc>
                <a:spcPct val="100000"/>
              </a:lnSpc>
              <a:spcBef>
                <a:spcPts val="0"/>
              </a:spcBef>
            </a:pPr>
            <a:r>
              <a:rPr lang="ja-JP" altLang="en-US" sz="1800" b="1" spc="-60" dirty="0" smtClean="0">
                <a:latin typeface="HG丸ｺﾞｼｯｸM-PRO" panose="020F0600000000000000" pitchFamily="50" charset="-128"/>
                <a:ea typeface="HG丸ｺﾞｼｯｸM-PRO" panose="020F0600000000000000" pitchFamily="50" charset="-128"/>
              </a:rPr>
              <a:t>■ </a:t>
            </a:r>
            <a:r>
              <a:rPr lang="ja-JP" altLang="en-US" sz="1800" b="1" spc="-60" dirty="0" smtClean="0">
                <a:solidFill>
                  <a:srgbClr val="FF0000"/>
                </a:solidFill>
                <a:latin typeface="HG丸ｺﾞｼｯｸM-PRO" panose="020F0600000000000000" pitchFamily="50" charset="-128"/>
                <a:ea typeface="HG丸ｺﾞｼｯｸM-PRO" panose="020F0600000000000000" pitchFamily="50" charset="-128"/>
              </a:rPr>
              <a:t>避難</a:t>
            </a:r>
            <a:r>
              <a:rPr lang="ja-JP" altLang="en-US" sz="1800" b="1" spc="-60" dirty="0" smtClean="0">
                <a:latin typeface="HG丸ｺﾞｼｯｸM-PRO" panose="020F0600000000000000" pitchFamily="50" charset="-128"/>
                <a:ea typeface="HG丸ｺﾞｼｯｸM-PRO" panose="020F0600000000000000" pitchFamily="50" charset="-128"/>
              </a:rPr>
              <a:t>とは</a:t>
            </a:r>
            <a:r>
              <a:rPr lang="ja-JP" altLang="en-US" sz="1800" b="1" spc="-60" dirty="0" smtClean="0">
                <a:solidFill>
                  <a:srgbClr val="FF0000"/>
                </a:solidFill>
                <a:latin typeface="HG丸ｺﾞｼｯｸM-PRO" panose="020F0600000000000000" pitchFamily="50" charset="-128"/>
                <a:ea typeface="HG丸ｺﾞｼｯｸM-PRO" panose="020F0600000000000000" pitchFamily="50" charset="-128"/>
              </a:rPr>
              <a:t>難</a:t>
            </a:r>
            <a:r>
              <a:rPr lang="ja-JP" altLang="en-US" sz="1800" b="1" spc="-60" dirty="0" smtClean="0">
                <a:latin typeface="HG丸ｺﾞｼｯｸM-PRO" panose="020F0600000000000000" pitchFamily="50" charset="-128"/>
                <a:ea typeface="HG丸ｺﾞｼｯｸM-PRO" panose="020F0600000000000000" pitchFamily="50" charset="-128"/>
              </a:rPr>
              <a:t>を</a:t>
            </a:r>
            <a:r>
              <a:rPr lang="ja-JP" altLang="en-US" sz="1800" b="1" spc="-60" dirty="0" smtClean="0">
                <a:solidFill>
                  <a:srgbClr val="FF0000"/>
                </a:solidFill>
                <a:latin typeface="HG丸ｺﾞｼｯｸM-PRO" panose="020F0600000000000000" pitchFamily="50" charset="-128"/>
                <a:ea typeface="HG丸ｺﾞｼｯｸM-PRO" panose="020F0600000000000000" pitchFamily="50" charset="-128"/>
              </a:rPr>
              <a:t>避</a:t>
            </a:r>
            <a:r>
              <a:rPr lang="ja-JP" altLang="en-US" sz="1800" b="1" spc="-60" dirty="0" smtClean="0">
                <a:latin typeface="HG丸ｺﾞｼｯｸM-PRO" panose="020F0600000000000000" pitchFamily="50" charset="-128"/>
                <a:ea typeface="HG丸ｺﾞｼｯｸM-PRO" panose="020F0600000000000000" pitchFamily="50" charset="-128"/>
              </a:rPr>
              <a:t>けること、つま</a:t>
            </a:r>
            <a:r>
              <a:rPr lang="ja-JP" altLang="en-US" sz="1800" b="1" spc="-60" dirty="0">
                <a:latin typeface="HG丸ｺﾞｼｯｸM-PRO" panose="020F0600000000000000" pitchFamily="50" charset="-128"/>
                <a:ea typeface="HG丸ｺﾞｼｯｸM-PRO" panose="020F0600000000000000" pitchFamily="50" charset="-128"/>
              </a:rPr>
              <a:t>り</a:t>
            </a:r>
            <a:r>
              <a:rPr lang="ja-JP" altLang="en-US" sz="1800" b="1" spc="-60" dirty="0" smtClean="0">
                <a:solidFill>
                  <a:srgbClr val="FF0000"/>
                </a:solidFill>
                <a:latin typeface="HG丸ｺﾞｼｯｸM-PRO" panose="020F0600000000000000" pitchFamily="50" charset="-128"/>
                <a:ea typeface="HG丸ｺﾞｼｯｸM-PRO" panose="020F0600000000000000" pitchFamily="50" charset="-128"/>
              </a:rPr>
              <a:t>安全を確保すること</a:t>
            </a:r>
            <a:r>
              <a:rPr lang="ja-JP" altLang="en-US" sz="1800" b="1" spc="-60" dirty="0" smtClean="0">
                <a:latin typeface="HG丸ｺﾞｼｯｸM-PRO" panose="020F0600000000000000" pitchFamily="50" charset="-128"/>
                <a:ea typeface="HG丸ｺﾞｼｯｸM-PRO" panose="020F0600000000000000" pitchFamily="50" charset="-128"/>
              </a:rPr>
              <a:t>です</a:t>
            </a:r>
            <a:endParaRPr lang="en-US" altLang="ja-JP" sz="1800" b="1" spc="-60" dirty="0" smtClean="0">
              <a:latin typeface="HG丸ｺﾞｼｯｸM-PRO" panose="020F0600000000000000" pitchFamily="50" charset="-128"/>
              <a:ea typeface="HG丸ｺﾞｼｯｸM-PRO" panose="020F0600000000000000" pitchFamily="50" charset="-128"/>
            </a:endParaRPr>
          </a:p>
          <a:p>
            <a:pPr algn="l">
              <a:lnSpc>
                <a:spcPct val="100000"/>
              </a:lnSpc>
              <a:spcBef>
                <a:spcPts val="0"/>
              </a:spcBef>
            </a:pPr>
            <a:r>
              <a:rPr lang="ja-JP" altLang="en-US" sz="1800" b="1" spc="-60" dirty="0">
                <a:latin typeface="HG丸ｺﾞｼｯｸM-PRO" panose="020F0600000000000000" pitchFamily="50" charset="-128"/>
                <a:ea typeface="HG丸ｺﾞｼｯｸM-PRO" panose="020F0600000000000000" pitchFamily="50" charset="-128"/>
              </a:rPr>
              <a:t>　</a:t>
            </a:r>
            <a:r>
              <a:rPr lang="ja-JP" altLang="en-US" sz="1800" b="1" u="sng" spc="-60" dirty="0" smtClean="0">
                <a:latin typeface="HG丸ｺﾞｼｯｸM-PRO" panose="020F0600000000000000" pitchFamily="50" charset="-128"/>
                <a:ea typeface="HG丸ｺﾞｼｯｸM-PRO" panose="020F0600000000000000" pitchFamily="50" charset="-128"/>
              </a:rPr>
              <a:t>安全な</a:t>
            </a:r>
            <a:r>
              <a:rPr lang="ja-JP" altLang="en-US" sz="1800" b="1" u="sng" spc="-60" dirty="0">
                <a:latin typeface="HG丸ｺﾞｼｯｸM-PRO" panose="020F0600000000000000" pitchFamily="50" charset="-128"/>
                <a:ea typeface="HG丸ｺﾞｼｯｸM-PRO" panose="020F0600000000000000" pitchFamily="50" charset="-128"/>
              </a:rPr>
              <a:t>場所</a:t>
            </a:r>
            <a:r>
              <a:rPr lang="ja-JP" altLang="en-US" sz="1800" b="1" u="sng" spc="-60" dirty="0" smtClean="0">
                <a:latin typeface="HG丸ｺﾞｼｯｸM-PRO" panose="020F0600000000000000" pitchFamily="50" charset="-128"/>
                <a:ea typeface="HG丸ｺﾞｼｯｸM-PRO" panose="020F0600000000000000" pitchFamily="50" charset="-128"/>
              </a:rPr>
              <a:t>にいる人は</a:t>
            </a:r>
            <a:r>
              <a:rPr lang="ja-JP" altLang="en-US" sz="1800" b="1" u="sng" spc="-60" dirty="0">
                <a:latin typeface="HG丸ｺﾞｼｯｸM-PRO" panose="020F0600000000000000" pitchFamily="50" charset="-128"/>
                <a:ea typeface="HG丸ｺﾞｼｯｸM-PRO" panose="020F0600000000000000" pitchFamily="50" charset="-128"/>
              </a:rPr>
              <a:t>、</a:t>
            </a:r>
            <a:r>
              <a:rPr lang="ja-JP" altLang="en-US" sz="1800" b="1" u="sng" spc="-60" dirty="0" smtClean="0">
                <a:latin typeface="HG丸ｺﾞｼｯｸM-PRO" panose="020F0600000000000000" pitchFamily="50" charset="-128"/>
                <a:ea typeface="HG丸ｺﾞｼｯｸM-PRO" panose="020F0600000000000000" pitchFamily="50" charset="-128"/>
              </a:rPr>
              <a:t>避難場所に</a:t>
            </a:r>
            <a:r>
              <a:rPr lang="ja-JP" altLang="en-US" sz="1800" b="1" u="sng" spc="-60" dirty="0">
                <a:latin typeface="HG丸ｺﾞｼｯｸM-PRO" panose="020F0600000000000000" pitchFamily="50" charset="-128"/>
                <a:ea typeface="HG丸ｺﾞｼｯｸM-PRO" panose="020F0600000000000000" pitchFamily="50" charset="-128"/>
              </a:rPr>
              <a:t>行</a:t>
            </a:r>
            <a:r>
              <a:rPr lang="ja-JP" altLang="en-US" sz="1800" b="1" u="sng" spc="-60" dirty="0" smtClean="0">
                <a:latin typeface="HG丸ｺﾞｼｯｸM-PRO" panose="020F0600000000000000" pitchFamily="50" charset="-128"/>
                <a:ea typeface="HG丸ｺﾞｼｯｸM-PRO" panose="020F0600000000000000" pitchFamily="50" charset="-128"/>
              </a:rPr>
              <a:t>く必要はありません</a:t>
            </a:r>
            <a:endParaRPr lang="en-US" altLang="ja-JP" sz="1200" u="sng" spc="-60" dirty="0" smtClean="0">
              <a:latin typeface="HG丸ｺﾞｼｯｸM-PRO" panose="020F0600000000000000" pitchFamily="50" charset="-128"/>
              <a:ea typeface="HG丸ｺﾞｼｯｸM-PRO" panose="020F0600000000000000" pitchFamily="50" charset="-128"/>
            </a:endParaRPr>
          </a:p>
        </p:txBody>
      </p:sp>
      <p:sp>
        <p:nvSpPr>
          <p:cNvPr id="21" name="大かっこ 20"/>
          <p:cNvSpPr/>
          <p:nvPr/>
        </p:nvSpPr>
        <p:spPr>
          <a:xfrm>
            <a:off x="438661" y="6080757"/>
            <a:ext cx="5941219" cy="326655"/>
          </a:xfrm>
          <a:prstGeom prst="bracketPair">
            <a:avLst>
              <a:gd name="adj" fmla="val 1959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nvGrpSpPr>
          <p:cNvPr id="27" name="グループ化 26"/>
          <p:cNvGrpSpPr/>
          <p:nvPr/>
        </p:nvGrpSpPr>
        <p:grpSpPr>
          <a:xfrm>
            <a:off x="4312386" y="4721334"/>
            <a:ext cx="3069130" cy="563933"/>
            <a:chOff x="10683338" y="6976356"/>
            <a:chExt cx="3069130" cy="563933"/>
          </a:xfrm>
        </p:grpSpPr>
        <p:sp>
          <p:nvSpPr>
            <p:cNvPr id="28" name="テキスト ボックス 27"/>
            <p:cNvSpPr txBox="1"/>
            <p:nvPr/>
          </p:nvSpPr>
          <p:spPr>
            <a:xfrm>
              <a:off x="10683338" y="7109402"/>
              <a:ext cx="3069130" cy="43088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lIns="0" tIns="0" rIns="0" bIns="0" rtlCol="0">
              <a:spAutoFit/>
            </a:bodyPr>
            <a:lstStyle/>
            <a:p>
              <a:r>
                <a:rPr kumimoji="1" lang="ja-JP" altLang="en-US" sz="1400" b="1" u="sng" dirty="0">
                  <a:solidFill>
                    <a:srgbClr val="FF0000"/>
                  </a:solidFill>
                  <a:latin typeface="HG丸ｺﾞｼｯｸM-PRO" panose="020F0600000000000000" pitchFamily="50" charset="-128"/>
                  <a:ea typeface="HG丸ｺﾞｼｯｸM-PRO" panose="020F0600000000000000" pitchFamily="50" charset="-128"/>
                </a:rPr>
                <a:t>警戒レベル４避難勧告</a:t>
              </a:r>
              <a:r>
                <a:rPr kumimoji="1" lang="ja-JP" altLang="en-US" sz="1400" b="1" u="sng" dirty="0" smtClean="0">
                  <a:solidFill>
                    <a:srgbClr val="FF0000"/>
                  </a:solidFill>
                  <a:latin typeface="HG丸ｺﾞｼｯｸM-PRO" panose="020F0600000000000000" pitchFamily="50" charset="-128"/>
                  <a:ea typeface="HG丸ｺﾞｼｯｸM-PRO" panose="020F0600000000000000" pitchFamily="50" charset="-128"/>
                </a:rPr>
                <a:t>で</a:t>
              </a:r>
              <a:endParaRPr kumimoji="1" lang="en-US" altLang="ja-JP" sz="1400" b="1" u="sng" dirty="0" smtClean="0">
                <a:solidFill>
                  <a:srgbClr val="FF0000"/>
                </a:solidFill>
                <a:latin typeface="HG丸ｺﾞｼｯｸM-PRO" panose="020F0600000000000000" pitchFamily="50" charset="-128"/>
                <a:ea typeface="HG丸ｺﾞｼｯｸM-PRO" panose="020F0600000000000000" pitchFamily="50" charset="-128"/>
              </a:endParaRPr>
            </a:p>
            <a:p>
              <a:r>
                <a:rPr kumimoji="1" lang="ja-JP" altLang="en-US" sz="1400" b="1" u="sng" dirty="0" smtClean="0">
                  <a:solidFill>
                    <a:srgbClr val="FF0000"/>
                  </a:solidFill>
                  <a:latin typeface="HG丸ｺﾞｼｯｸM-PRO" panose="020F0600000000000000" pitchFamily="50" charset="-128"/>
                  <a:ea typeface="HG丸ｺﾞｼｯｸM-PRO" panose="020F0600000000000000" pitchFamily="50" charset="-128"/>
                </a:rPr>
                <a:t>危険な場所から避難です</a:t>
              </a:r>
              <a:endParaRPr kumimoji="1" lang="en-US" altLang="ja-JP" sz="1400" b="1" u="sng" dirty="0">
                <a:solidFill>
                  <a:srgbClr val="FF0000"/>
                </a:solidFill>
                <a:latin typeface="HG丸ｺﾞｼｯｸM-PRO" panose="020F0600000000000000" pitchFamily="50" charset="-128"/>
                <a:ea typeface="HG丸ｺﾞｼｯｸM-PRO" panose="020F0600000000000000" pitchFamily="50" charset="-128"/>
              </a:endParaRPr>
            </a:p>
          </p:txBody>
        </p:sp>
        <p:sp>
          <p:nvSpPr>
            <p:cNvPr id="29" name="テキスト ボックス 28"/>
            <p:cNvSpPr txBox="1"/>
            <p:nvPr/>
          </p:nvSpPr>
          <p:spPr>
            <a:xfrm>
              <a:off x="12140718" y="6976356"/>
              <a:ext cx="496405" cy="215444"/>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lIns="0" tIns="0" rIns="0" bIns="0" rtlCol="0">
              <a:spAutoFit/>
            </a:bodyPr>
            <a:lstStyle/>
            <a:p>
              <a:r>
                <a:rPr kumimoji="1" lang="ja-JP" altLang="en-US" sz="1400" dirty="0">
                  <a:solidFill>
                    <a:srgbClr val="FF0000"/>
                  </a:solidFill>
                  <a:latin typeface="HG丸ｺﾞｼｯｸM-PRO" panose="020F0600000000000000" pitchFamily="50" charset="-128"/>
                  <a:ea typeface="HG丸ｺﾞｼｯｸM-PRO" panose="020F0600000000000000" pitchFamily="50" charset="-128"/>
                </a:rPr>
                <a:t>・・</a:t>
              </a:r>
            </a:p>
          </p:txBody>
        </p:sp>
      </p:grpSp>
      <p:sp>
        <p:nvSpPr>
          <p:cNvPr id="34" name="コンテンツ プレースホルダー 2"/>
          <p:cNvSpPr txBox="1">
            <a:spLocks/>
          </p:cNvSpPr>
          <p:nvPr/>
        </p:nvSpPr>
        <p:spPr>
          <a:xfrm>
            <a:off x="144379" y="6567427"/>
            <a:ext cx="6645344" cy="1589403"/>
          </a:xfrm>
          <a:prstGeom prst="rect">
            <a:avLst/>
          </a:prstGeom>
        </p:spPr>
        <p:txBody>
          <a:bodyPr vert="horz" lIns="91440" tIns="45720" rIns="91440" bIns="45720" rtlCol="0">
            <a:noAutofit/>
          </a:bodyPr>
          <a:lst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ja-JP" altLang="en-US" sz="1800" b="1" dirty="0" smtClean="0">
                <a:latin typeface="HG丸ｺﾞｼｯｸM-PRO" panose="020F0600000000000000" pitchFamily="50" charset="-128"/>
                <a:ea typeface="HG丸ｺﾞｼｯｸM-PRO" panose="020F0600000000000000" pitchFamily="50" charset="-128"/>
              </a:rPr>
              <a:t>■ </a:t>
            </a:r>
            <a:r>
              <a:rPr lang="ja-JP" altLang="en-US" sz="1800" b="1" spc="-140" dirty="0" smtClean="0">
                <a:solidFill>
                  <a:srgbClr val="FF0000"/>
                </a:solidFill>
                <a:latin typeface="HG丸ｺﾞｼｯｸM-PRO" panose="020F0600000000000000" pitchFamily="50" charset="-128"/>
                <a:ea typeface="HG丸ｺﾞｼｯｸM-PRO" panose="020F0600000000000000" pitchFamily="50" charset="-128"/>
              </a:rPr>
              <a:t>警戒レベル５</a:t>
            </a:r>
            <a:r>
              <a:rPr lang="ja-JP" altLang="en-US" sz="1800" b="1" spc="-140" dirty="0" smtClean="0">
                <a:latin typeface="HG丸ｺﾞｼｯｸM-PRO" panose="020F0600000000000000" pitchFamily="50" charset="-128"/>
                <a:ea typeface="HG丸ｺﾞｼｯｸM-PRO" panose="020F0600000000000000" pitchFamily="50" charset="-128"/>
              </a:rPr>
              <a:t>はすでに</a:t>
            </a:r>
            <a:r>
              <a:rPr lang="ja-JP" altLang="en-US" sz="1800" b="1" spc="-140" dirty="0" smtClean="0">
                <a:solidFill>
                  <a:srgbClr val="FF0000"/>
                </a:solidFill>
                <a:latin typeface="HG丸ｺﾞｼｯｸM-PRO" panose="020F0600000000000000" pitchFamily="50" charset="-128"/>
                <a:ea typeface="HG丸ｺﾞｼｯｸM-PRO" panose="020F0600000000000000" pitchFamily="50" charset="-128"/>
              </a:rPr>
              <a:t>災害が発生</a:t>
            </a:r>
            <a:r>
              <a:rPr lang="ja-JP" altLang="en-US" sz="1800" b="1" spc="-140" dirty="0" smtClean="0">
                <a:latin typeface="HG丸ｺﾞｼｯｸM-PRO" panose="020F0600000000000000" pitchFamily="50" charset="-128"/>
                <a:ea typeface="HG丸ｺﾞｼｯｸM-PRO" panose="020F0600000000000000" pitchFamily="50" charset="-128"/>
              </a:rPr>
              <a:t>している状況です</a:t>
            </a:r>
            <a:endParaRPr lang="en-US" altLang="ja-JP" sz="1800" b="1" spc="-140" dirty="0" smtClean="0">
              <a:latin typeface="HG丸ｺﾞｼｯｸM-PRO" panose="020F0600000000000000" pitchFamily="50" charset="-128"/>
              <a:ea typeface="HG丸ｺﾞｼｯｸM-PRO" panose="020F0600000000000000" pitchFamily="50" charset="-128"/>
            </a:endParaRPr>
          </a:p>
          <a:p>
            <a:pPr marL="0" indent="0">
              <a:lnSpc>
                <a:spcPts val="400"/>
              </a:lnSpc>
              <a:spcBef>
                <a:spcPts val="0"/>
              </a:spcBef>
              <a:buNone/>
            </a:pPr>
            <a:endParaRPr lang="en-US" altLang="ja-JP" sz="1200" dirty="0" smtClean="0">
              <a:latin typeface="HG丸ｺﾞｼｯｸM-PRO" panose="020F0600000000000000" pitchFamily="50" charset="-128"/>
              <a:ea typeface="HG丸ｺﾞｼｯｸM-PRO" panose="020F0600000000000000" pitchFamily="50" charset="-128"/>
            </a:endParaRPr>
          </a:p>
          <a:p>
            <a:pPr marL="0" indent="0">
              <a:lnSpc>
                <a:spcPct val="100000"/>
              </a:lnSpc>
              <a:spcBef>
                <a:spcPts val="0"/>
              </a:spcBef>
              <a:buNone/>
            </a:pPr>
            <a:r>
              <a:rPr lang="ja-JP" altLang="en-US" sz="1200" dirty="0">
                <a:latin typeface="HG丸ｺﾞｼｯｸM-PRO" panose="020F0600000000000000" pitchFamily="50" charset="-128"/>
                <a:ea typeface="HG丸ｺﾞｼｯｸM-PRO" panose="020F0600000000000000" pitchFamily="50" charset="-128"/>
              </a:rPr>
              <a:t>・</a:t>
            </a:r>
            <a:r>
              <a:rPr lang="ja-JP" altLang="en-US" sz="1200" u="sng" spc="-60" dirty="0">
                <a:latin typeface="HG丸ｺﾞｼｯｸM-PRO" panose="020F0600000000000000" pitchFamily="50" charset="-128"/>
                <a:ea typeface="HG丸ｺﾞｼｯｸM-PRO" panose="020F0600000000000000" pitchFamily="50" charset="-128"/>
              </a:rPr>
              <a:t>警戒レベル５が出てもまだ避難できていない場合</a:t>
            </a:r>
            <a:r>
              <a:rPr lang="ja-JP" altLang="en-US" sz="1200" spc="-60" dirty="0">
                <a:latin typeface="HG丸ｺﾞｼｯｸM-PRO" panose="020F0600000000000000" pitchFamily="50" charset="-128"/>
                <a:ea typeface="HG丸ｺﾞｼｯｸM-PRO" panose="020F0600000000000000" pitchFamily="50" charset="-128"/>
              </a:rPr>
              <a:t>は</a:t>
            </a:r>
            <a:r>
              <a:rPr lang="ja-JP" altLang="en-US" sz="1200" spc="-60" dirty="0" smtClean="0">
                <a:latin typeface="HG丸ｺﾞｼｯｸM-PRO" panose="020F0600000000000000" pitchFamily="50" charset="-128"/>
                <a:ea typeface="HG丸ｺﾞｼｯｸM-PRO" panose="020F0600000000000000" pitchFamily="50" charset="-128"/>
              </a:rPr>
              <a:t>、自宅</a:t>
            </a:r>
            <a:r>
              <a:rPr lang="ja-JP" altLang="en-US" sz="1200" spc="-60" dirty="0">
                <a:latin typeface="HG丸ｺﾞｼｯｸM-PRO" panose="020F0600000000000000" pitchFamily="50" charset="-128"/>
                <a:ea typeface="HG丸ｺﾞｼｯｸM-PRO" panose="020F0600000000000000" pitchFamily="50" charset="-128"/>
              </a:rPr>
              <a:t>の少しでも安全な部屋に</a:t>
            </a:r>
            <a:r>
              <a:rPr lang="ja-JP" altLang="en-US" sz="1200" spc="-60" dirty="0" smtClean="0">
                <a:latin typeface="HG丸ｺﾞｼｯｸM-PRO" panose="020F0600000000000000" pitchFamily="50" charset="-128"/>
                <a:ea typeface="HG丸ｺﾞｼｯｸM-PRO" panose="020F0600000000000000" pitchFamily="50" charset="-128"/>
              </a:rPr>
              <a:t>移動したり、</a:t>
            </a:r>
            <a:endParaRPr lang="en-US" altLang="ja-JP" sz="1200" spc="-60" dirty="0" smtClean="0">
              <a:latin typeface="HG丸ｺﾞｼｯｸM-PRO" panose="020F0600000000000000" pitchFamily="50" charset="-128"/>
              <a:ea typeface="HG丸ｺﾞｼｯｸM-PRO" panose="020F0600000000000000" pitchFamily="50" charset="-128"/>
            </a:endParaRPr>
          </a:p>
          <a:p>
            <a:pPr marL="0" indent="0">
              <a:lnSpc>
                <a:spcPct val="100000"/>
              </a:lnSpc>
              <a:spcBef>
                <a:spcPts val="0"/>
              </a:spcBef>
              <a:buNone/>
            </a:pPr>
            <a:r>
              <a:rPr lang="ja-JP" altLang="en-US" sz="1200" spc="-60" dirty="0" smtClean="0">
                <a:latin typeface="HG丸ｺﾞｼｯｸM-PRO" panose="020F0600000000000000" pitchFamily="50" charset="-128"/>
                <a:ea typeface="HG丸ｺﾞｼｯｸM-PRO" panose="020F0600000000000000" pitchFamily="50" charset="-128"/>
              </a:rPr>
              <a:t>　</a:t>
            </a:r>
            <a:r>
              <a:rPr lang="ja-JP" altLang="en-US" sz="1200" spc="-100" dirty="0" smtClean="0">
                <a:latin typeface="HG丸ｺﾞｼｯｸM-PRO" panose="020F0600000000000000" pitchFamily="50" charset="-128"/>
                <a:ea typeface="HG丸ｺﾞｼｯｸM-PRO" panose="020F0600000000000000" pitchFamily="50" charset="-128"/>
              </a:rPr>
              <a:t>すぐ近くに安全な建物があればそこに移動するなど、</a:t>
            </a:r>
            <a:r>
              <a:rPr lang="ja-JP" altLang="en-US" sz="1200" u="sng" spc="-100" dirty="0" smtClean="0">
                <a:latin typeface="HG丸ｺﾞｼｯｸM-PRO" panose="020F0600000000000000" pitchFamily="50" charset="-128"/>
                <a:ea typeface="HG丸ｺﾞｼｯｸM-PRO" panose="020F0600000000000000" pitchFamily="50" charset="-128"/>
              </a:rPr>
              <a:t>命を守るための最善の行動をとってください</a:t>
            </a:r>
            <a:r>
              <a:rPr lang="ja-JP" altLang="en-US" sz="1200" spc="-100" dirty="0" smtClean="0">
                <a:latin typeface="HG丸ｺﾞｼｯｸM-PRO" panose="020F0600000000000000" pitchFamily="50" charset="-128"/>
                <a:ea typeface="HG丸ｺﾞｼｯｸM-PRO" panose="020F0600000000000000" pitchFamily="50" charset="-128"/>
              </a:rPr>
              <a:t>。</a:t>
            </a:r>
            <a:endParaRPr lang="en-US" altLang="ja-JP" sz="1200" spc="-100" dirty="0" smtClean="0">
              <a:latin typeface="HG丸ｺﾞｼｯｸM-PRO" panose="020F0600000000000000" pitchFamily="50" charset="-128"/>
              <a:ea typeface="HG丸ｺﾞｼｯｸM-PRO" panose="020F0600000000000000" pitchFamily="50" charset="-128"/>
            </a:endParaRPr>
          </a:p>
          <a:p>
            <a:pPr marL="0" indent="0">
              <a:lnSpc>
                <a:spcPts val="400"/>
              </a:lnSpc>
              <a:spcBef>
                <a:spcPts val="0"/>
              </a:spcBef>
              <a:buNone/>
            </a:pPr>
            <a:endParaRPr lang="en-US" altLang="ja-JP" sz="1200" spc="-100" dirty="0">
              <a:latin typeface="HG丸ｺﾞｼｯｸM-PRO" panose="020F0600000000000000" pitchFamily="50" charset="-128"/>
              <a:ea typeface="HG丸ｺﾞｼｯｸM-PRO" panose="020F0600000000000000" pitchFamily="50" charset="-128"/>
            </a:endParaRPr>
          </a:p>
          <a:p>
            <a:pPr marL="0" indent="0">
              <a:lnSpc>
                <a:spcPct val="100000"/>
              </a:lnSpc>
              <a:spcBef>
                <a:spcPts val="0"/>
              </a:spcBef>
              <a:buNone/>
            </a:pPr>
            <a:r>
              <a:rPr lang="ja-JP" altLang="en-US" sz="1200" dirty="0" smtClean="0">
                <a:latin typeface="HG丸ｺﾞｼｯｸM-PRO" panose="020F0600000000000000" pitchFamily="50" charset="-128"/>
                <a:ea typeface="HG丸ｺﾞｼｯｸM-PRO" panose="020F0600000000000000" pitchFamily="50" charset="-128"/>
              </a:rPr>
              <a:t>・警戒レベル５災害発生情報は、市区町村が災害発生を把握できた場合に、</a:t>
            </a:r>
            <a:r>
              <a:rPr lang="ja-JP" altLang="en-US" sz="1200" u="sng" dirty="0" smtClean="0">
                <a:latin typeface="HG丸ｺﾞｼｯｸM-PRO" panose="020F0600000000000000" pitchFamily="50" charset="-128"/>
                <a:ea typeface="HG丸ｺﾞｼｯｸM-PRO" panose="020F0600000000000000" pitchFamily="50" charset="-128"/>
              </a:rPr>
              <a:t>可能な範囲で</a:t>
            </a:r>
            <a:endParaRPr lang="en-US" altLang="ja-JP" sz="1200" u="sng" dirty="0" smtClean="0">
              <a:latin typeface="HG丸ｺﾞｼｯｸM-PRO" panose="020F0600000000000000" pitchFamily="50" charset="-128"/>
              <a:ea typeface="HG丸ｺﾞｼｯｸM-PRO" panose="020F0600000000000000" pitchFamily="50" charset="-128"/>
            </a:endParaRPr>
          </a:p>
          <a:p>
            <a:pPr marL="0" indent="0">
              <a:lnSpc>
                <a:spcPct val="100000"/>
              </a:lnSpc>
              <a:spcBef>
                <a:spcPts val="0"/>
              </a:spcBef>
              <a:buNone/>
            </a:pPr>
            <a:r>
              <a:rPr lang="ja-JP" altLang="en-US" sz="1200" dirty="0">
                <a:latin typeface="HG丸ｺﾞｼｯｸM-PRO" panose="020F0600000000000000" pitchFamily="50" charset="-128"/>
                <a:ea typeface="HG丸ｺﾞｼｯｸM-PRO" panose="020F0600000000000000" pitchFamily="50" charset="-128"/>
              </a:rPr>
              <a:t>　</a:t>
            </a:r>
            <a:r>
              <a:rPr lang="ja-JP" altLang="en-US" sz="1200" u="sng" dirty="0" smtClean="0">
                <a:latin typeface="HG丸ｺﾞｼｯｸM-PRO" panose="020F0600000000000000" pitchFamily="50" charset="-128"/>
                <a:ea typeface="HG丸ｺﾞｼｯｸM-PRO" panose="020F0600000000000000" pitchFamily="50" charset="-128"/>
              </a:rPr>
              <a:t>出される情報であり、必ず出される情報ではありません</a:t>
            </a:r>
            <a:r>
              <a:rPr lang="ja-JP" altLang="en-US" sz="1200" dirty="0" smtClean="0">
                <a:latin typeface="HG丸ｺﾞｼｯｸM-PRO" panose="020F0600000000000000" pitchFamily="50" charset="-128"/>
                <a:ea typeface="HG丸ｺﾞｼｯｸM-PRO" panose="020F0600000000000000" pitchFamily="50" charset="-128"/>
              </a:rPr>
              <a:t>。</a:t>
            </a:r>
            <a:endParaRPr lang="en-US" altLang="ja-JP" sz="1200" dirty="0" smtClean="0">
              <a:latin typeface="HG丸ｺﾞｼｯｸM-PRO" panose="020F0600000000000000" pitchFamily="50" charset="-128"/>
              <a:ea typeface="HG丸ｺﾞｼｯｸM-PRO" panose="020F0600000000000000" pitchFamily="50" charset="-128"/>
            </a:endParaRPr>
          </a:p>
        </p:txBody>
      </p:sp>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749" y="3650081"/>
            <a:ext cx="3609497" cy="2298041"/>
          </a:xfrm>
          <a:prstGeom prst="rect">
            <a:avLst/>
          </a:prstGeom>
        </p:spPr>
      </p:pic>
      <p:sp>
        <p:nvSpPr>
          <p:cNvPr id="5" name="角丸四角形 4"/>
          <p:cNvSpPr/>
          <p:nvPr/>
        </p:nvSpPr>
        <p:spPr>
          <a:xfrm>
            <a:off x="131460" y="1188741"/>
            <a:ext cx="6548269" cy="294638"/>
          </a:xfrm>
          <a:prstGeom prst="roundRect">
            <a:avLst/>
          </a:prstGeom>
          <a:solidFill>
            <a:srgbClr val="FF5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HG丸ｺﾞｼｯｸM-PRO" panose="020F0600000000000000" pitchFamily="50" charset="-128"/>
                <a:ea typeface="HG丸ｺﾞｼｯｸM-PRO" panose="020F0600000000000000" pitchFamily="50" charset="-128"/>
              </a:rPr>
              <a:t>市区</a:t>
            </a:r>
            <a:r>
              <a:rPr kumimoji="1" lang="ja-JP" altLang="en-US" b="1" dirty="0">
                <a:solidFill>
                  <a:schemeClr val="bg1"/>
                </a:solidFill>
                <a:latin typeface="HG丸ｺﾞｼｯｸM-PRO" panose="020F0600000000000000" pitchFamily="50" charset="-128"/>
                <a:ea typeface="HG丸ｺﾞｼｯｸM-PRO" panose="020F0600000000000000" pitchFamily="50" charset="-128"/>
              </a:rPr>
              <a:t>町村</a:t>
            </a:r>
            <a:r>
              <a:rPr kumimoji="1" lang="ja-JP" altLang="en-US" b="1" dirty="0" smtClean="0">
                <a:solidFill>
                  <a:schemeClr val="bg1"/>
                </a:solidFill>
                <a:latin typeface="HG丸ｺﾞｼｯｸM-PRO" panose="020F0600000000000000" pitchFamily="50" charset="-128"/>
                <a:ea typeface="HG丸ｺﾞｼｯｸM-PRO" panose="020F0600000000000000" pitchFamily="50" charset="-128"/>
              </a:rPr>
              <a:t>から出される避難情報（警戒レベル）</a:t>
            </a:r>
            <a:endParaRPr kumimoji="1" lang="ja-JP" altLang="en-US"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2" name="角丸四角形 21"/>
          <p:cNvSpPr/>
          <p:nvPr/>
        </p:nvSpPr>
        <p:spPr>
          <a:xfrm>
            <a:off x="5820897" y="477229"/>
            <a:ext cx="975459" cy="540034"/>
          </a:xfrm>
          <a:prstGeom prst="roundRect">
            <a:avLst/>
          </a:prstGeom>
          <a:solidFill>
            <a:srgbClr val="FF5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latin typeface="HG丸ｺﾞｼｯｸM-PRO" panose="020F0600000000000000" pitchFamily="50" charset="-128"/>
                <a:ea typeface="HG丸ｺﾞｼｯｸM-PRO" panose="020F0600000000000000" pitchFamily="50" charset="-128"/>
              </a:rPr>
              <a:t>緊急時</a:t>
            </a:r>
            <a:r>
              <a:rPr kumimoji="1" lang="ja-JP" altLang="en-US" sz="1600" dirty="0" smtClean="0">
                <a:latin typeface="HG丸ｺﾞｼｯｸM-PRO" panose="020F0600000000000000" pitchFamily="50" charset="-128"/>
                <a:ea typeface="HG丸ｺﾞｼｯｸM-PRO" panose="020F0600000000000000" pitchFamily="50" charset="-128"/>
              </a:rPr>
              <a:t>に確認</a:t>
            </a:r>
            <a:endParaRPr kumimoji="1" lang="ja-JP" altLang="en-US" sz="1600" dirty="0">
              <a:latin typeface="HG丸ｺﾞｼｯｸM-PRO" panose="020F0600000000000000" pitchFamily="50" charset="-128"/>
              <a:ea typeface="HG丸ｺﾞｼｯｸM-PRO" panose="020F0600000000000000" pitchFamily="50" charset="-128"/>
            </a:endParaRPr>
          </a:p>
        </p:txBody>
      </p:sp>
      <p:sp>
        <p:nvSpPr>
          <p:cNvPr id="23" name="テキスト ボックス 22"/>
          <p:cNvSpPr txBox="1"/>
          <p:nvPr/>
        </p:nvSpPr>
        <p:spPr>
          <a:xfrm>
            <a:off x="3043400" y="9624570"/>
            <a:ext cx="678391" cy="307777"/>
          </a:xfrm>
          <a:prstGeom prst="rect">
            <a:avLst/>
          </a:prstGeom>
          <a:noFill/>
        </p:spPr>
        <p:txBody>
          <a:bodyPr wrap="none" rtlCol="0">
            <a:spAutoFit/>
          </a:bodyPr>
          <a:lstStyle/>
          <a:p>
            <a:r>
              <a:rPr kumimoji="1" lang="ja-JP" altLang="en-US" sz="1400" b="1" dirty="0" smtClean="0">
                <a:latin typeface="HG丸ｺﾞｼｯｸM-PRO" panose="020F0600000000000000" pitchFamily="50" charset="-128"/>
                <a:ea typeface="HG丸ｺﾞｼｯｸM-PRO" panose="020F0600000000000000" pitchFamily="50" charset="-128"/>
              </a:rPr>
              <a:t>－</a:t>
            </a:r>
            <a:r>
              <a:rPr kumimoji="1" lang="en-US" altLang="ja-JP" sz="1400" b="1" dirty="0" smtClean="0">
                <a:latin typeface="HG丸ｺﾞｼｯｸM-PRO" panose="020F0600000000000000" pitchFamily="50" charset="-128"/>
                <a:ea typeface="HG丸ｺﾞｼｯｸM-PRO" panose="020F0600000000000000" pitchFamily="50" charset="-128"/>
              </a:rPr>
              <a:t>3</a:t>
            </a:r>
            <a:r>
              <a:rPr kumimoji="1" lang="ja-JP" altLang="en-US" sz="1400" b="1" dirty="0" smtClean="0">
                <a:latin typeface="HG丸ｺﾞｼｯｸM-PRO" panose="020F0600000000000000" pitchFamily="50" charset="-128"/>
                <a:ea typeface="HG丸ｺﾞｼｯｸM-PRO" panose="020F0600000000000000" pitchFamily="50" charset="-128"/>
              </a:rPr>
              <a:t>－</a:t>
            </a:r>
            <a:endParaRPr kumimoji="1" lang="ja-JP" altLang="en-US" sz="1400" b="1" dirty="0">
              <a:latin typeface="HG丸ｺﾞｼｯｸM-PRO" panose="020F0600000000000000" pitchFamily="50" charset="-128"/>
              <a:ea typeface="HG丸ｺﾞｼｯｸM-PRO" panose="020F0600000000000000" pitchFamily="50" charset="-128"/>
            </a:endParaRPr>
          </a:p>
        </p:txBody>
      </p:sp>
      <p:sp>
        <p:nvSpPr>
          <p:cNvPr id="24" name="テキスト ボックス 23"/>
          <p:cNvSpPr txBox="1"/>
          <p:nvPr/>
        </p:nvSpPr>
        <p:spPr>
          <a:xfrm>
            <a:off x="3638626" y="4222621"/>
            <a:ext cx="346249" cy="993221"/>
          </a:xfrm>
          <a:prstGeom prst="rect">
            <a:avLst/>
          </a:prstGeom>
          <a:noFill/>
        </p:spPr>
        <p:txBody>
          <a:bodyPr vert="eaVert" wrap="none" rtlCol="0">
            <a:spAutoFit/>
          </a:bodyPr>
          <a:lstStyle/>
          <a:p>
            <a:r>
              <a:rPr kumimoji="1" lang="ja-JP" altLang="en-US" sz="1050" b="1" dirty="0" smtClean="0">
                <a:ln w="9525">
                  <a:solidFill>
                    <a:schemeClr val="tx1"/>
                  </a:solidFill>
                  <a:prstDash val="solid"/>
                </a:ln>
                <a:solidFill>
                  <a:srgbClr val="FFFF00"/>
                </a:solidFill>
                <a:latin typeface="HGP創英角ｺﾞｼｯｸUB" panose="020B0900000000000000" pitchFamily="50" charset="-128"/>
                <a:ea typeface="HGP創英角ｺﾞｼｯｸUB" panose="020B0900000000000000" pitchFamily="50" charset="-128"/>
              </a:rPr>
              <a:t>危険な場所から</a:t>
            </a:r>
            <a:endParaRPr kumimoji="1" lang="en-US" altLang="ja-JP" sz="1050" b="1" dirty="0" smtClean="0">
              <a:ln w="9525">
                <a:solidFill>
                  <a:schemeClr val="tx1"/>
                </a:solidFill>
                <a:prstDash val="solid"/>
              </a:ln>
              <a:solidFill>
                <a:srgbClr val="FFFF00"/>
              </a:solidFill>
              <a:latin typeface="HGP創英角ｺﾞｼｯｸUB" panose="020B0900000000000000" pitchFamily="50" charset="-128"/>
              <a:ea typeface="HGP創英角ｺﾞｼｯｸUB" panose="020B0900000000000000" pitchFamily="50" charset="-128"/>
            </a:endParaRPr>
          </a:p>
        </p:txBody>
      </p:sp>
      <p:sp>
        <p:nvSpPr>
          <p:cNvPr id="25" name="テキスト ボックス 24"/>
          <p:cNvSpPr txBox="1"/>
          <p:nvPr/>
        </p:nvSpPr>
        <p:spPr>
          <a:xfrm>
            <a:off x="2537337" y="4546388"/>
            <a:ext cx="338554" cy="952384"/>
          </a:xfrm>
          <a:prstGeom prst="rect">
            <a:avLst/>
          </a:prstGeom>
          <a:noFill/>
        </p:spPr>
        <p:txBody>
          <a:bodyPr vert="eaVert" wrap="square" rtlCol="0">
            <a:spAutoFit/>
          </a:bodyPr>
          <a:lstStyle/>
          <a:p>
            <a:r>
              <a:rPr kumimoji="1" lang="ja-JP" altLang="en-US" sz="1000" b="1" dirty="0">
                <a:ln w="9525">
                  <a:solidFill>
                    <a:schemeClr val="tx1"/>
                  </a:solidFill>
                  <a:prstDash val="solid"/>
                </a:ln>
                <a:solidFill>
                  <a:schemeClr val="bg1"/>
                </a:solidFill>
                <a:latin typeface="HGP創英角ｺﾞｼｯｸUB" panose="020B0900000000000000" pitchFamily="50" charset="-128"/>
                <a:ea typeface="HGP創英角ｺﾞｼｯｸUB" panose="020B0900000000000000" pitchFamily="50" charset="-128"/>
              </a:rPr>
              <a:t>危険</a:t>
            </a:r>
            <a:r>
              <a:rPr kumimoji="1" lang="ja-JP" altLang="en-US" sz="1000" b="1" dirty="0" smtClean="0">
                <a:ln w="9525">
                  <a:solidFill>
                    <a:schemeClr val="tx1"/>
                  </a:solidFill>
                  <a:prstDash val="solid"/>
                </a:ln>
                <a:solidFill>
                  <a:schemeClr val="bg1"/>
                </a:solidFill>
                <a:latin typeface="HGP創英角ｺﾞｼｯｸUB" panose="020B0900000000000000" pitchFamily="50" charset="-128"/>
                <a:ea typeface="HGP創英角ｺﾞｼｯｸUB" panose="020B0900000000000000" pitchFamily="50" charset="-128"/>
              </a:rPr>
              <a:t>な場所から</a:t>
            </a:r>
            <a:endParaRPr kumimoji="1" lang="en-US" altLang="ja-JP" sz="1000" b="1" dirty="0" smtClean="0">
              <a:ln w="9525">
                <a:solidFill>
                  <a:schemeClr val="tx1"/>
                </a:solidFill>
                <a:prstDash val="solid"/>
              </a:ln>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9" name="正方形/長方形 8"/>
          <p:cNvSpPr/>
          <p:nvPr/>
        </p:nvSpPr>
        <p:spPr>
          <a:xfrm>
            <a:off x="378640" y="6027846"/>
            <a:ext cx="6091727" cy="430887"/>
          </a:xfrm>
          <a:prstGeom prst="rect">
            <a:avLst/>
          </a:prstGeom>
        </p:spPr>
        <p:txBody>
          <a:bodyPr wrap="square">
            <a:spAutoFit/>
          </a:bodyPr>
          <a:lstStyle/>
          <a:p>
            <a:pPr marL="8065" indent="-8065"/>
            <a:r>
              <a:rPr lang="ja-JP" altLang="en-US" sz="1100" spc="-100" dirty="0">
                <a:latin typeface="HG丸ｺﾞｼｯｸM-PRO" panose="020F0600000000000000" pitchFamily="50" charset="-128"/>
                <a:ea typeface="HG丸ｺﾞｼｯｸM-PRO" panose="020F0600000000000000" pitchFamily="50" charset="-128"/>
              </a:rPr>
              <a:t> 警戒レベルは、水害や土砂災害に備えて住民がとるべき行動をお知らせするために</a:t>
            </a:r>
            <a:r>
              <a:rPr lang="en-US" altLang="ja-JP" sz="1100" spc="-100" dirty="0">
                <a:latin typeface="HG丸ｺﾞｼｯｸM-PRO" panose="020F0600000000000000" pitchFamily="50" charset="-128"/>
                <a:ea typeface="HG丸ｺﾞｼｯｸM-PRO" panose="020F0600000000000000" pitchFamily="50" charset="-128"/>
              </a:rPr>
              <a:t>5</a:t>
            </a:r>
            <a:r>
              <a:rPr lang="ja-JP" altLang="en-US" sz="1100" spc="-100" dirty="0">
                <a:latin typeface="HG丸ｺﾞｼｯｸM-PRO" panose="020F0600000000000000" pitchFamily="50" charset="-128"/>
                <a:ea typeface="HG丸ｺﾞｼｯｸM-PRO" panose="020F0600000000000000" pitchFamily="50" charset="-128"/>
              </a:rPr>
              <a:t>段階にレベル分け</a:t>
            </a:r>
            <a:endParaRPr lang="en-US" altLang="ja-JP" sz="1100" spc="-100" dirty="0">
              <a:latin typeface="HG丸ｺﾞｼｯｸM-PRO" panose="020F0600000000000000" pitchFamily="50" charset="-128"/>
              <a:ea typeface="HG丸ｺﾞｼｯｸM-PRO" panose="020F0600000000000000" pitchFamily="50" charset="-128"/>
            </a:endParaRPr>
          </a:p>
          <a:p>
            <a:pPr marL="8065" indent="-8065"/>
            <a:r>
              <a:rPr lang="ja-JP" altLang="en-US" sz="1100" spc="-100" dirty="0">
                <a:latin typeface="HG丸ｺﾞｼｯｸM-PRO" panose="020F0600000000000000" pitchFamily="50" charset="-128"/>
                <a:ea typeface="HG丸ｺﾞｼｯｸM-PRO" panose="020F0600000000000000" pitchFamily="50" charset="-128"/>
              </a:rPr>
              <a:t> </a:t>
            </a:r>
            <a:r>
              <a:rPr lang="ja-JP" altLang="en-US" sz="1100" spc="-100" dirty="0" smtClean="0">
                <a:latin typeface="HG丸ｺﾞｼｯｸM-PRO" panose="020F0600000000000000" pitchFamily="50" charset="-128"/>
                <a:ea typeface="HG丸ｺﾞｼｯｸM-PRO" panose="020F0600000000000000" pitchFamily="50" charset="-128"/>
              </a:rPr>
              <a:t>した</a:t>
            </a:r>
            <a:r>
              <a:rPr lang="ja-JP" altLang="en-US" sz="1100" spc="-100" dirty="0">
                <a:latin typeface="HG丸ｺﾞｼｯｸM-PRO" panose="020F0600000000000000" pitchFamily="50" charset="-128"/>
                <a:ea typeface="HG丸ｺﾞｼｯｸM-PRO" panose="020F0600000000000000" pitchFamily="50" charset="-128"/>
              </a:rPr>
              <a:t>もので、市区町村が避難情報と合わせて出す情報です。</a:t>
            </a:r>
            <a:endParaRPr lang="ja-JP" altLang="en-US" sz="1100" dirty="0"/>
          </a:p>
        </p:txBody>
      </p:sp>
      <p:sp>
        <p:nvSpPr>
          <p:cNvPr id="26" name="テキスト ボックス 25">
            <a:extLst>
              <a:ext uri="{FF2B5EF4-FFF2-40B4-BE49-F238E27FC236}">
                <a16:creationId xmlns:a16="http://schemas.microsoft.com/office/drawing/2014/main" id="{880F4B73-9AF1-474C-98E0-7CA42212C033}"/>
              </a:ext>
            </a:extLst>
          </p:cNvPr>
          <p:cNvSpPr txBox="1"/>
          <p:nvPr/>
        </p:nvSpPr>
        <p:spPr>
          <a:xfrm>
            <a:off x="162637" y="2369245"/>
            <a:ext cx="7107917" cy="1166986"/>
          </a:xfrm>
          <a:prstGeom prst="rect">
            <a:avLst/>
          </a:prstGeom>
          <a:noFill/>
        </p:spPr>
        <p:txBody>
          <a:bodyPr wrap="square" rtlCol="0">
            <a:spAutoFit/>
          </a:bodyPr>
          <a:lstStyle/>
          <a:p>
            <a:pPr lvl="0"/>
            <a:r>
              <a:rPr lang="ja-JP" altLang="en-US" b="1" dirty="0">
                <a:solidFill>
                  <a:prstClr val="black"/>
                </a:solidFill>
                <a:latin typeface="HG丸ｺﾞｼｯｸM-PRO" panose="020F0600000000000000" pitchFamily="50" charset="-128"/>
                <a:ea typeface="HG丸ｺﾞｼｯｸM-PRO" panose="020F0600000000000000" pitchFamily="50" charset="-128"/>
              </a:rPr>
              <a:t>■危険な場所から</a:t>
            </a:r>
            <a:r>
              <a:rPr lang="ja-JP" altLang="en-US" b="1" dirty="0">
                <a:solidFill>
                  <a:srgbClr val="FF0000"/>
                </a:solidFill>
                <a:latin typeface="HG丸ｺﾞｼｯｸM-PRO" panose="020F0600000000000000" pitchFamily="50" charset="-128"/>
                <a:ea typeface="HG丸ｺﾞｼｯｸM-PRO" panose="020F0600000000000000" pitchFamily="50" charset="-128"/>
              </a:rPr>
              <a:t>警戒レベル</a:t>
            </a:r>
            <a:r>
              <a:rPr lang="en-US" altLang="ja-JP" b="1" dirty="0">
                <a:solidFill>
                  <a:srgbClr val="FF0000"/>
                </a:solidFill>
                <a:latin typeface="HG丸ｺﾞｼｯｸM-PRO" panose="020F0600000000000000" pitchFamily="50" charset="-128"/>
                <a:ea typeface="HG丸ｺﾞｼｯｸM-PRO" panose="020F0600000000000000" pitchFamily="50" charset="-128"/>
              </a:rPr>
              <a:t>3</a:t>
            </a:r>
            <a:r>
              <a:rPr lang="ja-JP" altLang="en-US" b="1" dirty="0">
                <a:solidFill>
                  <a:srgbClr val="FF0000"/>
                </a:solidFill>
                <a:latin typeface="HG丸ｺﾞｼｯｸM-PRO" panose="020F0600000000000000" pitchFamily="50" charset="-128"/>
                <a:ea typeface="HG丸ｺﾞｼｯｸM-PRO" panose="020F0600000000000000" pitchFamily="50" charset="-128"/>
              </a:rPr>
              <a:t>で</a:t>
            </a:r>
            <a:r>
              <a:rPr lang="en-US" altLang="ja-JP" b="1" dirty="0">
                <a:solidFill>
                  <a:srgbClr val="FF0000"/>
                </a:solidFill>
                <a:latin typeface="HG丸ｺﾞｼｯｸM-PRO" panose="020F0600000000000000" pitchFamily="50" charset="-128"/>
                <a:ea typeface="HG丸ｺﾞｼｯｸM-PRO" panose="020F0600000000000000" pitchFamily="50" charset="-128"/>
              </a:rPr>
              <a:t>&lt;</a:t>
            </a:r>
            <a:r>
              <a:rPr lang="ja-JP" altLang="en-US" b="1" dirty="0">
                <a:solidFill>
                  <a:srgbClr val="FF0000"/>
                </a:solidFill>
                <a:latin typeface="HG丸ｺﾞｼｯｸM-PRO" panose="020F0600000000000000" pitchFamily="50" charset="-128"/>
                <a:ea typeface="HG丸ｺﾞｼｯｸM-PRO" panose="020F0600000000000000" pitchFamily="50" charset="-128"/>
              </a:rPr>
              <a:t>高齢者などは避難</a:t>
            </a:r>
            <a:r>
              <a:rPr lang="en-US" altLang="ja-JP" b="1" dirty="0">
                <a:solidFill>
                  <a:srgbClr val="FF0000"/>
                </a:solidFill>
                <a:latin typeface="HG丸ｺﾞｼｯｸM-PRO" panose="020F0600000000000000" pitchFamily="50" charset="-128"/>
                <a:ea typeface="HG丸ｺﾞｼｯｸM-PRO" panose="020F0600000000000000" pitchFamily="50" charset="-128"/>
              </a:rPr>
              <a:t>&gt;</a:t>
            </a:r>
            <a:r>
              <a:rPr lang="ja-JP" altLang="en-US" b="1" dirty="0" err="1">
                <a:solidFill>
                  <a:prstClr val="black"/>
                </a:solidFill>
                <a:latin typeface="HG丸ｺﾞｼｯｸM-PRO" panose="020F0600000000000000" pitchFamily="50" charset="-128"/>
                <a:ea typeface="HG丸ｺﾞｼｯｸM-PRO" panose="020F0600000000000000" pitchFamily="50" charset="-128"/>
              </a:rPr>
              <a:t>、</a:t>
            </a:r>
            <a:endParaRPr lang="en-US" altLang="ja-JP" b="1" dirty="0">
              <a:solidFill>
                <a:prstClr val="black"/>
              </a:solidFill>
              <a:latin typeface="HG丸ｺﾞｼｯｸM-PRO" panose="020F0600000000000000" pitchFamily="50" charset="-128"/>
              <a:ea typeface="HG丸ｺﾞｼｯｸM-PRO" panose="020F0600000000000000" pitchFamily="50" charset="-128"/>
            </a:endParaRPr>
          </a:p>
          <a:p>
            <a:pPr lvl="0"/>
            <a:r>
              <a:rPr lang="ja-JP" altLang="en-US" b="1" dirty="0">
                <a:solidFill>
                  <a:prstClr val="black"/>
                </a:solidFill>
                <a:latin typeface="HG丸ｺﾞｼｯｸM-PRO" panose="020F0600000000000000" pitchFamily="50" charset="-128"/>
                <a:ea typeface="HG丸ｺﾞｼｯｸM-PRO" panose="020F0600000000000000" pitchFamily="50" charset="-128"/>
              </a:rPr>
              <a:t>　　　　　　　　</a:t>
            </a:r>
            <a:r>
              <a:rPr lang="ja-JP" altLang="en-US" b="1" dirty="0">
                <a:solidFill>
                  <a:srgbClr val="FF0000"/>
                </a:solidFill>
                <a:latin typeface="HG丸ｺﾞｼｯｸM-PRO" panose="020F0600000000000000" pitchFamily="50" charset="-128"/>
                <a:ea typeface="HG丸ｺﾞｼｯｸM-PRO" panose="020F0600000000000000" pitchFamily="50" charset="-128"/>
              </a:rPr>
              <a:t>警戒レベル４で</a:t>
            </a:r>
            <a:r>
              <a:rPr lang="en-US" altLang="ja-JP" b="1" dirty="0">
                <a:solidFill>
                  <a:srgbClr val="FF0000"/>
                </a:solidFill>
                <a:latin typeface="HG丸ｺﾞｼｯｸM-PRO" panose="020F0600000000000000" pitchFamily="50" charset="-128"/>
                <a:ea typeface="HG丸ｺﾞｼｯｸM-PRO" panose="020F0600000000000000" pitchFamily="50" charset="-128"/>
              </a:rPr>
              <a:t>&lt;</a:t>
            </a:r>
            <a:r>
              <a:rPr lang="ja-JP" altLang="en-US" b="1" dirty="0">
                <a:solidFill>
                  <a:srgbClr val="FF0000"/>
                </a:solidFill>
                <a:latin typeface="HG丸ｺﾞｼｯｸM-PRO" panose="020F0600000000000000" pitchFamily="50" charset="-128"/>
                <a:ea typeface="HG丸ｺﾞｼｯｸM-PRO" panose="020F0600000000000000" pitchFamily="50" charset="-128"/>
              </a:rPr>
              <a:t>全員避難</a:t>
            </a:r>
            <a:r>
              <a:rPr lang="en-US" altLang="ja-JP" b="1" baseline="30000" dirty="0" smtClean="0">
                <a:solidFill>
                  <a:srgbClr val="FF0000"/>
                </a:solidFill>
                <a:latin typeface="HG丸ｺﾞｼｯｸM-PRO" panose="020F0600000000000000" pitchFamily="50" charset="-128"/>
                <a:ea typeface="HG丸ｺﾞｼｯｸM-PRO" panose="020F0600000000000000" pitchFamily="50" charset="-128"/>
              </a:rPr>
              <a:t>※1</a:t>
            </a:r>
            <a:r>
              <a:rPr lang="en-US" altLang="ja-JP" b="1" dirty="0" smtClean="0">
                <a:solidFill>
                  <a:srgbClr val="FF0000"/>
                </a:solidFill>
                <a:latin typeface="HG丸ｺﾞｼｯｸM-PRO" panose="020F0600000000000000" pitchFamily="50" charset="-128"/>
                <a:ea typeface="HG丸ｺﾞｼｯｸM-PRO" panose="020F0600000000000000" pitchFamily="50" charset="-128"/>
              </a:rPr>
              <a:t>&gt; </a:t>
            </a:r>
            <a:r>
              <a:rPr lang="ja-JP" altLang="en-US" b="1" dirty="0" err="1">
                <a:solidFill>
                  <a:prstClr val="black"/>
                </a:solidFill>
                <a:latin typeface="HG丸ｺﾞｼｯｸM-PRO" panose="020F0600000000000000" pitchFamily="50" charset="-128"/>
                <a:ea typeface="HG丸ｺﾞｼｯｸM-PRO" panose="020F0600000000000000" pitchFamily="50" charset="-128"/>
              </a:rPr>
              <a:t>です</a:t>
            </a:r>
            <a:endParaRPr lang="en-US" altLang="ja-JP" b="1" dirty="0">
              <a:solidFill>
                <a:prstClr val="black"/>
              </a:solidFill>
              <a:latin typeface="HG丸ｺﾞｼｯｸM-PRO" panose="020F0600000000000000" pitchFamily="50" charset="-128"/>
              <a:ea typeface="HG丸ｺﾞｼｯｸM-PRO" panose="020F0600000000000000" pitchFamily="50" charset="-128"/>
            </a:endParaRPr>
          </a:p>
          <a:p>
            <a:pPr lvl="0">
              <a:lnSpc>
                <a:spcPts val="400"/>
              </a:lnSpc>
            </a:pPr>
            <a:endParaRPr lang="en-US" altLang="ja-JP" sz="1400" spc="-60" dirty="0">
              <a:latin typeface="HG丸ｺﾞｼｯｸM-PRO" panose="020F0600000000000000" pitchFamily="50" charset="-128"/>
              <a:ea typeface="HG丸ｺﾞｼｯｸM-PRO" panose="020F0600000000000000" pitchFamily="50" charset="-128"/>
            </a:endParaRPr>
          </a:p>
          <a:p>
            <a:pPr marL="8065" indent="-8065">
              <a:spcAft>
                <a:spcPts val="254"/>
              </a:spcAft>
            </a:pPr>
            <a:r>
              <a:rPr lang="ja-JP" altLang="en-US" sz="1400" spc="-100" dirty="0" smtClean="0">
                <a:latin typeface="HG丸ｺﾞｼｯｸM-PRO" panose="020F0600000000000000" pitchFamily="50" charset="-128"/>
                <a:ea typeface="HG丸ｺﾞｼｯｸM-PRO" panose="020F0600000000000000" pitchFamily="50" charset="-128"/>
              </a:rPr>
              <a:t>　　</a:t>
            </a:r>
            <a:r>
              <a:rPr lang="en-US" altLang="ja-JP" sz="1400" spc="-100" dirty="0" smtClean="0">
                <a:latin typeface="HG丸ｺﾞｼｯｸM-PRO" panose="020F0600000000000000" pitchFamily="50" charset="-128"/>
                <a:ea typeface="HG丸ｺﾞｼｯｸM-PRO" panose="020F0600000000000000" pitchFamily="50" charset="-128"/>
              </a:rPr>
              <a:t>※1</a:t>
            </a:r>
            <a:r>
              <a:rPr lang="ja-JP" altLang="en-US" sz="1400" spc="-100" dirty="0" smtClean="0">
                <a:latin typeface="HG丸ｺﾞｼｯｸM-PRO" panose="020F0600000000000000" pitchFamily="50" charset="-128"/>
                <a:ea typeface="HG丸ｺﾞｼｯｸM-PRO" panose="020F0600000000000000" pitchFamily="50" charset="-128"/>
              </a:rPr>
              <a:t>警戒</a:t>
            </a:r>
            <a:r>
              <a:rPr lang="ja-JP" altLang="en-US" sz="1400" spc="-100" dirty="0">
                <a:latin typeface="HG丸ｺﾞｼｯｸM-PRO" panose="020F0600000000000000" pitchFamily="50" charset="-128"/>
                <a:ea typeface="HG丸ｺﾞｼｯｸM-PRO" panose="020F0600000000000000" pitchFamily="50" charset="-128"/>
              </a:rPr>
              <a:t>レベル４「全員避難」は、</a:t>
            </a:r>
            <a:endParaRPr lang="en-US" altLang="ja-JP" sz="1400" spc="-100" dirty="0">
              <a:latin typeface="HG丸ｺﾞｼｯｸM-PRO" panose="020F0600000000000000" pitchFamily="50" charset="-128"/>
              <a:ea typeface="HG丸ｺﾞｼｯｸM-PRO" panose="020F0600000000000000" pitchFamily="50" charset="-128"/>
            </a:endParaRPr>
          </a:p>
          <a:p>
            <a:pPr marL="8065" indent="-8065">
              <a:spcAft>
                <a:spcPts val="254"/>
              </a:spcAft>
            </a:pPr>
            <a:r>
              <a:rPr lang="ja-JP" altLang="en-US" sz="1400" spc="-100" dirty="0">
                <a:latin typeface="HG丸ｺﾞｼｯｸM-PRO" panose="020F0600000000000000" pitchFamily="50" charset="-128"/>
                <a:ea typeface="HG丸ｺﾞｼｯｸM-PRO" panose="020F0600000000000000" pitchFamily="50" charset="-128"/>
              </a:rPr>
              <a:t>　</a:t>
            </a:r>
            <a:r>
              <a:rPr lang="ja-JP" altLang="en-US" sz="1400" spc="-100" dirty="0" smtClean="0">
                <a:latin typeface="HG丸ｺﾞｼｯｸM-PRO" panose="020F0600000000000000" pitchFamily="50" charset="-128"/>
                <a:ea typeface="HG丸ｺﾞｼｯｸM-PRO" panose="020F0600000000000000" pitchFamily="50" charset="-128"/>
              </a:rPr>
              <a:t>　　</a:t>
            </a:r>
            <a:r>
              <a:rPr lang="ja-JP" altLang="en-US" sz="1400" spc="-100" dirty="0">
                <a:latin typeface="HG丸ｺﾞｼｯｸM-PRO" panose="020F0600000000000000" pitchFamily="50" charset="-128"/>
                <a:ea typeface="HG丸ｺﾞｼｯｸM-PRO" panose="020F0600000000000000" pitchFamily="50" charset="-128"/>
              </a:rPr>
              <a:t>　</a:t>
            </a:r>
            <a:r>
              <a:rPr lang="ja-JP" altLang="en-US" sz="1400" u="sng" spc="-100" dirty="0">
                <a:latin typeface="HG丸ｺﾞｼｯｸM-PRO" panose="020F0600000000000000" pitchFamily="50" charset="-128"/>
                <a:ea typeface="HG丸ｺﾞｼｯｸM-PRO" panose="020F0600000000000000" pitchFamily="50" charset="-128"/>
              </a:rPr>
              <a:t>高齢者などに限らず</a:t>
            </a:r>
            <a:r>
              <a:rPr lang="ja-JP" altLang="en-US" sz="1400" spc="-100" dirty="0">
                <a:latin typeface="HG丸ｺﾞｼｯｸM-PRO" panose="020F0600000000000000" pitchFamily="50" charset="-128"/>
                <a:ea typeface="HG丸ｺﾞｼｯｸM-PRO" panose="020F0600000000000000" pitchFamily="50" charset="-128"/>
              </a:rPr>
              <a:t>全員が危険な場所から避難するタイミングです</a:t>
            </a:r>
            <a:r>
              <a:rPr lang="ja-JP" altLang="en-US" sz="1150" spc="-100" dirty="0">
                <a:latin typeface="HG丸ｺﾞｼｯｸM-PRO" panose="020F0600000000000000" pitchFamily="50" charset="-128"/>
                <a:ea typeface="HG丸ｺﾞｼｯｸM-PRO" panose="020F0600000000000000" pitchFamily="50" charset="-128"/>
              </a:rPr>
              <a:t>。</a:t>
            </a:r>
            <a:endParaRPr lang="en-US" altLang="ja-JP" sz="1150" spc="-100" dirty="0">
              <a:latin typeface="HG丸ｺﾞｼｯｸM-PRO" panose="020F0600000000000000" pitchFamily="50" charset="-128"/>
              <a:ea typeface="HG丸ｺﾞｼｯｸM-PRO" panose="020F0600000000000000" pitchFamily="50" charset="-128"/>
            </a:endParaRPr>
          </a:p>
        </p:txBody>
      </p:sp>
      <p:sp>
        <p:nvSpPr>
          <p:cNvPr id="32" name="コンテンツ プレースホルダー 2"/>
          <p:cNvSpPr txBox="1">
            <a:spLocks/>
          </p:cNvSpPr>
          <p:nvPr/>
        </p:nvSpPr>
        <p:spPr>
          <a:xfrm>
            <a:off x="155110" y="8157775"/>
            <a:ext cx="6645344" cy="1589403"/>
          </a:xfrm>
          <a:prstGeom prst="rect">
            <a:avLst/>
          </a:prstGeom>
        </p:spPr>
        <p:txBody>
          <a:bodyPr vert="horz" lIns="91440" tIns="45720" rIns="91440" bIns="45720" rtlCol="0">
            <a:noAutofit/>
          </a:bodyPr>
          <a:lst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ja-JP" altLang="en-US" sz="1800" b="1" dirty="0" smtClean="0">
                <a:latin typeface="HG丸ｺﾞｼｯｸM-PRO" panose="020F0600000000000000" pitchFamily="50" charset="-128"/>
                <a:ea typeface="HG丸ｺﾞｼｯｸM-PRO" panose="020F0600000000000000" pitchFamily="50" charset="-128"/>
              </a:rPr>
              <a:t>■ 警戒レベル</a:t>
            </a:r>
            <a:r>
              <a:rPr lang="en-US" altLang="ja-JP" sz="1800" b="1" dirty="0" smtClean="0">
                <a:latin typeface="HG丸ｺﾞｼｯｸM-PRO" panose="020F0600000000000000" pitchFamily="50" charset="-128"/>
                <a:ea typeface="HG丸ｺﾞｼｯｸM-PRO" panose="020F0600000000000000" pitchFamily="50" charset="-128"/>
              </a:rPr>
              <a:t>4</a:t>
            </a:r>
            <a:r>
              <a:rPr lang="ja-JP" altLang="en-US" sz="1800" b="1" dirty="0" err="1" smtClean="0">
                <a:latin typeface="HG丸ｺﾞｼｯｸM-PRO" panose="020F0600000000000000" pitchFamily="50" charset="-128"/>
                <a:ea typeface="HG丸ｺﾞｼｯｸM-PRO" panose="020F0600000000000000" pitchFamily="50" charset="-128"/>
              </a:rPr>
              <a:t>には</a:t>
            </a:r>
            <a:r>
              <a:rPr lang="ja-JP" altLang="en-US" sz="1800" b="1" dirty="0" smtClean="0">
                <a:latin typeface="HG丸ｺﾞｼｯｸM-PRO" panose="020F0600000000000000" pitchFamily="50" charset="-128"/>
                <a:ea typeface="HG丸ｺﾞｼｯｸM-PRO" panose="020F0600000000000000" pitchFamily="50" charset="-128"/>
              </a:rPr>
              <a:t>避難勧告や避難指示（緊急）</a:t>
            </a:r>
            <a:r>
              <a:rPr lang="en-US" altLang="ja-JP" sz="1800" b="1" baseline="30000" dirty="0" smtClean="0">
                <a:latin typeface="HG丸ｺﾞｼｯｸM-PRO" panose="020F0600000000000000" pitchFamily="50" charset="-128"/>
                <a:ea typeface="HG丸ｺﾞｼｯｸM-PRO" panose="020F0600000000000000" pitchFamily="50" charset="-128"/>
              </a:rPr>
              <a:t>※2</a:t>
            </a:r>
            <a:r>
              <a:rPr lang="ja-JP" altLang="en-US" sz="1800" b="1" dirty="0" smtClean="0">
                <a:latin typeface="HG丸ｺﾞｼｯｸM-PRO" panose="020F0600000000000000" pitchFamily="50" charset="-128"/>
                <a:ea typeface="HG丸ｺﾞｼｯｸM-PRO" panose="020F0600000000000000" pitchFamily="50" charset="-128"/>
              </a:rPr>
              <a:t>がありま</a:t>
            </a:r>
            <a:endParaRPr lang="en-US" altLang="ja-JP" sz="1800" b="1" dirty="0" smtClean="0">
              <a:latin typeface="HG丸ｺﾞｼｯｸM-PRO" panose="020F0600000000000000" pitchFamily="50" charset="-128"/>
              <a:ea typeface="HG丸ｺﾞｼｯｸM-PRO" panose="020F0600000000000000" pitchFamily="50" charset="-128"/>
            </a:endParaRPr>
          </a:p>
          <a:p>
            <a:pPr marL="0" indent="0">
              <a:lnSpc>
                <a:spcPct val="100000"/>
              </a:lnSpc>
              <a:spcBef>
                <a:spcPts val="0"/>
              </a:spcBef>
              <a:buFont typeface="Arial" panose="020B0604020202020204" pitchFamily="34" charset="0"/>
              <a:buNone/>
            </a:pPr>
            <a:r>
              <a:rPr lang="ja-JP" altLang="en-US" sz="1800" b="1" dirty="0">
                <a:latin typeface="HG丸ｺﾞｼｯｸM-PRO" panose="020F0600000000000000" pitchFamily="50" charset="-128"/>
                <a:ea typeface="HG丸ｺﾞｼｯｸM-PRO" panose="020F0600000000000000" pitchFamily="50" charset="-128"/>
              </a:rPr>
              <a:t>　</a:t>
            </a:r>
            <a:r>
              <a:rPr lang="ja-JP" altLang="en-US" sz="1800" b="1" dirty="0" smtClean="0">
                <a:latin typeface="HG丸ｺﾞｼｯｸM-PRO" panose="020F0600000000000000" pitchFamily="50" charset="-128"/>
                <a:ea typeface="HG丸ｺﾞｼｯｸM-PRO" panose="020F0600000000000000" pitchFamily="50" charset="-128"/>
              </a:rPr>
              <a:t> すが、いずれにしても警戒レベル</a:t>
            </a:r>
            <a:r>
              <a:rPr lang="en-US" altLang="ja-JP" sz="1800" b="1" dirty="0" smtClean="0">
                <a:latin typeface="HG丸ｺﾞｼｯｸM-PRO" panose="020F0600000000000000" pitchFamily="50" charset="-128"/>
                <a:ea typeface="HG丸ｺﾞｼｯｸM-PRO" panose="020F0600000000000000" pitchFamily="50" charset="-128"/>
              </a:rPr>
              <a:t>4</a:t>
            </a:r>
            <a:r>
              <a:rPr lang="ja-JP" altLang="en-US" sz="1800" b="1" dirty="0" smtClean="0">
                <a:latin typeface="HG丸ｺﾞｼｯｸM-PRO" panose="020F0600000000000000" pitchFamily="50" charset="-128"/>
                <a:ea typeface="HG丸ｺﾞｼｯｸM-PRO" panose="020F0600000000000000" pitchFamily="50" charset="-128"/>
              </a:rPr>
              <a:t>で避難しましょう</a:t>
            </a:r>
            <a:endParaRPr lang="en-US" altLang="ja-JP" sz="1200" dirty="0" smtClean="0">
              <a:solidFill>
                <a:srgbClr val="FF0000"/>
              </a:solidFill>
              <a:latin typeface="HG丸ｺﾞｼｯｸM-PRO" panose="020F0600000000000000" pitchFamily="50" charset="-128"/>
              <a:ea typeface="HG丸ｺﾞｼｯｸM-PRO" panose="020F0600000000000000" pitchFamily="50" charset="-128"/>
            </a:endParaRPr>
          </a:p>
          <a:p>
            <a:pPr marL="0" indent="0">
              <a:lnSpc>
                <a:spcPts val="400"/>
              </a:lnSpc>
              <a:spcBef>
                <a:spcPts val="0"/>
              </a:spcBef>
              <a:buNone/>
            </a:pPr>
            <a:endParaRPr lang="en-US" altLang="ja-JP" sz="1200" dirty="0" smtClean="0">
              <a:latin typeface="HG丸ｺﾞｼｯｸM-PRO" panose="020F0600000000000000" pitchFamily="50" charset="-128"/>
              <a:ea typeface="HG丸ｺﾞｼｯｸM-PRO" panose="020F0600000000000000" pitchFamily="50" charset="-128"/>
            </a:endParaRPr>
          </a:p>
          <a:p>
            <a:pPr marL="0" indent="0">
              <a:lnSpc>
                <a:spcPct val="100000"/>
              </a:lnSpc>
              <a:spcBef>
                <a:spcPts val="0"/>
              </a:spcBef>
              <a:buNone/>
            </a:pPr>
            <a:r>
              <a:rPr lang="ja-JP" altLang="en-US" sz="1200" dirty="0" smtClean="0">
                <a:latin typeface="HG丸ｺﾞｼｯｸM-PRO" panose="020F0600000000000000" pitchFamily="50" charset="-128"/>
                <a:ea typeface="HG丸ｺﾞｼｯｸM-PRO" panose="020F0600000000000000" pitchFamily="50" charset="-128"/>
              </a:rPr>
              <a:t>・</a:t>
            </a:r>
            <a:r>
              <a:rPr lang="ja-JP" altLang="en-US" sz="1200" u="sng" dirty="0" smtClean="0">
                <a:latin typeface="HG丸ｺﾞｼｯｸM-PRO" panose="020F0600000000000000" pitchFamily="50" charset="-128"/>
                <a:ea typeface="HG丸ｺﾞｼｯｸM-PRO" panose="020F0600000000000000" pitchFamily="50" charset="-128"/>
              </a:rPr>
              <a:t>警戒レベル</a:t>
            </a:r>
            <a:r>
              <a:rPr lang="en-US" altLang="ja-JP" sz="1200" u="sng" dirty="0" smtClean="0">
                <a:latin typeface="HG丸ｺﾞｼｯｸM-PRO" panose="020F0600000000000000" pitchFamily="50" charset="-128"/>
                <a:ea typeface="HG丸ｺﾞｼｯｸM-PRO" panose="020F0600000000000000" pitchFamily="50" charset="-128"/>
              </a:rPr>
              <a:t>4</a:t>
            </a:r>
            <a:r>
              <a:rPr lang="ja-JP" altLang="en-US" sz="1200" u="sng" dirty="0" smtClean="0">
                <a:latin typeface="HG丸ｺﾞｼｯｸM-PRO" panose="020F0600000000000000" pitchFamily="50" charset="-128"/>
                <a:ea typeface="HG丸ｺﾞｼｯｸM-PRO" panose="020F0600000000000000" pitchFamily="50" charset="-128"/>
              </a:rPr>
              <a:t>避難勧告</a:t>
            </a:r>
            <a:r>
              <a:rPr lang="ja-JP" altLang="en-US" sz="1200" dirty="0" smtClean="0">
                <a:latin typeface="HG丸ｺﾞｼｯｸM-PRO" panose="020F0600000000000000" pitchFamily="50" charset="-128"/>
                <a:ea typeface="HG丸ｺﾞｼｯｸM-PRO" panose="020F0600000000000000" pitchFamily="50" charset="-128"/>
              </a:rPr>
              <a:t>は立退き避難に必要な時間や日没時間等を考慮して発令されるもので、</a:t>
            </a:r>
            <a:endParaRPr lang="en-US" altLang="ja-JP" sz="1200" dirty="0" smtClean="0">
              <a:latin typeface="HG丸ｺﾞｼｯｸM-PRO" panose="020F0600000000000000" pitchFamily="50" charset="-128"/>
              <a:ea typeface="HG丸ｺﾞｼｯｸM-PRO" panose="020F0600000000000000" pitchFamily="50" charset="-128"/>
            </a:endParaRPr>
          </a:p>
          <a:p>
            <a:pPr marL="0" indent="0">
              <a:lnSpc>
                <a:spcPct val="100000"/>
              </a:lnSpc>
              <a:spcBef>
                <a:spcPts val="0"/>
              </a:spcBef>
              <a:buNone/>
            </a:pPr>
            <a:r>
              <a:rPr lang="ja-JP" altLang="en-US" sz="1200" dirty="0">
                <a:latin typeface="HG丸ｺﾞｼｯｸM-PRO" panose="020F0600000000000000" pitchFamily="50" charset="-128"/>
                <a:ea typeface="HG丸ｺﾞｼｯｸM-PRO" panose="020F0600000000000000" pitchFamily="50" charset="-128"/>
              </a:rPr>
              <a:t>　</a:t>
            </a:r>
            <a:r>
              <a:rPr lang="ja-JP" altLang="en-US" sz="1200" u="sng" dirty="0" smtClean="0">
                <a:latin typeface="HG丸ｺﾞｼｯｸM-PRO" panose="020F0600000000000000" pitchFamily="50" charset="-128"/>
                <a:ea typeface="HG丸ｺﾞｼｯｸM-PRO" panose="020F0600000000000000" pitchFamily="50" charset="-128"/>
              </a:rPr>
              <a:t>このタイミングで危険な場所から避難する必要</a:t>
            </a:r>
            <a:r>
              <a:rPr lang="ja-JP" altLang="en-US" sz="1200" dirty="0" smtClean="0">
                <a:latin typeface="HG丸ｺﾞｼｯｸM-PRO" panose="020F0600000000000000" pitchFamily="50" charset="-128"/>
                <a:ea typeface="HG丸ｺﾞｼｯｸM-PRO" panose="020F0600000000000000" pitchFamily="50" charset="-128"/>
              </a:rPr>
              <a:t>があります。</a:t>
            </a:r>
            <a:endParaRPr lang="en-US" altLang="ja-JP" sz="1200" spc="-100" dirty="0" smtClean="0">
              <a:latin typeface="HG丸ｺﾞｼｯｸM-PRO" panose="020F0600000000000000" pitchFamily="50" charset="-128"/>
              <a:ea typeface="HG丸ｺﾞｼｯｸM-PRO" panose="020F0600000000000000" pitchFamily="50" charset="-128"/>
            </a:endParaRPr>
          </a:p>
          <a:p>
            <a:pPr marL="0" indent="0">
              <a:lnSpc>
                <a:spcPts val="400"/>
              </a:lnSpc>
              <a:spcBef>
                <a:spcPts val="0"/>
              </a:spcBef>
              <a:buNone/>
            </a:pPr>
            <a:endParaRPr lang="en-US" altLang="ja-JP" sz="1200" spc="-100" dirty="0">
              <a:latin typeface="HG丸ｺﾞｼｯｸM-PRO" panose="020F0600000000000000" pitchFamily="50" charset="-128"/>
              <a:ea typeface="HG丸ｺﾞｼｯｸM-PRO" panose="020F0600000000000000" pitchFamily="50" charset="-128"/>
            </a:endParaRPr>
          </a:p>
          <a:p>
            <a:pPr marL="0" indent="0">
              <a:lnSpc>
                <a:spcPct val="100000"/>
              </a:lnSpc>
              <a:spcBef>
                <a:spcPts val="0"/>
              </a:spcBef>
              <a:buNone/>
            </a:pPr>
            <a:r>
              <a:rPr lang="en-US" altLang="ja-JP" sz="1200" dirty="0" smtClean="0">
                <a:latin typeface="HG丸ｺﾞｼｯｸM-PRO" panose="020F0600000000000000" pitchFamily="50" charset="-128"/>
                <a:ea typeface="HG丸ｺﾞｼｯｸM-PRO" panose="020F0600000000000000" pitchFamily="50" charset="-128"/>
              </a:rPr>
              <a:t>※2</a:t>
            </a:r>
            <a:r>
              <a:rPr lang="ja-JP" altLang="en-US" sz="1200" dirty="0">
                <a:latin typeface="HG丸ｺﾞｼｯｸM-PRO" panose="020F0600000000000000" pitchFamily="50" charset="-128"/>
                <a:ea typeface="HG丸ｺﾞｼｯｸM-PRO" panose="020F0600000000000000" pitchFamily="50" charset="-128"/>
              </a:rPr>
              <a:t> </a:t>
            </a:r>
            <a:r>
              <a:rPr lang="ja-JP" altLang="en-US" sz="1200" u="sng" dirty="0" smtClean="0">
                <a:latin typeface="HG丸ｺﾞｼｯｸM-PRO" panose="020F0600000000000000" pitchFamily="50" charset="-128"/>
                <a:ea typeface="HG丸ｺﾞｼｯｸM-PRO" panose="020F0600000000000000" pitchFamily="50" charset="-128"/>
              </a:rPr>
              <a:t>警戒レベル</a:t>
            </a:r>
            <a:r>
              <a:rPr lang="en-US" altLang="ja-JP" sz="1200" u="sng" dirty="0" smtClean="0">
                <a:latin typeface="HG丸ｺﾞｼｯｸM-PRO" panose="020F0600000000000000" pitchFamily="50" charset="-128"/>
                <a:ea typeface="HG丸ｺﾞｼｯｸM-PRO" panose="020F0600000000000000" pitchFamily="50" charset="-128"/>
              </a:rPr>
              <a:t>4</a:t>
            </a:r>
            <a:r>
              <a:rPr lang="ja-JP" altLang="en-US" sz="1200" u="sng" dirty="0" smtClean="0">
                <a:latin typeface="HG丸ｺﾞｼｯｸM-PRO" panose="020F0600000000000000" pitchFamily="50" charset="-128"/>
                <a:ea typeface="HG丸ｺﾞｼｯｸM-PRO" panose="020F0600000000000000" pitchFamily="50" charset="-128"/>
              </a:rPr>
              <a:t>避難指示（緊急）は、必ず発令されるものではなく</a:t>
            </a:r>
            <a:r>
              <a:rPr lang="ja-JP" altLang="en-US" sz="1200" dirty="0" smtClean="0">
                <a:latin typeface="HG丸ｺﾞｼｯｸM-PRO" panose="020F0600000000000000" pitchFamily="50" charset="-128"/>
                <a:ea typeface="HG丸ｺﾞｼｯｸM-PRO" panose="020F0600000000000000" pitchFamily="50" charset="-128"/>
              </a:rPr>
              <a:t>、地域の状況に応じて</a:t>
            </a:r>
            <a:endParaRPr lang="en-US" altLang="ja-JP" sz="1200" dirty="0" smtClean="0">
              <a:latin typeface="HG丸ｺﾞｼｯｸM-PRO" panose="020F0600000000000000" pitchFamily="50" charset="-128"/>
              <a:ea typeface="HG丸ｺﾞｼｯｸM-PRO" panose="020F0600000000000000" pitchFamily="50" charset="-128"/>
            </a:endParaRPr>
          </a:p>
          <a:p>
            <a:pPr marL="0" indent="0">
              <a:lnSpc>
                <a:spcPct val="100000"/>
              </a:lnSpc>
              <a:spcBef>
                <a:spcPts val="0"/>
              </a:spcBef>
              <a:buNone/>
            </a:pPr>
            <a:r>
              <a:rPr lang="en-US" altLang="ja-JP" sz="1200" dirty="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     </a:t>
            </a:r>
            <a:r>
              <a:rPr lang="ja-JP" altLang="en-US" sz="1200" dirty="0" smtClean="0">
                <a:latin typeface="HG丸ｺﾞｼｯｸM-PRO" panose="020F0600000000000000" pitchFamily="50" charset="-128"/>
                <a:ea typeface="HG丸ｺﾞｼｯｸM-PRO" panose="020F0600000000000000" pitchFamily="50" charset="-128"/>
              </a:rPr>
              <a:t>緊急的に又は重ねて避難を促す場合などに発令されることがあるものです。</a:t>
            </a:r>
            <a:endParaRPr lang="en-US" altLang="ja-JP" sz="1200" dirty="0" smtClean="0">
              <a:latin typeface="HG丸ｺﾞｼｯｸM-PRO" panose="020F0600000000000000" pitchFamily="50" charset="-128"/>
              <a:ea typeface="HG丸ｺﾞｼｯｸM-PRO" panose="020F0600000000000000" pitchFamily="50" charset="-128"/>
            </a:endParaRPr>
          </a:p>
        </p:txBody>
      </p:sp>
      <p:sp>
        <p:nvSpPr>
          <p:cNvPr id="7" name="正方形/長方形 6"/>
          <p:cNvSpPr/>
          <p:nvPr/>
        </p:nvSpPr>
        <p:spPr>
          <a:xfrm>
            <a:off x="144379" y="7791330"/>
            <a:ext cx="6859370" cy="369332"/>
          </a:xfrm>
          <a:prstGeom prst="rect">
            <a:avLst/>
          </a:prstGeom>
        </p:spPr>
        <p:txBody>
          <a:bodyPr wrap="square">
            <a:spAutoFit/>
          </a:bodyPr>
          <a:lstStyle/>
          <a:p>
            <a:r>
              <a:rPr lang="ja-JP" altLang="en-US" b="1" spc="-140" dirty="0" smtClean="0">
                <a:latin typeface="HG丸ｺﾞｼｯｸM-PRO" panose="020F0600000000000000" pitchFamily="50" charset="-128"/>
                <a:ea typeface="HG丸ｺﾞｼｯｸM-PRO" panose="020F0600000000000000" pitchFamily="50" charset="-128"/>
              </a:rPr>
              <a:t>■ </a:t>
            </a:r>
            <a:r>
              <a:rPr lang="ja-JP" altLang="en-US" b="1" spc="-180" dirty="0" smtClean="0">
                <a:latin typeface="HG丸ｺﾞｼｯｸM-PRO" panose="020F0600000000000000" pitchFamily="50" charset="-128"/>
                <a:ea typeface="HG丸ｺﾞｼｯｸM-PRO" panose="020F0600000000000000" pitchFamily="50" charset="-128"/>
              </a:rPr>
              <a:t>豪雨時の</a:t>
            </a:r>
            <a:r>
              <a:rPr lang="ja-JP" altLang="en-US" b="1" spc="-180" dirty="0" smtClean="0">
                <a:solidFill>
                  <a:srgbClr val="FF0000"/>
                </a:solidFill>
                <a:latin typeface="HG丸ｺﾞｼｯｸM-PRO" panose="020F0600000000000000" pitchFamily="50" charset="-128"/>
                <a:ea typeface="HG丸ｺﾞｼｯｸM-PRO" panose="020F0600000000000000" pitchFamily="50" charset="-128"/>
              </a:rPr>
              <a:t>屋外避難は危険</a:t>
            </a:r>
            <a:r>
              <a:rPr lang="ja-JP" altLang="en-US" b="1" spc="-180" dirty="0" smtClean="0">
                <a:latin typeface="HG丸ｺﾞｼｯｸM-PRO" panose="020F0600000000000000" pitchFamily="50" charset="-128"/>
                <a:ea typeface="HG丸ｺﾞｼｯｸM-PRO" panose="020F0600000000000000" pitchFamily="50" charset="-128"/>
              </a:rPr>
              <a:t>です</a:t>
            </a:r>
            <a:r>
              <a:rPr lang="ja-JP" altLang="en-US" b="1" spc="-180" dirty="0" smtClean="0">
                <a:solidFill>
                  <a:srgbClr val="FF0000"/>
                </a:solidFill>
                <a:latin typeface="HG丸ｺﾞｼｯｸM-PRO" panose="020F0600000000000000" pitchFamily="50" charset="-128"/>
                <a:ea typeface="HG丸ｺﾞｼｯｸM-PRO" panose="020F0600000000000000" pitchFamily="50" charset="-128"/>
              </a:rPr>
              <a:t>　車の移動も控えましょう</a:t>
            </a:r>
            <a:r>
              <a:rPr lang="ja-JP" altLang="en-US" b="1" spc="-180" dirty="0" smtClean="0">
                <a:latin typeface="HG丸ｺﾞｼｯｸM-PRO" panose="020F0600000000000000" pitchFamily="50" charset="-128"/>
                <a:ea typeface="HG丸ｺﾞｼｯｸM-PRO" panose="020F0600000000000000" pitchFamily="50" charset="-128"/>
              </a:rPr>
              <a:t>　</a:t>
            </a:r>
            <a:endParaRPr lang="en-US" altLang="ja-JP" sz="1200" spc="-180" dirty="0">
              <a:solidFill>
                <a:srgbClr val="FF0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194904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CF62D5D-65A6-0C41-8236-D29E3F38D9B7}"/>
              </a:ext>
            </a:extLst>
          </p:cNvPr>
          <p:cNvSpPr txBox="1"/>
          <p:nvPr/>
        </p:nvSpPr>
        <p:spPr>
          <a:xfrm>
            <a:off x="624790" y="76622"/>
            <a:ext cx="5592142" cy="338554"/>
          </a:xfrm>
          <a:prstGeom prst="rect">
            <a:avLst/>
          </a:prstGeom>
          <a:noFill/>
          <a:ln>
            <a:noFill/>
          </a:ln>
        </p:spPr>
        <p:txBody>
          <a:bodyPr wrap="square" rtlCol="0">
            <a:spAutoFit/>
          </a:bodyPr>
          <a:lstStyle/>
          <a:p>
            <a:pPr marL="10753" lvl="0" indent="-10753" algn="ctr">
              <a:spcAft>
                <a:spcPts val="254"/>
              </a:spcAft>
            </a:pPr>
            <a:r>
              <a:rPr lang="ja-JP" altLang="en-US" sz="1600" b="1" dirty="0" smtClean="0">
                <a:latin typeface="HG丸ｺﾞｼｯｸM-PRO" panose="020F0600000000000000" pitchFamily="50" charset="-128"/>
                <a:ea typeface="HG丸ｺﾞｼｯｸM-PRO" panose="020F0600000000000000" pitchFamily="50" charset="-128"/>
              </a:rPr>
              <a:t>避難</a:t>
            </a:r>
            <a:r>
              <a:rPr lang="ja-JP" altLang="en-US" sz="1600" b="1" dirty="0">
                <a:latin typeface="HG丸ｺﾞｼｯｸM-PRO" panose="020F0600000000000000" pitchFamily="50" charset="-128"/>
                <a:ea typeface="HG丸ｺﾞｼｯｸM-PRO" panose="020F0600000000000000" pitchFamily="50" charset="-128"/>
              </a:rPr>
              <a:t>情報</a:t>
            </a:r>
            <a:r>
              <a:rPr lang="ja-JP" altLang="en-US" sz="1600" b="1" dirty="0" smtClean="0">
                <a:latin typeface="HG丸ｺﾞｼｯｸM-PRO" panose="020F0600000000000000" pitchFamily="50" charset="-128"/>
                <a:ea typeface="HG丸ｺﾞｼｯｸM-PRO" panose="020F0600000000000000" pitchFamily="50" charset="-128"/>
              </a:rPr>
              <a:t>のポイント 解説  </a:t>
            </a:r>
            <a:r>
              <a:rPr lang="en-US" altLang="ja-JP" sz="1600" b="1" spc="-40" dirty="0" smtClean="0">
                <a:solidFill>
                  <a:srgbClr val="ED7D31"/>
                </a:solidFill>
                <a:latin typeface="HG丸ｺﾞｼｯｸM-PRO" panose="020F0600000000000000" pitchFamily="50" charset="-128"/>
                <a:ea typeface="HG丸ｺﾞｼｯｸM-PRO" panose="020F0600000000000000" pitchFamily="50" charset="-128"/>
              </a:rPr>
              <a:t>&lt;</a:t>
            </a:r>
            <a:r>
              <a:rPr lang="ja-JP" altLang="en-US" sz="1600" b="1" spc="-40" dirty="0" smtClean="0">
                <a:solidFill>
                  <a:srgbClr val="ED7D31"/>
                </a:solidFill>
                <a:latin typeface="HG丸ｺﾞｼｯｸM-PRO" panose="020F0600000000000000" pitchFamily="50" charset="-128"/>
                <a:ea typeface="HG丸ｺﾞｼｯｸM-PRO" panose="020F0600000000000000" pitchFamily="50" charset="-128"/>
              </a:rPr>
              <a:t>もっと詳しく知りたい人向け</a:t>
            </a:r>
            <a:r>
              <a:rPr lang="en-US" altLang="ja-JP" sz="1600" b="1" spc="-40" dirty="0" smtClean="0">
                <a:solidFill>
                  <a:srgbClr val="ED7D31"/>
                </a:solidFill>
                <a:latin typeface="HG丸ｺﾞｼｯｸM-PRO" panose="020F0600000000000000" pitchFamily="50" charset="-128"/>
                <a:ea typeface="HG丸ｺﾞｼｯｸM-PRO" panose="020F0600000000000000" pitchFamily="50" charset="-128"/>
              </a:rPr>
              <a:t>&gt;</a:t>
            </a:r>
            <a:endParaRPr lang="ja-JP" altLang="en-US" sz="1600" b="1" spc="-40" dirty="0">
              <a:solidFill>
                <a:srgbClr val="ED7D31"/>
              </a:solidFill>
              <a:latin typeface="HG丸ｺﾞｼｯｸM-PRO" panose="020F0600000000000000" pitchFamily="50" charset="-128"/>
              <a:ea typeface="HG丸ｺﾞｼｯｸM-PRO" panose="020F0600000000000000" pitchFamily="50" charset="-128"/>
            </a:endParaRPr>
          </a:p>
        </p:txBody>
      </p:sp>
      <p:sp>
        <p:nvSpPr>
          <p:cNvPr id="6" name="角丸四角形 5"/>
          <p:cNvSpPr/>
          <p:nvPr/>
        </p:nvSpPr>
        <p:spPr>
          <a:xfrm>
            <a:off x="180474" y="1179095"/>
            <a:ext cx="6500587" cy="7880684"/>
          </a:xfrm>
          <a:prstGeom prst="roundRect">
            <a:avLst>
              <a:gd name="adj" fmla="val 1313"/>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9" name="角丸四角形 8"/>
          <p:cNvSpPr/>
          <p:nvPr/>
        </p:nvSpPr>
        <p:spPr>
          <a:xfrm>
            <a:off x="192790" y="223040"/>
            <a:ext cx="432000" cy="45719"/>
          </a:xfrm>
          <a:prstGeom prst="roundRect">
            <a:avLst/>
          </a:prstGeom>
          <a:solidFill>
            <a:srgbClr val="FF505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nvGrpSpPr>
          <p:cNvPr id="45" name="グループ化 44"/>
          <p:cNvGrpSpPr/>
          <p:nvPr/>
        </p:nvGrpSpPr>
        <p:grpSpPr>
          <a:xfrm>
            <a:off x="159692" y="1193887"/>
            <a:ext cx="6610805" cy="3244172"/>
            <a:chOff x="264196" y="1978051"/>
            <a:chExt cx="6610805" cy="3244172"/>
          </a:xfrm>
        </p:grpSpPr>
        <p:sp>
          <p:nvSpPr>
            <p:cNvPr id="4" name="コンテンツ プレースホルダー 2"/>
            <p:cNvSpPr txBox="1">
              <a:spLocks/>
            </p:cNvSpPr>
            <p:nvPr/>
          </p:nvSpPr>
          <p:spPr>
            <a:xfrm>
              <a:off x="345318" y="4806455"/>
              <a:ext cx="6529683" cy="415768"/>
            </a:xfrm>
            <a:prstGeom prst="rect">
              <a:avLst/>
            </a:prstGeom>
          </p:spPr>
          <p:txBody>
            <a:bodyPr vert="horz" lIns="91440" tIns="45720" rIns="91440" bIns="45720" rtlCol="0">
              <a:noAutofit/>
            </a:bodyPr>
            <a:lst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a:lstStyle>
            <a:p>
              <a:pPr marL="0" indent="0">
                <a:lnSpc>
                  <a:spcPct val="100000"/>
                </a:lnSpc>
                <a:spcBef>
                  <a:spcPts val="0"/>
                </a:spcBef>
                <a:buNone/>
              </a:pPr>
              <a:r>
                <a:rPr lang="en-US" altLang="ja-JP" sz="1100" spc="-80" dirty="0" smtClean="0">
                  <a:latin typeface="HG丸ｺﾞｼｯｸM-PRO" panose="020F0600000000000000" pitchFamily="50" charset="-128"/>
                  <a:ea typeface="HG丸ｺﾞｼｯｸM-PRO" panose="020F0600000000000000" pitchFamily="50" charset="-128"/>
                </a:rPr>
                <a:t>※</a:t>
              </a:r>
              <a:r>
                <a:rPr lang="ja-JP" altLang="en-US" sz="1100" spc="-80" dirty="0" smtClean="0">
                  <a:latin typeface="HG丸ｺﾞｼｯｸM-PRO" panose="020F0600000000000000" pitchFamily="50" charset="-128"/>
                  <a:ea typeface="HG丸ｺﾞｼｯｸM-PRO" panose="020F0600000000000000" pitchFamily="50" charset="-128"/>
                </a:rPr>
                <a:t>市区町村単位で発表される情報には</a:t>
              </a:r>
              <a:r>
                <a:rPr lang="ja-JP" altLang="en-US" sz="1100" spc="-80" dirty="0">
                  <a:latin typeface="HG丸ｺﾞｼｯｸM-PRO" panose="020F0600000000000000" pitchFamily="50" charset="-128"/>
                  <a:ea typeface="HG丸ｺﾞｼｯｸM-PRO" panose="020F0600000000000000" pitchFamily="50" charset="-128"/>
                </a:rPr>
                <a:t>、大雨特別</a:t>
              </a:r>
              <a:r>
                <a:rPr lang="ja-JP" altLang="en-US" sz="1100" spc="-80" dirty="0" smtClean="0">
                  <a:latin typeface="HG丸ｺﾞｼｯｸM-PRO" panose="020F0600000000000000" pitchFamily="50" charset="-128"/>
                  <a:ea typeface="HG丸ｺﾞｼｯｸM-PRO" panose="020F0600000000000000" pitchFamily="50" charset="-128"/>
                </a:rPr>
                <a:t>警報、土砂災害警戒情報、</a:t>
              </a:r>
              <a:r>
                <a:rPr lang="ja-JP" altLang="en-US" sz="1100" spc="-80" dirty="0">
                  <a:latin typeface="HG丸ｺﾞｼｯｸM-PRO" panose="020F0600000000000000" pitchFamily="50" charset="-128"/>
                  <a:ea typeface="HG丸ｺﾞｼｯｸM-PRO" panose="020F0600000000000000" pitchFamily="50" charset="-128"/>
                </a:rPr>
                <a:t>洪水</a:t>
              </a:r>
              <a:r>
                <a:rPr lang="ja-JP" altLang="en-US" sz="1100" spc="-80" dirty="0" smtClean="0">
                  <a:latin typeface="HG丸ｺﾞｼｯｸM-PRO" panose="020F0600000000000000" pitchFamily="50" charset="-128"/>
                  <a:ea typeface="HG丸ｺﾞｼｯｸM-PRO" panose="020F0600000000000000" pitchFamily="50" charset="-128"/>
                </a:rPr>
                <a:t>警報</a:t>
              </a:r>
              <a:r>
                <a:rPr lang="ja-JP" altLang="en-US" sz="1100" spc="-80" dirty="0">
                  <a:latin typeface="HG丸ｺﾞｼｯｸM-PRO" panose="020F0600000000000000" pitchFamily="50" charset="-128"/>
                  <a:ea typeface="HG丸ｺﾞｼｯｸM-PRO" panose="020F0600000000000000" pitchFamily="50" charset="-128"/>
                </a:rPr>
                <a:t>など</a:t>
              </a:r>
              <a:r>
                <a:rPr lang="ja-JP" altLang="en-US" sz="1100" spc="-80" dirty="0" smtClean="0">
                  <a:latin typeface="HG丸ｺﾞｼｯｸM-PRO" panose="020F0600000000000000" pitchFamily="50" charset="-128"/>
                  <a:ea typeface="HG丸ｺﾞｼｯｸM-PRO" panose="020F0600000000000000" pitchFamily="50" charset="-128"/>
                </a:rPr>
                <a:t>があります。</a:t>
              </a:r>
              <a:endParaRPr lang="en-US" altLang="ja-JP" sz="1100" spc="-80" dirty="0">
                <a:latin typeface="HG丸ｺﾞｼｯｸM-PRO" panose="020F0600000000000000" pitchFamily="50" charset="-128"/>
                <a:ea typeface="HG丸ｺﾞｼｯｸM-PRO" panose="020F0600000000000000" pitchFamily="50" charset="-128"/>
              </a:endParaRPr>
            </a:p>
          </p:txBody>
        </p:sp>
        <p:sp>
          <p:nvSpPr>
            <p:cNvPr id="10" name="コンテンツ プレースホルダー 2"/>
            <p:cNvSpPr txBox="1">
              <a:spLocks/>
            </p:cNvSpPr>
            <p:nvPr/>
          </p:nvSpPr>
          <p:spPr>
            <a:xfrm>
              <a:off x="264196" y="1978051"/>
              <a:ext cx="6399522" cy="1351652"/>
            </a:xfrm>
            <a:prstGeom prst="rect">
              <a:avLst/>
            </a:prstGeom>
          </p:spPr>
          <p:txBody>
            <a:bodyPr vert="horz" lIns="91440" tIns="45720" rIns="91440" bIns="45720" rtlCol="0">
              <a:noAutofit/>
            </a:bodyPr>
            <a:lst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ja-JP" altLang="en-US" sz="1800" b="1" dirty="0" smtClean="0">
                  <a:latin typeface="HG丸ｺﾞｼｯｸM-PRO" panose="020F0600000000000000" pitchFamily="50" charset="-128"/>
                  <a:ea typeface="HG丸ｺﾞｼｯｸM-PRO" panose="020F0600000000000000" pitchFamily="50" charset="-128"/>
                </a:rPr>
                <a:t>■ </a:t>
              </a:r>
              <a:r>
                <a:rPr lang="ja-JP" altLang="en-US" sz="1800" b="1" spc="-140" dirty="0" smtClean="0">
                  <a:latin typeface="HG丸ｺﾞｼｯｸM-PRO" panose="020F0600000000000000" pitchFamily="50" charset="-128"/>
                  <a:ea typeface="HG丸ｺﾞｼｯｸM-PRO" panose="020F0600000000000000" pitchFamily="50" charset="-128"/>
                </a:rPr>
                <a:t>危険度分布で、お住まいの地域の状況を確認しましょう</a:t>
              </a:r>
              <a:endParaRPr lang="en-US" altLang="ja-JP" sz="1800" b="1" spc="-140" dirty="0" smtClean="0">
                <a:latin typeface="HG丸ｺﾞｼｯｸM-PRO" panose="020F0600000000000000" pitchFamily="50" charset="-128"/>
                <a:ea typeface="HG丸ｺﾞｼｯｸM-PRO" panose="020F0600000000000000" pitchFamily="50" charset="-128"/>
              </a:endParaRPr>
            </a:p>
            <a:p>
              <a:pPr marL="0" indent="0">
                <a:lnSpc>
                  <a:spcPts val="400"/>
                </a:lnSpc>
                <a:spcBef>
                  <a:spcPts val="0"/>
                </a:spcBef>
                <a:buFont typeface="Arial" panose="020B0604020202020204" pitchFamily="34" charset="0"/>
                <a:buNone/>
              </a:pPr>
              <a:endParaRPr lang="en-US" altLang="ja-JP" sz="1200" dirty="0" smtClean="0">
                <a:latin typeface="HG丸ｺﾞｼｯｸM-PRO" panose="020F0600000000000000" pitchFamily="50" charset="-128"/>
                <a:ea typeface="HG丸ｺﾞｼｯｸM-PRO" panose="020F0600000000000000" pitchFamily="50" charset="-128"/>
              </a:endParaRPr>
            </a:p>
            <a:p>
              <a:pPr marL="0" indent="0">
                <a:lnSpc>
                  <a:spcPct val="100000"/>
                </a:lnSpc>
                <a:spcBef>
                  <a:spcPts val="0"/>
                </a:spcBef>
                <a:buFont typeface="Arial" panose="020B0604020202020204" pitchFamily="34" charset="0"/>
                <a:buNone/>
              </a:pPr>
              <a:r>
                <a:rPr lang="ja-JP" altLang="en-US" sz="1200" dirty="0" smtClean="0">
                  <a:latin typeface="HG丸ｺﾞｼｯｸM-PRO" panose="020F0600000000000000" pitchFamily="50" charset="-128"/>
                  <a:ea typeface="HG丸ｺﾞｼｯｸM-PRO" panose="020F0600000000000000" pitchFamily="50" charset="-128"/>
                </a:rPr>
                <a:t>・気象庁から市区町村単位の警戒レベル相当情報</a:t>
              </a:r>
              <a:r>
                <a:rPr lang="en-US" altLang="ja-JP" sz="1200" baseline="30000" dirty="0" smtClean="0">
                  <a:latin typeface="HG丸ｺﾞｼｯｸM-PRO" panose="020F0600000000000000" pitchFamily="50" charset="-128"/>
                  <a:ea typeface="HG丸ｺﾞｼｯｸM-PRO" panose="020F0600000000000000" pitchFamily="50" charset="-128"/>
                </a:rPr>
                <a:t>※</a:t>
              </a:r>
              <a:r>
                <a:rPr lang="ja-JP" altLang="en-US" sz="1200" dirty="0" smtClean="0">
                  <a:latin typeface="HG丸ｺﾞｼｯｸM-PRO" panose="020F0600000000000000" pitchFamily="50" charset="-128"/>
                  <a:ea typeface="HG丸ｺﾞｼｯｸM-PRO" panose="020F0600000000000000" pitchFamily="50" charset="-128"/>
                </a:rPr>
                <a:t>が出されたら、お住まいの地域の</a:t>
              </a:r>
              <a:endParaRPr lang="en-US" altLang="ja-JP" sz="1200" dirty="0" smtClean="0">
                <a:latin typeface="HG丸ｺﾞｼｯｸM-PRO" panose="020F0600000000000000" pitchFamily="50" charset="-128"/>
                <a:ea typeface="HG丸ｺﾞｼｯｸM-PRO" panose="020F0600000000000000" pitchFamily="50" charset="-128"/>
              </a:endParaRPr>
            </a:p>
            <a:p>
              <a:pPr marL="0" indent="0">
                <a:lnSpc>
                  <a:spcPct val="100000"/>
                </a:lnSpc>
                <a:spcBef>
                  <a:spcPts val="0"/>
                </a:spcBef>
                <a:buFont typeface="Arial" panose="020B0604020202020204" pitchFamily="34" charset="0"/>
                <a:buNone/>
              </a:pPr>
              <a:r>
                <a:rPr lang="ja-JP" altLang="en-US" sz="1200" dirty="0">
                  <a:latin typeface="HG丸ｺﾞｼｯｸM-PRO" panose="020F0600000000000000" pitchFamily="50" charset="-128"/>
                  <a:ea typeface="HG丸ｺﾞｼｯｸM-PRO" panose="020F0600000000000000" pitchFamily="50" charset="-128"/>
                </a:rPr>
                <a:t>　</a:t>
              </a:r>
              <a:r>
                <a:rPr lang="ja-JP" altLang="en-US" sz="1200" dirty="0" smtClean="0">
                  <a:latin typeface="HG丸ｺﾞｼｯｸM-PRO" panose="020F0600000000000000" pitchFamily="50" charset="-128"/>
                  <a:ea typeface="HG丸ｺﾞｼｯｸM-PRO" panose="020F0600000000000000" pitchFamily="50" charset="-128"/>
                </a:rPr>
                <a:t>状況が詳細にわかる情報（危険度分布）を確認してください。</a:t>
              </a:r>
              <a:endParaRPr lang="en-US" altLang="ja-JP" sz="1200" dirty="0" smtClean="0">
                <a:latin typeface="HG丸ｺﾞｼｯｸM-PRO" panose="020F0600000000000000" pitchFamily="50" charset="-128"/>
                <a:ea typeface="HG丸ｺﾞｼｯｸM-PRO" panose="020F0600000000000000" pitchFamily="50" charset="-128"/>
              </a:endParaRPr>
            </a:p>
            <a:p>
              <a:pPr marL="0" indent="0">
                <a:lnSpc>
                  <a:spcPct val="100000"/>
                </a:lnSpc>
                <a:spcBef>
                  <a:spcPts val="0"/>
                </a:spcBef>
                <a:buFont typeface="Arial" panose="020B0604020202020204" pitchFamily="34" charset="0"/>
                <a:buNone/>
              </a:pPr>
              <a:r>
                <a:rPr lang="ja-JP" altLang="en-US" sz="1200" dirty="0" smtClean="0">
                  <a:solidFill>
                    <a:srgbClr val="7030A0"/>
                  </a:solidFill>
                  <a:latin typeface="HG丸ｺﾞｼｯｸM-PRO" panose="020F0600000000000000" pitchFamily="50" charset="-128"/>
                  <a:ea typeface="HG丸ｺﾞｼｯｸM-PRO" panose="020F0600000000000000" pitchFamily="50" charset="-128"/>
                </a:rPr>
                <a:t>　</a:t>
              </a:r>
              <a:r>
                <a:rPr lang="ja-JP" altLang="en-US" sz="1200" u="sng" dirty="0" smtClean="0">
                  <a:solidFill>
                    <a:srgbClr val="7030A0"/>
                  </a:solidFill>
                  <a:latin typeface="HG丸ｺﾞｼｯｸM-PRO" panose="020F0600000000000000" pitchFamily="50" charset="-128"/>
                  <a:ea typeface="HG丸ｺﾞｼｯｸM-PRO" panose="020F0600000000000000" pitchFamily="50" charset="-128"/>
                </a:rPr>
                <a:t>紫色は危険度が高い</a:t>
              </a:r>
              <a:r>
                <a:rPr lang="ja-JP" altLang="en-US" sz="1200" dirty="0" smtClean="0">
                  <a:solidFill>
                    <a:srgbClr val="7030A0"/>
                  </a:solidFill>
                  <a:latin typeface="HG丸ｺﾞｼｯｸM-PRO" panose="020F0600000000000000" pitchFamily="50" charset="-128"/>
                  <a:ea typeface="HG丸ｺﾞｼｯｸM-PRO" panose="020F0600000000000000" pitchFamily="50" charset="-128"/>
                </a:rPr>
                <a:t>ことを示しています</a:t>
              </a:r>
              <a:r>
                <a:rPr lang="ja-JP" altLang="en-US" sz="1200" dirty="0" smtClean="0">
                  <a:latin typeface="HG丸ｺﾞｼｯｸM-PRO" panose="020F0600000000000000" pitchFamily="50" charset="-128"/>
                  <a:ea typeface="HG丸ｺﾞｼｯｸM-PRO" panose="020F0600000000000000" pitchFamily="50" charset="-128"/>
                </a:rPr>
                <a:t>。</a:t>
              </a:r>
              <a:endParaRPr lang="en-US" altLang="ja-JP" sz="1200" dirty="0" smtClean="0">
                <a:latin typeface="HG丸ｺﾞｼｯｸM-PRO" panose="020F0600000000000000" pitchFamily="50" charset="-128"/>
                <a:ea typeface="HG丸ｺﾞｼｯｸM-PRO" panose="020F0600000000000000" pitchFamily="50" charset="-128"/>
              </a:endParaRPr>
            </a:p>
            <a:p>
              <a:pPr marL="0" indent="0">
                <a:lnSpc>
                  <a:spcPct val="100000"/>
                </a:lnSpc>
                <a:spcBef>
                  <a:spcPts val="0"/>
                </a:spcBef>
                <a:buFont typeface="Arial" panose="020B0604020202020204" pitchFamily="34" charset="0"/>
                <a:buNone/>
              </a:pPr>
              <a:r>
                <a:rPr lang="ja-JP" altLang="en-US" sz="1200" dirty="0" smtClean="0">
                  <a:latin typeface="HG丸ｺﾞｼｯｸM-PRO" panose="020F0600000000000000" pitchFamily="50" charset="-128"/>
                  <a:ea typeface="HG丸ｺﾞｼｯｸM-PRO" panose="020F0600000000000000" pitchFamily="50" charset="-128"/>
                </a:rPr>
                <a:t>・住所を登録しておけば、お住まいの地域が危険になったら自動的に</a:t>
              </a:r>
              <a:endParaRPr lang="en-US" altLang="ja-JP" sz="1200" dirty="0" smtClean="0">
                <a:latin typeface="HG丸ｺﾞｼｯｸM-PRO" panose="020F0600000000000000" pitchFamily="50" charset="-128"/>
                <a:ea typeface="HG丸ｺﾞｼｯｸM-PRO" panose="020F0600000000000000" pitchFamily="50" charset="-128"/>
              </a:endParaRPr>
            </a:p>
            <a:p>
              <a:pPr marL="0" indent="0">
                <a:lnSpc>
                  <a:spcPct val="100000"/>
                </a:lnSpc>
                <a:spcBef>
                  <a:spcPts val="0"/>
                </a:spcBef>
                <a:buFont typeface="Arial" panose="020B0604020202020204" pitchFamily="34" charset="0"/>
                <a:buNone/>
              </a:pPr>
              <a:r>
                <a:rPr lang="ja-JP" altLang="en-US" sz="1200" dirty="0">
                  <a:latin typeface="HG丸ｺﾞｼｯｸM-PRO" panose="020F0600000000000000" pitchFamily="50" charset="-128"/>
                  <a:ea typeface="HG丸ｺﾞｼｯｸM-PRO" panose="020F0600000000000000" pitchFamily="50" charset="-128"/>
                </a:rPr>
                <a:t>　</a:t>
              </a:r>
              <a:r>
                <a:rPr lang="ja-JP" altLang="en-US" sz="1200" spc="-100" dirty="0" smtClean="0">
                  <a:latin typeface="HG丸ｺﾞｼｯｸM-PRO" panose="020F0600000000000000" pitchFamily="50" charset="-128"/>
                  <a:ea typeface="HG丸ｺﾞｼｯｸM-PRO" panose="020F0600000000000000" pitchFamily="50" charset="-128"/>
                </a:rPr>
                <a:t>スマートフォンに通知される「危険度分布通知サービス」もありますので、ご活用ください。</a:t>
              </a:r>
              <a:endParaRPr lang="en-US" altLang="ja-JP" sz="1200" spc="-100" dirty="0" smtClean="0">
                <a:latin typeface="HG丸ｺﾞｼｯｸM-PRO" panose="020F0600000000000000" pitchFamily="50" charset="-128"/>
                <a:ea typeface="HG丸ｺﾞｼｯｸM-PRO" panose="020F0600000000000000" pitchFamily="50" charset="-128"/>
              </a:endParaRPr>
            </a:p>
          </p:txBody>
        </p:sp>
        <p:sp>
          <p:nvSpPr>
            <p:cNvPr id="11" name="テキスト ボックス 10"/>
            <p:cNvSpPr txBox="1"/>
            <p:nvPr/>
          </p:nvSpPr>
          <p:spPr>
            <a:xfrm>
              <a:off x="483045" y="4578743"/>
              <a:ext cx="1877437" cy="261610"/>
            </a:xfrm>
            <a:prstGeom prst="rect">
              <a:avLst/>
            </a:prstGeom>
            <a:noFill/>
          </p:spPr>
          <p:txBody>
            <a:bodyPr wrap="none" rtlCol="0">
              <a:spAutoFit/>
            </a:bodyPr>
            <a:lstStyle/>
            <a:p>
              <a:pPr algn="ctr"/>
              <a:r>
                <a:rPr kumimoji="1" lang="ja-JP" altLang="en-US" sz="1100" dirty="0" smtClean="0">
                  <a:solidFill>
                    <a:srgbClr val="7030A0"/>
                  </a:solidFill>
                  <a:latin typeface="HG丸ｺﾞｼｯｸM-PRO" panose="020F0600000000000000" pitchFamily="50" charset="-128"/>
                  <a:ea typeface="HG丸ｺﾞｼｯｸM-PRO" panose="020F0600000000000000" pitchFamily="50" charset="-128"/>
                </a:rPr>
                <a:t>紫：崖・渓流の近くは危険</a:t>
              </a:r>
              <a:endParaRPr kumimoji="1" lang="ja-JP" altLang="en-US" sz="1100" dirty="0">
                <a:solidFill>
                  <a:srgbClr val="7030A0"/>
                </a:solidFill>
                <a:latin typeface="HG丸ｺﾞｼｯｸM-PRO" panose="020F0600000000000000" pitchFamily="50" charset="-128"/>
                <a:ea typeface="HG丸ｺﾞｼｯｸM-PRO" panose="020F0600000000000000" pitchFamily="50" charset="-128"/>
              </a:endParaRPr>
            </a:p>
          </p:txBody>
        </p:sp>
        <p:sp>
          <p:nvSpPr>
            <p:cNvPr id="12" name="テキスト ボックス 11"/>
            <p:cNvSpPr txBox="1"/>
            <p:nvPr/>
          </p:nvSpPr>
          <p:spPr>
            <a:xfrm>
              <a:off x="2898768" y="4578743"/>
              <a:ext cx="1172116" cy="261610"/>
            </a:xfrm>
            <a:prstGeom prst="rect">
              <a:avLst/>
            </a:prstGeom>
            <a:noFill/>
          </p:spPr>
          <p:txBody>
            <a:bodyPr wrap="none" rtlCol="0">
              <a:spAutoFit/>
            </a:bodyPr>
            <a:lstStyle/>
            <a:p>
              <a:pPr algn="ctr"/>
              <a:r>
                <a:rPr kumimoji="1" lang="ja-JP" altLang="en-US" sz="1100" dirty="0" smtClean="0">
                  <a:solidFill>
                    <a:srgbClr val="7030A0"/>
                  </a:solidFill>
                  <a:latin typeface="HG丸ｺﾞｼｯｸM-PRO" panose="020F0600000000000000" pitchFamily="50" charset="-128"/>
                  <a:ea typeface="HG丸ｺﾞｼｯｸM-PRO" panose="020F0600000000000000" pitchFamily="50" charset="-128"/>
                </a:rPr>
                <a:t>紫：低地は危険</a:t>
              </a:r>
              <a:endParaRPr kumimoji="1" lang="ja-JP" altLang="en-US" sz="1100" dirty="0">
                <a:solidFill>
                  <a:srgbClr val="7030A0"/>
                </a:solidFill>
                <a:latin typeface="HG丸ｺﾞｼｯｸM-PRO" panose="020F0600000000000000" pitchFamily="50" charset="-128"/>
                <a:ea typeface="HG丸ｺﾞｼｯｸM-PRO" panose="020F0600000000000000" pitchFamily="50" charset="-128"/>
              </a:endParaRPr>
            </a:p>
          </p:txBody>
        </p:sp>
        <p:sp>
          <p:nvSpPr>
            <p:cNvPr id="13" name="テキスト ボックス 12"/>
            <p:cNvSpPr txBox="1"/>
            <p:nvPr/>
          </p:nvSpPr>
          <p:spPr>
            <a:xfrm>
              <a:off x="4843679" y="4578743"/>
              <a:ext cx="1454244" cy="261610"/>
            </a:xfrm>
            <a:prstGeom prst="rect">
              <a:avLst/>
            </a:prstGeom>
            <a:noFill/>
          </p:spPr>
          <p:txBody>
            <a:bodyPr wrap="none" rtlCol="0">
              <a:spAutoFit/>
            </a:bodyPr>
            <a:lstStyle/>
            <a:p>
              <a:pPr algn="ctr"/>
              <a:r>
                <a:rPr kumimoji="1" lang="ja-JP" altLang="en-US" sz="1100" dirty="0" smtClean="0">
                  <a:solidFill>
                    <a:srgbClr val="7030A0"/>
                  </a:solidFill>
                  <a:latin typeface="HG丸ｺﾞｼｯｸM-PRO" panose="020F0600000000000000" pitchFamily="50" charset="-128"/>
                  <a:ea typeface="HG丸ｺﾞｼｯｸM-PRO" panose="020F0600000000000000" pitchFamily="50" charset="-128"/>
                </a:rPr>
                <a:t>紫：河川沿いは危険</a:t>
              </a:r>
              <a:endParaRPr kumimoji="1" lang="ja-JP" altLang="en-US" sz="1100" dirty="0">
                <a:solidFill>
                  <a:srgbClr val="7030A0"/>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rotWithShape="1">
            <a:blip r:embed="rId2"/>
            <a:srcRect l="69615"/>
            <a:stretch/>
          </p:blipFill>
          <p:spPr>
            <a:xfrm>
              <a:off x="6379079" y="2799197"/>
              <a:ext cx="363257" cy="225045"/>
            </a:xfrm>
            <a:prstGeom prst="rect">
              <a:avLst/>
            </a:prstGeom>
          </p:spPr>
        </p:pic>
        <p:sp>
          <p:nvSpPr>
            <p:cNvPr id="16" name="テキスト ボックス 15"/>
            <p:cNvSpPr txBox="1"/>
            <p:nvPr/>
          </p:nvSpPr>
          <p:spPr>
            <a:xfrm>
              <a:off x="5726062" y="2805547"/>
              <a:ext cx="658367" cy="177638"/>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wrap="none" lIns="72000" tIns="36000" rIns="72000" bIns="18000" rtlCol="0">
              <a:spAutoFit/>
            </a:bodyPr>
            <a:lstStyle/>
            <a:p>
              <a:r>
                <a:rPr kumimoji="1" lang="ja-JP" altLang="en-US" sz="800" dirty="0" smtClean="0">
                  <a:latin typeface="HG丸ｺﾞｼｯｸM-PRO" panose="020F0600000000000000" pitchFamily="50" charset="-128"/>
                  <a:ea typeface="HG丸ｺﾞｼｯｸM-PRO" panose="020F0600000000000000" pitchFamily="50" charset="-128"/>
                </a:rPr>
                <a:t>危険度分布</a:t>
              </a:r>
              <a:endParaRPr kumimoji="1" lang="ja-JP" altLang="en-US" sz="800" dirty="0">
                <a:latin typeface="HG丸ｺﾞｼｯｸM-PRO" panose="020F0600000000000000" pitchFamily="50" charset="-128"/>
                <a:ea typeface="HG丸ｺﾞｼｯｸM-PRO" panose="020F0600000000000000" pitchFamily="50" charset="-128"/>
              </a:endParaRPr>
            </a:p>
          </p:txBody>
        </p:sp>
        <p:pic>
          <p:nvPicPr>
            <p:cNvPr id="19" name="図 18"/>
            <p:cNvPicPr>
              <a:picLocks noChangeAspect="1"/>
            </p:cNvPicPr>
            <p:nvPr/>
          </p:nvPicPr>
          <p:blipFill rotWithShape="1">
            <a:blip r:embed="rId3" cstate="print">
              <a:extLst>
                <a:ext uri="{28A0092B-C50C-407E-A947-70E740481C1C}">
                  <a14:useLocalDpi xmlns:a14="http://schemas.microsoft.com/office/drawing/2010/main" val="0"/>
                </a:ext>
              </a:extLst>
            </a:blip>
            <a:srcRect l="6180" t="6469" r="6291" b="6457"/>
            <a:stretch/>
          </p:blipFill>
          <p:spPr>
            <a:xfrm>
              <a:off x="6207524" y="2256783"/>
              <a:ext cx="520155" cy="517459"/>
            </a:xfrm>
            <a:prstGeom prst="rect">
              <a:avLst/>
            </a:prstGeom>
          </p:spPr>
        </p:pic>
        <p:pic>
          <p:nvPicPr>
            <p:cNvPr id="20" name="図 19"/>
            <p:cNvPicPr>
              <a:picLocks noChangeAspect="1"/>
            </p:cNvPicPr>
            <p:nvPr/>
          </p:nvPicPr>
          <p:blipFill rotWithShape="1">
            <a:blip r:embed="rId4"/>
            <a:srcRect b="48497"/>
            <a:stretch/>
          </p:blipFill>
          <p:spPr>
            <a:xfrm>
              <a:off x="439627" y="3340246"/>
              <a:ext cx="1968386" cy="1240669"/>
            </a:xfrm>
            <a:prstGeom prst="rect">
              <a:avLst/>
            </a:prstGeom>
          </p:spPr>
        </p:pic>
        <p:pic>
          <p:nvPicPr>
            <p:cNvPr id="21" name="図 20"/>
            <p:cNvPicPr>
              <a:picLocks noChangeAspect="1"/>
            </p:cNvPicPr>
            <p:nvPr/>
          </p:nvPicPr>
          <p:blipFill rotWithShape="1">
            <a:blip r:embed="rId5"/>
            <a:srcRect b="48542"/>
            <a:stretch/>
          </p:blipFill>
          <p:spPr>
            <a:xfrm>
              <a:off x="2503461" y="3336053"/>
              <a:ext cx="1997623" cy="1244862"/>
            </a:xfrm>
            <a:prstGeom prst="rect">
              <a:avLst/>
            </a:prstGeom>
          </p:spPr>
        </p:pic>
        <p:pic>
          <p:nvPicPr>
            <p:cNvPr id="22" name="図 21"/>
            <p:cNvPicPr>
              <a:picLocks noChangeAspect="1"/>
            </p:cNvPicPr>
            <p:nvPr/>
          </p:nvPicPr>
          <p:blipFill rotWithShape="1">
            <a:blip r:embed="rId6"/>
            <a:srcRect b="49027"/>
            <a:stretch/>
          </p:blipFill>
          <p:spPr>
            <a:xfrm>
              <a:off x="4591263" y="3326709"/>
              <a:ext cx="2029131" cy="1254206"/>
            </a:xfrm>
            <a:prstGeom prst="rect">
              <a:avLst/>
            </a:prstGeom>
          </p:spPr>
        </p:pic>
        <p:sp>
          <p:nvSpPr>
            <p:cNvPr id="23" name="テキスト ボックス 22"/>
            <p:cNvSpPr txBox="1"/>
            <p:nvPr/>
          </p:nvSpPr>
          <p:spPr bwMode="auto">
            <a:xfrm>
              <a:off x="488507" y="3376043"/>
              <a:ext cx="860041" cy="215444"/>
            </a:xfrm>
            <a:prstGeom prst="rect">
              <a:avLst/>
            </a:prstGeom>
            <a:solidFill>
              <a:schemeClr val="bg1"/>
            </a:solidFill>
            <a:ln w="9525">
              <a:noFill/>
            </a:ln>
          </p:spPr>
          <p:txBody>
            <a:bodyPr wrap="square" lIns="0" tIns="0" rIns="0" bIns="0" anchor="ctr">
              <a:spAutoFit/>
            </a:bodyPr>
            <a:lstStyle/>
            <a:p>
              <a:pPr algn="ctr">
                <a:defRPr/>
              </a:pPr>
              <a:r>
                <a:rPr lang="ja-JP" altLang="en-US" sz="1400" b="1" dirty="0">
                  <a:solidFill>
                    <a:prstClr val="black"/>
                  </a:solidFill>
                  <a:latin typeface="HG丸ｺﾞｼｯｸM-PRO" panose="020F0600000000000000" pitchFamily="50" charset="-128"/>
                  <a:ea typeface="HG丸ｺﾞｼｯｸM-PRO" panose="020F0600000000000000" pitchFamily="50" charset="-128"/>
                </a:rPr>
                <a:t>土砂災害</a:t>
              </a:r>
            </a:p>
          </p:txBody>
        </p:sp>
        <p:sp>
          <p:nvSpPr>
            <p:cNvPr id="24" name="テキスト ボックス 23"/>
            <p:cNvSpPr txBox="1"/>
            <p:nvPr/>
          </p:nvSpPr>
          <p:spPr bwMode="auto">
            <a:xfrm>
              <a:off x="4649318" y="3364877"/>
              <a:ext cx="567860" cy="215444"/>
            </a:xfrm>
            <a:prstGeom prst="rect">
              <a:avLst/>
            </a:prstGeom>
            <a:solidFill>
              <a:schemeClr val="bg1"/>
            </a:solidFill>
            <a:ln w="9525">
              <a:noFill/>
            </a:ln>
          </p:spPr>
          <p:txBody>
            <a:bodyPr wrap="square" lIns="0" tIns="0" rIns="0" bIns="0" anchor="ctr">
              <a:spAutoFit/>
            </a:bodyPr>
            <a:lstStyle/>
            <a:p>
              <a:pPr algn="ctr">
                <a:defRPr/>
              </a:pPr>
              <a:r>
                <a:rPr lang="ja-JP" altLang="en-US" sz="1400" b="1" dirty="0">
                  <a:solidFill>
                    <a:prstClr val="black"/>
                  </a:solidFill>
                  <a:latin typeface="HG丸ｺﾞｼｯｸM-PRO" panose="020F0600000000000000" pitchFamily="50" charset="-128"/>
                  <a:ea typeface="HG丸ｺﾞｼｯｸM-PRO" panose="020F0600000000000000" pitchFamily="50" charset="-128"/>
                </a:rPr>
                <a:t>洪水</a:t>
              </a:r>
            </a:p>
          </p:txBody>
        </p:sp>
        <p:sp>
          <p:nvSpPr>
            <p:cNvPr id="25" name="テキスト ボックス 24"/>
            <p:cNvSpPr txBox="1"/>
            <p:nvPr/>
          </p:nvSpPr>
          <p:spPr bwMode="auto">
            <a:xfrm>
              <a:off x="2555515" y="3371078"/>
              <a:ext cx="733901" cy="215444"/>
            </a:xfrm>
            <a:prstGeom prst="rect">
              <a:avLst/>
            </a:prstGeom>
            <a:solidFill>
              <a:schemeClr val="bg1"/>
            </a:solidFill>
            <a:ln w="9525">
              <a:noFill/>
            </a:ln>
          </p:spPr>
          <p:txBody>
            <a:bodyPr wrap="square" lIns="0" tIns="0" rIns="0" bIns="0" anchor="ctr">
              <a:spAutoFit/>
            </a:bodyPr>
            <a:lstStyle/>
            <a:p>
              <a:pPr algn="ctr">
                <a:defRPr/>
              </a:pPr>
              <a:r>
                <a:rPr lang="ja-JP" altLang="en-US" sz="1400" b="1" dirty="0">
                  <a:solidFill>
                    <a:prstClr val="black"/>
                  </a:solidFill>
                  <a:latin typeface="HG丸ｺﾞｼｯｸM-PRO" panose="020F0600000000000000" pitchFamily="50" charset="-128"/>
                  <a:ea typeface="HG丸ｺﾞｼｯｸM-PRO" panose="020F0600000000000000" pitchFamily="50" charset="-128"/>
                </a:rPr>
                <a:t>浸水害</a:t>
              </a:r>
            </a:p>
          </p:txBody>
        </p:sp>
        <p:sp>
          <p:nvSpPr>
            <p:cNvPr id="26" name="正方形/長方形 25"/>
            <p:cNvSpPr/>
            <p:nvPr/>
          </p:nvSpPr>
          <p:spPr>
            <a:xfrm>
              <a:off x="491087" y="4423880"/>
              <a:ext cx="742191" cy="107722"/>
            </a:xfrm>
            <a:prstGeom prst="rect">
              <a:avLst/>
            </a:prstGeom>
            <a:solidFill>
              <a:schemeClr val="bg1"/>
            </a:solidFill>
          </p:spPr>
          <p:txBody>
            <a:bodyPr wrap="none" lIns="0" tIns="0" rIns="0" bIns="0">
              <a:spAutoFit/>
            </a:bodyPr>
            <a:lstStyle/>
            <a:p>
              <a:pPr algn="ctr"/>
              <a:r>
                <a:rPr kumimoji="1" lang="ja-JP" altLang="en-US" sz="700" dirty="0">
                  <a:latin typeface="HG丸ｺﾞｼｯｸM-PRO" panose="020F0600000000000000" pitchFamily="50" charset="-128"/>
                  <a:ea typeface="HG丸ｺﾞｼｯｸM-PRO" panose="020F0600000000000000" pitchFamily="50" charset="-128"/>
                </a:rPr>
                <a:t>（</a:t>
              </a:r>
              <a:r>
                <a:rPr kumimoji="1" lang="en-US" altLang="ja-JP" sz="700" dirty="0">
                  <a:latin typeface="HG丸ｺﾞｼｯｸM-PRO" panose="020F0600000000000000" pitchFamily="50" charset="-128"/>
                  <a:ea typeface="HG丸ｺﾞｼｯｸM-PRO" panose="020F0600000000000000" pitchFamily="50" charset="-128"/>
                </a:rPr>
                <a:t>1km</a:t>
              </a:r>
              <a:r>
                <a:rPr kumimoji="1" lang="ja-JP" altLang="en-US" sz="700" dirty="0">
                  <a:latin typeface="HG丸ｺﾞｼｯｸM-PRO" panose="020F0600000000000000" pitchFamily="50" charset="-128"/>
                  <a:ea typeface="HG丸ｺﾞｼｯｸM-PRO" panose="020F0600000000000000" pitchFamily="50" charset="-128"/>
                </a:rPr>
                <a:t>メッシュ）</a:t>
              </a:r>
              <a:endParaRPr kumimoji="1" lang="en-US" altLang="ja-JP" sz="700" dirty="0">
                <a:latin typeface="HG丸ｺﾞｼｯｸM-PRO" panose="020F0600000000000000" pitchFamily="50" charset="-128"/>
                <a:ea typeface="HG丸ｺﾞｼｯｸM-PRO" panose="020F0600000000000000" pitchFamily="50" charset="-128"/>
              </a:endParaRPr>
            </a:p>
          </p:txBody>
        </p:sp>
        <p:sp>
          <p:nvSpPr>
            <p:cNvPr id="27" name="正方形/長方形 26"/>
            <p:cNvSpPr/>
            <p:nvPr/>
          </p:nvSpPr>
          <p:spPr>
            <a:xfrm>
              <a:off x="2547225" y="4421355"/>
              <a:ext cx="742191" cy="107722"/>
            </a:xfrm>
            <a:prstGeom prst="rect">
              <a:avLst/>
            </a:prstGeom>
            <a:solidFill>
              <a:schemeClr val="bg1"/>
            </a:solidFill>
          </p:spPr>
          <p:txBody>
            <a:bodyPr wrap="none" lIns="0" tIns="0" rIns="0" bIns="0">
              <a:spAutoFit/>
            </a:bodyPr>
            <a:lstStyle/>
            <a:p>
              <a:pPr algn="ctr"/>
              <a:r>
                <a:rPr kumimoji="1" lang="ja-JP" altLang="en-US" sz="700" dirty="0">
                  <a:latin typeface="HG丸ｺﾞｼｯｸM-PRO" panose="020F0600000000000000" pitchFamily="50" charset="-128"/>
                  <a:ea typeface="HG丸ｺﾞｼｯｸM-PRO" panose="020F0600000000000000" pitchFamily="50" charset="-128"/>
                </a:rPr>
                <a:t>（</a:t>
              </a:r>
              <a:r>
                <a:rPr kumimoji="1" lang="en-US" altLang="ja-JP" sz="700" dirty="0">
                  <a:latin typeface="HG丸ｺﾞｼｯｸM-PRO" panose="020F0600000000000000" pitchFamily="50" charset="-128"/>
                  <a:ea typeface="HG丸ｺﾞｼｯｸM-PRO" panose="020F0600000000000000" pitchFamily="50" charset="-128"/>
                </a:rPr>
                <a:t>1km</a:t>
              </a:r>
              <a:r>
                <a:rPr kumimoji="1" lang="ja-JP" altLang="en-US" sz="700" dirty="0">
                  <a:latin typeface="HG丸ｺﾞｼｯｸM-PRO" panose="020F0600000000000000" pitchFamily="50" charset="-128"/>
                  <a:ea typeface="HG丸ｺﾞｼｯｸM-PRO" panose="020F0600000000000000" pitchFamily="50" charset="-128"/>
                </a:rPr>
                <a:t>メッシュ）</a:t>
              </a:r>
              <a:endParaRPr kumimoji="1" lang="en-US" altLang="ja-JP" sz="700" dirty="0">
                <a:latin typeface="HG丸ｺﾞｼｯｸM-PRO" panose="020F0600000000000000" pitchFamily="50" charset="-128"/>
                <a:ea typeface="HG丸ｺﾞｼｯｸM-PRO" panose="020F0600000000000000" pitchFamily="50" charset="-128"/>
              </a:endParaRPr>
            </a:p>
          </p:txBody>
        </p:sp>
      </p:grpSp>
      <p:sp>
        <p:nvSpPr>
          <p:cNvPr id="47" name="角丸四角形 46"/>
          <p:cNvSpPr/>
          <p:nvPr/>
        </p:nvSpPr>
        <p:spPr>
          <a:xfrm>
            <a:off x="192790" y="498585"/>
            <a:ext cx="6444340" cy="603880"/>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HG丸ｺﾞｼｯｸM-PRO" panose="020F0600000000000000" pitchFamily="50" charset="-128"/>
                <a:ea typeface="HG丸ｺﾞｼｯｸM-PRO" panose="020F0600000000000000" pitchFamily="50" charset="-128"/>
              </a:rPr>
              <a:t>国土交通省・気象庁・都道府県から出される</a:t>
            </a:r>
            <a:endParaRPr kumimoji="1" lang="en-US" altLang="ja-JP" b="1" dirty="0" smtClean="0">
              <a:solidFill>
                <a:schemeClr val="bg1"/>
              </a:solidFill>
              <a:latin typeface="HG丸ｺﾞｼｯｸM-PRO" panose="020F0600000000000000" pitchFamily="50" charset="-128"/>
              <a:ea typeface="HG丸ｺﾞｼｯｸM-PRO" panose="020F0600000000000000" pitchFamily="50" charset="-128"/>
            </a:endParaRPr>
          </a:p>
          <a:p>
            <a:pPr algn="ctr"/>
            <a:r>
              <a:rPr kumimoji="1" lang="ja-JP" altLang="en-US" b="1" dirty="0" smtClean="0">
                <a:solidFill>
                  <a:schemeClr val="bg1"/>
                </a:solidFill>
                <a:latin typeface="HG丸ｺﾞｼｯｸM-PRO" panose="020F0600000000000000" pitchFamily="50" charset="-128"/>
                <a:ea typeface="HG丸ｺﾞｼｯｸM-PRO" panose="020F0600000000000000" pitchFamily="50" charset="-128"/>
              </a:rPr>
              <a:t>河川水位や雨の情報（警戒レベル相当情報）</a:t>
            </a:r>
            <a:endParaRPr kumimoji="1" lang="ja-JP" altLang="en-US"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42" name="角丸四角形 41"/>
          <p:cNvSpPr/>
          <p:nvPr/>
        </p:nvSpPr>
        <p:spPr>
          <a:xfrm>
            <a:off x="410076" y="5366088"/>
            <a:ext cx="2634917" cy="589547"/>
          </a:xfrm>
          <a:prstGeom prst="roundRect">
            <a:avLst/>
          </a:prstGeom>
          <a:solidFill>
            <a:srgbClr val="FF5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200" dirty="0">
                <a:solidFill>
                  <a:schemeClr val="bg1"/>
                </a:solidFill>
                <a:latin typeface="HG丸ｺﾞｼｯｸM-PRO" panose="020F0600000000000000" pitchFamily="50" charset="-128"/>
                <a:ea typeface="HG丸ｺﾞｼｯｸM-PRO" panose="020F0600000000000000" pitchFamily="50" charset="-128"/>
              </a:rPr>
              <a:t>名称：警戒レベル</a:t>
            </a:r>
          </a:p>
          <a:p>
            <a:pPr algn="ctr"/>
            <a:r>
              <a:rPr kumimoji="1" lang="ja-JP" altLang="en-US" sz="1200" dirty="0" smtClean="0">
                <a:solidFill>
                  <a:schemeClr val="bg1"/>
                </a:solidFill>
                <a:latin typeface="HG丸ｺﾞｼｯｸM-PRO" panose="020F0600000000000000" pitchFamily="50" charset="-128"/>
                <a:ea typeface="HG丸ｺﾞｼｯｸM-PRO" panose="020F0600000000000000" pitchFamily="50" charset="-128"/>
              </a:rPr>
              <a:t>発信者：市区町村</a:t>
            </a:r>
            <a:r>
              <a:rPr kumimoji="1" lang="ja-JP" altLang="en-US" sz="1200" dirty="0">
                <a:solidFill>
                  <a:schemeClr val="bg1"/>
                </a:solidFill>
                <a:latin typeface="HG丸ｺﾞｼｯｸM-PRO" panose="020F0600000000000000" pitchFamily="50" charset="-128"/>
                <a:ea typeface="HG丸ｺﾞｼｯｸM-PRO" panose="020F0600000000000000" pitchFamily="50" charset="-128"/>
              </a:rPr>
              <a:t>等</a:t>
            </a:r>
            <a:endParaRPr kumimoji="1" lang="en-US" altLang="ja-JP" sz="1200" dirty="0" smtClean="0">
              <a:solidFill>
                <a:schemeClr val="bg1"/>
              </a:solidFill>
              <a:latin typeface="HG丸ｺﾞｼｯｸM-PRO" panose="020F0600000000000000" pitchFamily="50" charset="-128"/>
              <a:ea typeface="HG丸ｺﾞｼｯｸM-PRO" panose="020F0600000000000000" pitchFamily="50" charset="-128"/>
            </a:endParaRPr>
          </a:p>
          <a:p>
            <a:pPr algn="ctr"/>
            <a:r>
              <a:rPr kumimoji="1" lang="ja-JP" altLang="en-US" sz="1200" dirty="0" smtClean="0">
                <a:solidFill>
                  <a:schemeClr val="bg1"/>
                </a:solidFill>
                <a:latin typeface="HG丸ｺﾞｼｯｸM-PRO" panose="020F0600000000000000" pitchFamily="50" charset="-128"/>
                <a:ea typeface="HG丸ｺﾞｼｯｸM-PRO" panose="020F0600000000000000" pitchFamily="50" charset="-128"/>
              </a:rPr>
              <a:t>内容：避難情報</a:t>
            </a:r>
            <a:endParaRPr kumimoji="1" lang="en-US" altLang="ja-JP" sz="1200" dirty="0" smtClean="0">
              <a:solidFill>
                <a:schemeClr val="bg1"/>
              </a:solidFill>
              <a:latin typeface="HG丸ｺﾞｼｯｸM-PRO" panose="020F0600000000000000" pitchFamily="50" charset="-128"/>
              <a:ea typeface="HG丸ｺﾞｼｯｸM-PRO" panose="020F0600000000000000" pitchFamily="50" charset="-128"/>
            </a:endParaRPr>
          </a:p>
        </p:txBody>
      </p:sp>
      <p:sp>
        <p:nvSpPr>
          <p:cNvPr id="65" name="角丸四角形 64"/>
          <p:cNvSpPr/>
          <p:nvPr/>
        </p:nvSpPr>
        <p:spPr>
          <a:xfrm>
            <a:off x="3197832" y="5388423"/>
            <a:ext cx="2548936" cy="567211"/>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200" dirty="0">
                <a:latin typeface="HG丸ｺﾞｼｯｸM-PRO" panose="020F0600000000000000" pitchFamily="50" charset="-128"/>
                <a:ea typeface="HG丸ｺﾞｼｯｸM-PRO" panose="020F0600000000000000" pitchFamily="50" charset="-128"/>
              </a:rPr>
              <a:t>名称：警戒レベル相当情報</a:t>
            </a:r>
          </a:p>
          <a:p>
            <a:pPr algn="ctr"/>
            <a:r>
              <a:rPr kumimoji="1" lang="ja-JP" altLang="en-US" sz="1200" dirty="0" smtClean="0">
                <a:latin typeface="HG丸ｺﾞｼｯｸM-PRO" panose="020F0600000000000000" pitchFamily="50" charset="-128"/>
                <a:ea typeface="HG丸ｺﾞｼｯｸM-PRO" panose="020F0600000000000000" pitchFamily="50" charset="-128"/>
              </a:rPr>
              <a:t>発信者：気象庁や都道府県等</a:t>
            </a:r>
            <a:endParaRPr kumimoji="1" lang="en-US" altLang="ja-JP" sz="1200" dirty="0" smtClean="0">
              <a:latin typeface="HG丸ｺﾞｼｯｸM-PRO" panose="020F0600000000000000" pitchFamily="50" charset="-128"/>
              <a:ea typeface="HG丸ｺﾞｼｯｸM-PRO" panose="020F0600000000000000" pitchFamily="50" charset="-128"/>
            </a:endParaRPr>
          </a:p>
          <a:p>
            <a:pPr algn="ctr"/>
            <a:r>
              <a:rPr kumimoji="1" lang="ja-JP" altLang="en-US" sz="1200" dirty="0" smtClean="0">
                <a:latin typeface="HG丸ｺﾞｼｯｸM-PRO" panose="020F0600000000000000" pitchFamily="50" charset="-128"/>
                <a:ea typeface="HG丸ｺﾞｼｯｸM-PRO" panose="020F0600000000000000" pitchFamily="50" charset="-128"/>
              </a:rPr>
              <a:t>内容：河川水位や雨の情報</a:t>
            </a:r>
            <a:endParaRPr kumimoji="1" lang="en-US" altLang="ja-JP" sz="1200" dirty="0" smtClean="0">
              <a:latin typeface="HG丸ｺﾞｼｯｸM-PRO" panose="020F0600000000000000" pitchFamily="50" charset="-128"/>
              <a:ea typeface="HG丸ｺﾞｼｯｸM-PRO" panose="020F0600000000000000" pitchFamily="50" charset="-128"/>
            </a:endParaRPr>
          </a:p>
        </p:txBody>
      </p:sp>
      <p:sp>
        <p:nvSpPr>
          <p:cNvPr id="66" name="コンテンツ プレースホルダー 2"/>
          <p:cNvSpPr txBox="1">
            <a:spLocks/>
          </p:cNvSpPr>
          <p:nvPr/>
        </p:nvSpPr>
        <p:spPr>
          <a:xfrm>
            <a:off x="177062" y="4468443"/>
            <a:ext cx="6680937" cy="631257"/>
          </a:xfrm>
          <a:prstGeom prst="rect">
            <a:avLst/>
          </a:prstGeom>
        </p:spPr>
        <p:txBody>
          <a:bodyPr vert="horz" lIns="91440" tIns="45720" rIns="91440" bIns="45720" rtlCol="0">
            <a:noAutofit/>
          </a:bodyPr>
          <a:lst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ja-JP" altLang="en-US" sz="1800" b="1" dirty="0" smtClean="0">
                <a:latin typeface="HG丸ｺﾞｼｯｸM-PRO" panose="020F0600000000000000" pitchFamily="50" charset="-128"/>
                <a:ea typeface="HG丸ｺﾞｼｯｸM-PRO" panose="020F0600000000000000" pitchFamily="50" charset="-128"/>
              </a:rPr>
              <a:t>■ </a:t>
            </a:r>
            <a:r>
              <a:rPr lang="ja-JP" altLang="en-US" sz="1800" b="1" dirty="0" smtClean="0">
                <a:solidFill>
                  <a:srgbClr val="FF5050"/>
                </a:solidFill>
                <a:latin typeface="HG丸ｺﾞｼｯｸM-PRO" panose="020F0600000000000000" pitchFamily="50" charset="-128"/>
                <a:ea typeface="HG丸ｺﾞｼｯｸM-PRO" panose="020F0600000000000000" pitchFamily="50" charset="-128"/>
              </a:rPr>
              <a:t>市区町村が出す警戒レベル</a:t>
            </a:r>
            <a:r>
              <a:rPr lang="ja-JP" altLang="en-US" sz="1800" b="1" dirty="0" smtClean="0">
                <a:latin typeface="HG丸ｺﾞｼｯｸM-PRO" panose="020F0600000000000000" pitchFamily="50" charset="-128"/>
                <a:ea typeface="HG丸ｺﾞｼｯｸM-PRO" panose="020F0600000000000000" pitchFamily="50" charset="-128"/>
              </a:rPr>
              <a:t>で確実に避難しましょう</a:t>
            </a:r>
            <a:endParaRPr lang="en-US" altLang="ja-JP" sz="1800" b="1" dirty="0" smtClean="0">
              <a:latin typeface="HG丸ｺﾞｼｯｸM-PRO" panose="020F0600000000000000" pitchFamily="50" charset="-128"/>
              <a:ea typeface="HG丸ｺﾞｼｯｸM-PRO" panose="020F0600000000000000" pitchFamily="50" charset="-128"/>
            </a:endParaRPr>
          </a:p>
          <a:p>
            <a:pPr marL="0" indent="0">
              <a:lnSpc>
                <a:spcPct val="100000"/>
              </a:lnSpc>
              <a:spcBef>
                <a:spcPts val="0"/>
              </a:spcBef>
              <a:buFont typeface="Arial" panose="020B0604020202020204" pitchFamily="34" charset="0"/>
              <a:buNone/>
            </a:pPr>
            <a:r>
              <a:rPr lang="ja-JP" altLang="en-US" sz="18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1800" b="1" dirty="0" smtClean="0">
                <a:solidFill>
                  <a:srgbClr val="FF0000"/>
                </a:solidFill>
                <a:latin typeface="HG丸ｺﾞｼｯｸM-PRO" panose="020F0600000000000000" pitchFamily="50" charset="-128"/>
                <a:ea typeface="HG丸ｺﾞｼｯｸM-PRO" panose="020F0600000000000000" pitchFamily="50" charset="-128"/>
              </a:rPr>
              <a:t>    　</a:t>
            </a:r>
            <a:r>
              <a:rPr lang="ja-JP" altLang="en-US" sz="1800" b="1" dirty="0" smtClean="0">
                <a:solidFill>
                  <a:srgbClr val="70AD47"/>
                </a:solidFill>
                <a:latin typeface="HG丸ｺﾞｼｯｸM-PRO" panose="020F0600000000000000" pitchFamily="50" charset="-128"/>
                <a:ea typeface="HG丸ｺﾞｼｯｸM-PRO" panose="020F0600000000000000" pitchFamily="50" charset="-128"/>
              </a:rPr>
              <a:t>気象庁などから出る河川水位や雨の情報</a:t>
            </a:r>
            <a:r>
              <a:rPr lang="ja-JP" altLang="en-US" sz="1800" b="1" dirty="0" smtClean="0">
                <a:latin typeface="HG丸ｺﾞｼｯｸM-PRO" panose="020F0600000000000000" pitchFamily="50" charset="-128"/>
                <a:ea typeface="HG丸ｺﾞｼｯｸM-PRO" panose="020F0600000000000000" pitchFamily="50" charset="-128"/>
              </a:rPr>
              <a:t>を参考に</a:t>
            </a:r>
            <a:endParaRPr lang="en-US" altLang="ja-JP" sz="1800" b="1" dirty="0" smtClean="0">
              <a:latin typeface="HG丸ｺﾞｼｯｸM-PRO" panose="020F0600000000000000" pitchFamily="50" charset="-128"/>
              <a:ea typeface="HG丸ｺﾞｼｯｸM-PRO" panose="020F0600000000000000" pitchFamily="50" charset="-128"/>
            </a:endParaRPr>
          </a:p>
          <a:p>
            <a:pPr marL="0" indent="0">
              <a:lnSpc>
                <a:spcPct val="100000"/>
              </a:lnSpc>
              <a:spcBef>
                <a:spcPts val="0"/>
              </a:spcBef>
              <a:buFont typeface="Arial" panose="020B0604020202020204" pitchFamily="34" charset="0"/>
              <a:buNone/>
            </a:pPr>
            <a:r>
              <a:rPr lang="ja-JP" altLang="en-US" sz="1800" b="1" dirty="0">
                <a:latin typeface="HG丸ｺﾞｼｯｸM-PRO" panose="020F0600000000000000" pitchFamily="50" charset="-128"/>
                <a:ea typeface="HG丸ｺﾞｼｯｸM-PRO" panose="020F0600000000000000" pitchFamily="50" charset="-128"/>
              </a:rPr>
              <a:t>　</a:t>
            </a:r>
            <a:r>
              <a:rPr lang="ja-JP" altLang="en-US" sz="1800" b="1" dirty="0" smtClean="0">
                <a:latin typeface="HG丸ｺﾞｼｯｸM-PRO" panose="020F0600000000000000" pitchFamily="50" charset="-128"/>
                <a:ea typeface="HG丸ｺﾞｼｯｸM-PRO" panose="020F0600000000000000" pitchFamily="50" charset="-128"/>
              </a:rPr>
              <a:t>　 　　　　　　　　　　自主的に早めの避難をしましょう</a:t>
            </a:r>
            <a:endParaRPr lang="en-US" altLang="ja-JP" sz="1800" b="1" dirty="0" smtClean="0">
              <a:latin typeface="HG丸ｺﾞｼｯｸM-PRO" panose="020F0600000000000000" pitchFamily="50" charset="-128"/>
              <a:ea typeface="HG丸ｺﾞｼｯｸM-PRO" panose="020F0600000000000000" pitchFamily="50" charset="-128"/>
            </a:endParaRPr>
          </a:p>
          <a:p>
            <a:pPr marL="0" indent="0">
              <a:lnSpc>
                <a:spcPts val="400"/>
              </a:lnSpc>
              <a:spcBef>
                <a:spcPts val="0"/>
              </a:spcBef>
              <a:buFont typeface="Arial" panose="020B0604020202020204" pitchFamily="34" charset="0"/>
              <a:buNone/>
            </a:pPr>
            <a:endParaRPr lang="en-US" altLang="ja-JP" sz="1200" dirty="0" smtClean="0">
              <a:latin typeface="HG丸ｺﾞｼｯｸM-PRO" panose="020F0600000000000000" pitchFamily="50" charset="-128"/>
              <a:ea typeface="HG丸ｺﾞｼｯｸM-PRO" panose="020F0600000000000000" pitchFamily="50" charset="-128"/>
            </a:endParaRPr>
          </a:p>
        </p:txBody>
      </p:sp>
      <p:sp>
        <p:nvSpPr>
          <p:cNvPr id="68" name="コンテンツ プレースホルダー 2"/>
          <p:cNvSpPr txBox="1">
            <a:spLocks/>
          </p:cNvSpPr>
          <p:nvPr/>
        </p:nvSpPr>
        <p:spPr>
          <a:xfrm>
            <a:off x="102383" y="8443484"/>
            <a:ext cx="6557080" cy="958474"/>
          </a:xfrm>
          <a:prstGeom prst="rect">
            <a:avLst/>
          </a:prstGeom>
        </p:spPr>
        <p:txBody>
          <a:bodyPr vert="horz" lIns="91440" tIns="45720" rIns="91440" bIns="45720" rtlCol="0">
            <a:noAutofit/>
          </a:bodyPr>
          <a:lst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a:lstStyle>
          <a:p>
            <a:pPr marL="0" indent="0">
              <a:lnSpc>
                <a:spcPct val="100000"/>
              </a:lnSpc>
              <a:spcBef>
                <a:spcPts val="0"/>
              </a:spcBef>
              <a:buNone/>
            </a:pPr>
            <a:r>
              <a:rPr lang="ja-JP" altLang="en-US" sz="1150" spc="-40" dirty="0" smtClean="0">
                <a:latin typeface="HG丸ｺﾞｼｯｸM-PRO" panose="020F0600000000000000" pitchFamily="50" charset="-128"/>
                <a:ea typeface="HG丸ｺﾞｼｯｸM-PRO" panose="020F0600000000000000" pitchFamily="50" charset="-128"/>
              </a:rPr>
              <a:t>・市</a:t>
            </a:r>
            <a:r>
              <a:rPr lang="ja-JP" altLang="en-US" sz="1150" spc="-40" dirty="0">
                <a:latin typeface="HG丸ｺﾞｼｯｸM-PRO" panose="020F0600000000000000" pitchFamily="50" charset="-128"/>
                <a:ea typeface="HG丸ｺﾞｼｯｸM-PRO" panose="020F0600000000000000" pitchFamily="50" charset="-128"/>
              </a:rPr>
              <a:t>区</a:t>
            </a:r>
            <a:r>
              <a:rPr lang="ja-JP" altLang="en-US" sz="1150" spc="-40" dirty="0" smtClean="0">
                <a:latin typeface="HG丸ｺﾞｼｯｸM-PRO" panose="020F0600000000000000" pitchFamily="50" charset="-128"/>
                <a:ea typeface="HG丸ｺﾞｼｯｸM-PRO" panose="020F0600000000000000" pitchFamily="50" charset="-128"/>
              </a:rPr>
              <a:t>町村長は、</a:t>
            </a:r>
            <a:r>
              <a:rPr lang="ja-JP" altLang="en-US" sz="1150" spc="-40" dirty="0" smtClean="0">
                <a:solidFill>
                  <a:schemeClr val="accent6"/>
                </a:solidFill>
                <a:latin typeface="HG丸ｺﾞｼｯｸM-PRO" panose="020F0600000000000000" pitchFamily="50" charset="-128"/>
                <a:ea typeface="HG丸ｺﾞｼｯｸM-PRO" panose="020F0600000000000000" pitchFamily="50" charset="-128"/>
              </a:rPr>
              <a:t>警戒レベル相当情報（</a:t>
            </a:r>
            <a:r>
              <a:rPr lang="ja-JP" altLang="en-US" sz="1150" spc="-40" dirty="0">
                <a:solidFill>
                  <a:schemeClr val="accent6"/>
                </a:solidFill>
                <a:latin typeface="HG丸ｺﾞｼｯｸM-PRO" panose="020F0600000000000000" pitchFamily="50" charset="-128"/>
                <a:ea typeface="HG丸ｺﾞｼｯｸM-PRO" panose="020F0600000000000000" pitchFamily="50" charset="-128"/>
              </a:rPr>
              <a:t>河川</a:t>
            </a:r>
            <a:r>
              <a:rPr lang="ja-JP" altLang="en-US" sz="1150" spc="-40" dirty="0" smtClean="0">
                <a:solidFill>
                  <a:schemeClr val="accent6"/>
                </a:solidFill>
                <a:latin typeface="HG丸ｺﾞｼｯｸM-PRO" panose="020F0600000000000000" pitchFamily="50" charset="-128"/>
                <a:ea typeface="HG丸ｺﾞｼｯｸM-PRO" panose="020F0600000000000000" pitchFamily="50" charset="-128"/>
              </a:rPr>
              <a:t>や雨の情報）</a:t>
            </a:r>
            <a:r>
              <a:rPr lang="ja-JP" altLang="en-US" sz="1150" spc="-40" dirty="0" smtClean="0">
                <a:latin typeface="HG丸ｺﾞｼｯｸM-PRO" panose="020F0600000000000000" pitchFamily="50" charset="-128"/>
                <a:ea typeface="HG丸ｺﾞｼｯｸM-PRO" panose="020F0600000000000000" pitchFamily="50" charset="-128"/>
              </a:rPr>
              <a:t>のほか、地域の土地利用や災害実績なども</a:t>
            </a:r>
            <a:endParaRPr lang="en-US" altLang="ja-JP" sz="1150" spc="-40" dirty="0" smtClean="0">
              <a:latin typeface="HG丸ｺﾞｼｯｸM-PRO" panose="020F0600000000000000" pitchFamily="50" charset="-128"/>
              <a:ea typeface="HG丸ｺﾞｼｯｸM-PRO" panose="020F0600000000000000" pitchFamily="50" charset="-128"/>
            </a:endParaRPr>
          </a:p>
          <a:p>
            <a:pPr marL="0" indent="0">
              <a:lnSpc>
                <a:spcPct val="100000"/>
              </a:lnSpc>
              <a:spcBef>
                <a:spcPts val="0"/>
              </a:spcBef>
              <a:buNone/>
            </a:pPr>
            <a:r>
              <a:rPr lang="ja-JP" altLang="en-US" sz="1150" spc="-40" dirty="0">
                <a:latin typeface="HG丸ｺﾞｼｯｸM-PRO" panose="020F0600000000000000" pitchFamily="50" charset="-128"/>
                <a:ea typeface="HG丸ｺﾞｼｯｸM-PRO" panose="020F0600000000000000" pitchFamily="50" charset="-128"/>
              </a:rPr>
              <a:t>　</a:t>
            </a:r>
            <a:r>
              <a:rPr lang="ja-JP" altLang="en-US" sz="1150" spc="-40" dirty="0" smtClean="0">
                <a:latin typeface="HG丸ｺﾞｼｯｸM-PRO" panose="020F0600000000000000" pitchFamily="50" charset="-128"/>
                <a:ea typeface="HG丸ｺﾞｼｯｸM-PRO" panose="020F0600000000000000" pitchFamily="50" charset="-128"/>
              </a:rPr>
              <a:t>踏まえ総合的に</a:t>
            </a:r>
            <a:r>
              <a:rPr lang="ja-JP" altLang="en-US" sz="1150" spc="-40" dirty="0" smtClean="0">
                <a:solidFill>
                  <a:srgbClr val="FF5050"/>
                </a:solidFill>
                <a:latin typeface="HG丸ｺﾞｼｯｸM-PRO" panose="020F0600000000000000" pitchFamily="50" charset="-128"/>
                <a:ea typeface="HG丸ｺﾞｼｯｸM-PRO" panose="020F0600000000000000" pitchFamily="50" charset="-128"/>
              </a:rPr>
              <a:t>警戒レベル（避難情報）</a:t>
            </a:r>
            <a:r>
              <a:rPr lang="ja-JP" altLang="en-US" sz="1150" spc="-40" dirty="0" smtClean="0">
                <a:latin typeface="HG丸ｺﾞｼｯｸM-PRO" panose="020F0600000000000000" pitchFamily="50" charset="-128"/>
                <a:ea typeface="HG丸ｺﾞｼｯｸM-PRO" panose="020F0600000000000000" pitchFamily="50" charset="-128"/>
              </a:rPr>
              <a:t>の発令判断をすることから、</a:t>
            </a:r>
            <a:r>
              <a:rPr lang="ja-JP" altLang="en-US" sz="1150" spc="-40" dirty="0" smtClean="0">
                <a:solidFill>
                  <a:srgbClr val="FF5050"/>
                </a:solidFill>
                <a:latin typeface="HG丸ｺﾞｼｯｸM-PRO" panose="020F0600000000000000" pitchFamily="50" charset="-128"/>
                <a:ea typeface="HG丸ｺﾞｼｯｸM-PRO" panose="020F0600000000000000" pitchFamily="50" charset="-128"/>
              </a:rPr>
              <a:t>警戒レベル</a:t>
            </a:r>
            <a:r>
              <a:rPr lang="ja-JP" altLang="en-US" sz="1150" spc="-40" dirty="0" smtClean="0">
                <a:latin typeface="HG丸ｺﾞｼｯｸM-PRO" panose="020F0600000000000000" pitchFamily="50" charset="-128"/>
                <a:ea typeface="HG丸ｺﾞｼｯｸM-PRO" panose="020F0600000000000000" pitchFamily="50" charset="-128"/>
              </a:rPr>
              <a:t>と</a:t>
            </a:r>
            <a:r>
              <a:rPr lang="ja-JP" altLang="en-US" sz="1150" spc="-40" dirty="0" smtClean="0">
                <a:solidFill>
                  <a:schemeClr val="accent6"/>
                </a:solidFill>
                <a:latin typeface="HG丸ｺﾞｼｯｸM-PRO" panose="020F0600000000000000" pitchFamily="50" charset="-128"/>
                <a:ea typeface="HG丸ｺﾞｼｯｸM-PRO" panose="020F0600000000000000" pitchFamily="50" charset="-128"/>
              </a:rPr>
              <a:t>警戒レベル相当</a:t>
            </a:r>
            <a:endParaRPr lang="en-US" altLang="ja-JP" sz="1150" spc="-40" dirty="0" smtClean="0">
              <a:solidFill>
                <a:schemeClr val="accent6"/>
              </a:solidFill>
              <a:latin typeface="HG丸ｺﾞｼｯｸM-PRO" panose="020F0600000000000000" pitchFamily="50" charset="-128"/>
              <a:ea typeface="HG丸ｺﾞｼｯｸM-PRO" panose="020F0600000000000000" pitchFamily="50" charset="-128"/>
            </a:endParaRPr>
          </a:p>
          <a:p>
            <a:pPr marL="0" indent="0">
              <a:lnSpc>
                <a:spcPct val="100000"/>
              </a:lnSpc>
              <a:spcBef>
                <a:spcPts val="0"/>
              </a:spcBef>
              <a:buNone/>
            </a:pPr>
            <a:r>
              <a:rPr lang="ja-JP" altLang="en-US" sz="1150" spc="-40" dirty="0">
                <a:solidFill>
                  <a:schemeClr val="accent6"/>
                </a:solidFill>
                <a:latin typeface="HG丸ｺﾞｼｯｸM-PRO" panose="020F0600000000000000" pitchFamily="50" charset="-128"/>
                <a:ea typeface="HG丸ｺﾞｼｯｸM-PRO" panose="020F0600000000000000" pitchFamily="50" charset="-128"/>
              </a:rPr>
              <a:t>　</a:t>
            </a:r>
            <a:r>
              <a:rPr lang="ja-JP" altLang="en-US" sz="1150" spc="-40" dirty="0" smtClean="0">
                <a:solidFill>
                  <a:schemeClr val="accent6"/>
                </a:solidFill>
                <a:latin typeface="HG丸ｺﾞｼｯｸM-PRO" panose="020F0600000000000000" pitchFamily="50" charset="-128"/>
                <a:ea typeface="HG丸ｺﾞｼｯｸM-PRO" panose="020F0600000000000000" pitchFamily="50" charset="-128"/>
              </a:rPr>
              <a:t>情報</a:t>
            </a:r>
            <a:r>
              <a:rPr lang="ja-JP" altLang="en-US" sz="1150" spc="-40" dirty="0" smtClean="0">
                <a:latin typeface="HG丸ｺﾞｼｯｸM-PRO" panose="020F0600000000000000" pitchFamily="50" charset="-128"/>
                <a:ea typeface="HG丸ｺﾞｼｯｸM-PRO" panose="020F0600000000000000" pitchFamily="50" charset="-128"/>
              </a:rPr>
              <a:t>が出るタイミングや対象地域は必ずしも一致しません。</a:t>
            </a:r>
            <a:endParaRPr lang="en-US" altLang="ja-JP" sz="1150" spc="-40" dirty="0" smtClean="0">
              <a:latin typeface="HG丸ｺﾞｼｯｸM-PRO" panose="020F0600000000000000" pitchFamily="50" charset="-128"/>
              <a:ea typeface="HG丸ｺﾞｼｯｸM-PRO" panose="020F0600000000000000" pitchFamily="50" charset="-128"/>
            </a:endParaRPr>
          </a:p>
        </p:txBody>
      </p:sp>
      <p:sp>
        <p:nvSpPr>
          <p:cNvPr id="51" name="角丸四角形 50"/>
          <p:cNvSpPr/>
          <p:nvPr/>
        </p:nvSpPr>
        <p:spPr>
          <a:xfrm>
            <a:off x="6166870" y="223040"/>
            <a:ext cx="432000" cy="45719"/>
          </a:xfrm>
          <a:prstGeom prst="roundRect">
            <a:avLst/>
          </a:prstGeom>
          <a:solidFill>
            <a:srgbClr val="FF505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50" name="テキスト ボックス 49"/>
          <p:cNvSpPr txBox="1"/>
          <p:nvPr/>
        </p:nvSpPr>
        <p:spPr>
          <a:xfrm>
            <a:off x="3043400" y="9624570"/>
            <a:ext cx="723275" cy="307777"/>
          </a:xfrm>
          <a:prstGeom prst="rect">
            <a:avLst/>
          </a:prstGeom>
          <a:noFill/>
        </p:spPr>
        <p:txBody>
          <a:bodyPr wrap="none" rtlCol="0">
            <a:spAutoFit/>
          </a:bodyPr>
          <a:lstStyle/>
          <a:p>
            <a:r>
              <a:rPr kumimoji="1" lang="ja-JP" altLang="en-US" sz="1400" b="1" dirty="0" smtClean="0">
                <a:latin typeface="HG丸ｺﾞｼｯｸM-PRO" panose="020F0600000000000000" pitchFamily="50" charset="-128"/>
                <a:ea typeface="HG丸ｺﾞｼｯｸM-PRO" panose="020F0600000000000000" pitchFamily="50" charset="-128"/>
              </a:rPr>
              <a:t>－４－</a:t>
            </a:r>
            <a:endParaRPr kumimoji="1" lang="ja-JP" altLang="en-US" sz="1400" b="1" dirty="0">
              <a:latin typeface="HG丸ｺﾞｼｯｸM-PRO" panose="020F0600000000000000" pitchFamily="50" charset="-128"/>
              <a:ea typeface="HG丸ｺﾞｼｯｸM-PRO" panose="020F0600000000000000" pitchFamily="50" charset="-128"/>
            </a:endParaRPr>
          </a:p>
        </p:txBody>
      </p:sp>
      <p:sp>
        <p:nvSpPr>
          <p:cNvPr id="7" name="テキスト ボックス 6"/>
          <p:cNvSpPr txBox="1"/>
          <p:nvPr/>
        </p:nvSpPr>
        <p:spPr>
          <a:xfrm>
            <a:off x="5714053" y="7946469"/>
            <a:ext cx="1082939" cy="553998"/>
          </a:xfrm>
          <a:prstGeom prst="rect">
            <a:avLst/>
          </a:prstGeom>
          <a:noFill/>
        </p:spPr>
        <p:txBody>
          <a:bodyPr wrap="square" rtlCol="0">
            <a:spAutoFit/>
          </a:bodyPr>
          <a:lstStyle/>
          <a:p>
            <a:r>
              <a:rPr kumimoji="1" lang="en-US" altLang="ja-JP" sz="600" dirty="0" smtClean="0">
                <a:latin typeface="HG丸ｺﾞｼｯｸM-PRO" panose="020F0600000000000000" pitchFamily="50" charset="-128"/>
                <a:ea typeface="HG丸ｺﾞｼｯｸM-PRO" panose="020F0600000000000000" pitchFamily="50" charset="-128"/>
              </a:rPr>
              <a:t>※</a:t>
            </a:r>
            <a:r>
              <a:rPr kumimoji="1" lang="ja-JP" altLang="en-US" sz="600" dirty="0" smtClean="0">
                <a:latin typeface="HG丸ｺﾞｼｯｸM-PRO" panose="020F0600000000000000" pitchFamily="50" charset="-128"/>
                <a:ea typeface="HG丸ｺﾞｼｯｸM-PRO" panose="020F0600000000000000" pitchFamily="50" charset="-128"/>
              </a:rPr>
              <a:t>左</a:t>
            </a:r>
            <a:r>
              <a:rPr kumimoji="1" lang="ja-JP" altLang="en-US" sz="600" dirty="0">
                <a:latin typeface="HG丸ｺﾞｼｯｸM-PRO" panose="020F0600000000000000" pitchFamily="50" charset="-128"/>
                <a:ea typeface="HG丸ｺﾞｼｯｸM-PRO" panose="020F0600000000000000" pitchFamily="50" charset="-128"/>
              </a:rPr>
              <a:t>表</a:t>
            </a:r>
            <a:r>
              <a:rPr kumimoji="1" lang="ja-JP" altLang="en-US" sz="600" dirty="0" smtClean="0">
                <a:latin typeface="HG丸ｺﾞｼｯｸM-PRO" panose="020F0600000000000000" pitchFamily="50" charset="-128"/>
                <a:ea typeface="HG丸ｺﾞｼｯｸM-PRO" panose="020F0600000000000000" pitchFamily="50" charset="-128"/>
              </a:rPr>
              <a:t>は、「避難勧告等に関するガイドライン」の趣旨を変えずに、より分かりやすい表現にしています</a:t>
            </a:r>
            <a:endParaRPr kumimoji="1" lang="ja-JP" altLang="en-US" sz="600" dirty="0">
              <a:latin typeface="HG丸ｺﾞｼｯｸM-PRO" panose="020F0600000000000000" pitchFamily="50" charset="-128"/>
              <a:ea typeface="HG丸ｺﾞｼｯｸM-PRO" panose="020F0600000000000000" pitchFamily="50" charset="-128"/>
            </a:endParaRPr>
          </a:p>
        </p:txBody>
      </p:sp>
      <p:sp>
        <p:nvSpPr>
          <p:cNvPr id="32" name="コンテンツ プレースホルダー 2"/>
          <p:cNvSpPr txBox="1">
            <a:spLocks/>
          </p:cNvSpPr>
          <p:nvPr/>
        </p:nvSpPr>
        <p:spPr>
          <a:xfrm>
            <a:off x="71250" y="9094195"/>
            <a:ext cx="6667574" cy="600501"/>
          </a:xfrm>
          <a:prstGeom prst="rect">
            <a:avLst/>
          </a:prstGeom>
          <a:ln>
            <a:solidFill>
              <a:schemeClr val="tx1"/>
            </a:solidFill>
          </a:ln>
        </p:spPr>
        <p:txBody>
          <a:bodyPr vert="horz" lIns="91440" tIns="45720" rIns="91440" bIns="45720" rtlCol="0">
            <a:noAutofit/>
          </a:bodyPr>
          <a:lst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altLang="ja-JP" sz="1200" b="1" u="sng" dirty="0" smtClean="0">
                <a:latin typeface="HG丸ｺﾞｼｯｸM-PRO" panose="020F0600000000000000" pitchFamily="50" charset="-128"/>
                <a:ea typeface="HG丸ｺﾞｼｯｸM-PRO" panose="020F0600000000000000" pitchFamily="50" charset="-128"/>
              </a:rPr>
              <a:t>※</a:t>
            </a:r>
            <a:r>
              <a:rPr lang="ja-JP" altLang="en-US" sz="1200" b="1" u="sng" dirty="0" smtClean="0">
                <a:latin typeface="HG丸ｺﾞｼｯｸM-PRO" panose="020F0600000000000000" pitchFamily="50" charset="-128"/>
                <a:ea typeface="HG丸ｺﾞｼｯｸM-PRO" panose="020F0600000000000000" pitchFamily="50" charset="-128"/>
              </a:rPr>
              <a:t>わからないことがありましたらお住まいの市区町村にお問い合わせください</a:t>
            </a:r>
            <a:r>
              <a:rPr lang="ja-JP" altLang="en-US" sz="1200" dirty="0" smtClean="0">
                <a:latin typeface="HG丸ｺﾞｼｯｸM-PRO" panose="020F0600000000000000" pitchFamily="50" charset="-128"/>
                <a:ea typeface="HG丸ｺﾞｼｯｸM-PRO" panose="020F0600000000000000" pitchFamily="50" charset="-128"/>
              </a:rPr>
              <a:t>。</a:t>
            </a:r>
            <a:endParaRPr lang="en-US" altLang="ja-JP" sz="1200" dirty="0" smtClean="0">
              <a:latin typeface="HG丸ｺﾞｼｯｸM-PRO" panose="020F0600000000000000" pitchFamily="50" charset="-128"/>
              <a:ea typeface="HG丸ｺﾞｼｯｸM-PRO" panose="020F0600000000000000" pitchFamily="50" charset="-128"/>
            </a:endParaRPr>
          </a:p>
          <a:p>
            <a:pPr marL="0" indent="0" algn="ctr">
              <a:lnSpc>
                <a:spcPts val="400"/>
              </a:lnSpc>
              <a:spcBef>
                <a:spcPts val="0"/>
              </a:spcBef>
              <a:buNone/>
            </a:pPr>
            <a:endParaRPr lang="en-US" altLang="ja-JP" sz="1050" dirty="0" smtClean="0">
              <a:latin typeface="HG丸ｺﾞｼｯｸM-PRO" panose="020F0600000000000000" pitchFamily="50" charset="-128"/>
              <a:ea typeface="HG丸ｺﾞｼｯｸM-PRO" panose="020F0600000000000000" pitchFamily="50" charset="-128"/>
            </a:endParaRPr>
          </a:p>
          <a:p>
            <a:pPr marL="0" indent="0" algn="ctr">
              <a:lnSpc>
                <a:spcPts val="1200"/>
              </a:lnSpc>
              <a:spcBef>
                <a:spcPts val="0"/>
              </a:spcBef>
              <a:buNone/>
            </a:pPr>
            <a:r>
              <a:rPr lang="ja-JP" altLang="en-US" sz="1050" dirty="0" smtClean="0">
                <a:latin typeface="HG丸ｺﾞｼｯｸM-PRO" panose="020F0600000000000000" pitchFamily="50" charset="-128"/>
                <a:ea typeface="HG丸ｺﾞｼｯｸM-PRO" panose="020F0600000000000000" pitchFamily="50" charset="-128"/>
              </a:rPr>
              <a:t>（参考）内閣府防災ホームページ「令和元年台風第</a:t>
            </a:r>
            <a:r>
              <a:rPr lang="en-US" altLang="ja-JP" sz="1050" dirty="0" smtClean="0">
                <a:latin typeface="HG丸ｺﾞｼｯｸM-PRO" panose="020F0600000000000000" pitchFamily="50" charset="-128"/>
                <a:ea typeface="HG丸ｺﾞｼｯｸM-PRO" panose="020F0600000000000000" pitchFamily="50" charset="-128"/>
              </a:rPr>
              <a:t>19</a:t>
            </a:r>
            <a:r>
              <a:rPr lang="ja-JP" altLang="en-US" sz="1050" dirty="0" smtClean="0">
                <a:latin typeface="HG丸ｺﾞｼｯｸM-PRO" panose="020F0600000000000000" pitchFamily="50" charset="-128"/>
                <a:ea typeface="HG丸ｺﾞｼｯｸM-PRO" panose="020F0600000000000000" pitchFamily="50" charset="-128"/>
              </a:rPr>
              <a:t>号等による避難に関するワーキンググループ」</a:t>
            </a:r>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050" dirty="0" smtClean="0">
                <a:latin typeface="HG丸ｺﾞｼｯｸM-PRO" panose="020F0600000000000000" pitchFamily="50" charset="-128"/>
                <a:ea typeface="HG丸ｺﾞｼｯｸM-PRO" panose="020F0600000000000000" pitchFamily="50" charset="-128"/>
              </a:rPr>
              <a:t>http</a:t>
            </a:r>
            <a:r>
              <a:rPr lang="en-US" altLang="ja-JP" sz="1050" dirty="0">
                <a:latin typeface="HG丸ｺﾞｼｯｸM-PRO" panose="020F0600000000000000" pitchFamily="50" charset="-128"/>
                <a:ea typeface="HG丸ｺﾞｼｯｸM-PRO" panose="020F0600000000000000" pitchFamily="50" charset="-128"/>
              </a:rPr>
              <a:t>://</a:t>
            </a:r>
            <a:r>
              <a:rPr lang="en-US" altLang="ja-JP" sz="1050" dirty="0" smtClean="0">
                <a:latin typeface="HG丸ｺﾞｼｯｸM-PRO" panose="020F0600000000000000" pitchFamily="50" charset="-128"/>
                <a:ea typeface="HG丸ｺﾞｼｯｸM-PRO" panose="020F0600000000000000" pitchFamily="50" charset="-128"/>
              </a:rPr>
              <a:t>www.bousai.go.jp/fusuigai/typhoonworking/index.html</a:t>
            </a:r>
            <a:r>
              <a:rPr lang="ja-JP" altLang="en-US" sz="1050" dirty="0" smtClean="0">
                <a:latin typeface="HG丸ｺﾞｼｯｸM-PRO" panose="020F0600000000000000" pitchFamily="50" charset="-128"/>
                <a:ea typeface="HG丸ｺﾞｼｯｸM-PRO" panose="020F0600000000000000" pitchFamily="50" charset="-128"/>
              </a:rPr>
              <a:t>）</a:t>
            </a:r>
            <a:endParaRPr lang="en-US" altLang="ja-JP" sz="1050" dirty="0">
              <a:latin typeface="HG丸ｺﾞｼｯｸM-PRO" panose="020F0600000000000000" pitchFamily="50" charset="-128"/>
              <a:ea typeface="HG丸ｺﾞｼｯｸM-PRO" panose="020F0600000000000000" pitchFamily="50" charset="-128"/>
            </a:endParaRPr>
          </a:p>
        </p:txBody>
      </p:sp>
      <p:pic>
        <p:nvPicPr>
          <p:cNvPr id="3" name="図 2"/>
          <p:cNvPicPr>
            <a:picLocks noChangeAspect="1"/>
          </p:cNvPicPr>
          <p:nvPr/>
        </p:nvPicPr>
        <p:blipFill>
          <a:blip r:embed="rId7"/>
          <a:stretch>
            <a:fillRect/>
          </a:stretch>
        </p:blipFill>
        <p:spPr>
          <a:xfrm>
            <a:off x="335123" y="6011008"/>
            <a:ext cx="5416656" cy="2469600"/>
          </a:xfrm>
          <a:prstGeom prst="rect">
            <a:avLst/>
          </a:prstGeom>
        </p:spPr>
      </p:pic>
    </p:spTree>
    <p:extLst>
      <p:ext uri="{BB962C8B-B14F-4D97-AF65-F5344CB8AC3E}">
        <p14:creationId xmlns:p14="http://schemas.microsoft.com/office/powerpoint/2010/main" val="337476446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2018</TotalTime>
  <Words>1745</Words>
  <Application>Microsoft Office PowerPoint</Application>
  <PresentationFormat>A4 210 x 297 mm</PresentationFormat>
  <Paragraphs>155</Paragraphs>
  <Slides>4</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4</vt:i4>
      </vt:variant>
    </vt:vector>
  </HeadingPairs>
  <TitlesOfParts>
    <vt:vector size="12" baseType="lpstr">
      <vt:lpstr>HGP創英角ｺﾞｼｯｸUB</vt:lpstr>
      <vt:lpstr>HG丸ｺﾞｼｯｸM-PRO</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vector>
  </TitlesOfParts>
  <Company>内閣府</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佐藤 啓（防災・調査企画）</dc:creator>
  <cp:lastModifiedBy> </cp:lastModifiedBy>
  <cp:revision>151</cp:revision>
  <cp:lastPrinted>2020-03-31T03:02:06Z</cp:lastPrinted>
  <dcterms:created xsi:type="dcterms:W3CDTF">2020-03-02T06:24:28Z</dcterms:created>
  <dcterms:modified xsi:type="dcterms:W3CDTF">2020-04-01T15:57:52Z</dcterms:modified>
</cp:coreProperties>
</file>